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10" r:id="rId1"/>
  </p:sldMasterIdLst>
  <p:sldIdLst>
    <p:sldId id="256" r:id="rId2"/>
    <p:sldId id="285" r:id="rId3"/>
    <p:sldId id="286" r:id="rId4"/>
    <p:sldId id="265" r:id="rId5"/>
    <p:sldId id="266" r:id="rId6"/>
    <p:sldId id="262" r:id="rId7"/>
    <p:sldId id="267" r:id="rId8"/>
    <p:sldId id="268" r:id="rId9"/>
    <p:sldId id="257" r:id="rId10"/>
    <p:sldId id="269" r:id="rId11"/>
    <p:sldId id="270" r:id="rId12"/>
    <p:sldId id="274" r:id="rId13"/>
    <p:sldId id="275" r:id="rId14"/>
    <p:sldId id="276" r:id="rId15"/>
    <p:sldId id="277" r:id="rId16"/>
    <p:sldId id="258" r:id="rId17"/>
    <p:sldId id="271" r:id="rId18"/>
    <p:sldId id="261" r:id="rId19"/>
    <p:sldId id="278" r:id="rId20"/>
    <p:sldId id="272" r:id="rId21"/>
    <p:sldId id="273" r:id="rId22"/>
    <p:sldId id="279" r:id="rId23"/>
    <p:sldId id="260" r:id="rId24"/>
    <p:sldId id="280" r:id="rId25"/>
    <p:sldId id="281" r:id="rId26"/>
    <p:sldId id="283" r:id="rId27"/>
    <p:sldId id="284" r:id="rId28"/>
    <p:sldId id="282" r:id="rId29"/>
    <p:sldId id="259" r:id="rId30"/>
    <p:sldId id="263" r:id="rId31"/>
    <p:sldId id="28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5" d="100"/>
          <a:sy n="95" d="100"/>
        </p:scale>
        <p:origin x="-728"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679F9A3E-0C2B-274E-B196-AE8A5ED5FB35}" type="datetimeFigureOut">
              <a:rPr lang="en-US" smtClean="0"/>
              <a:pPr/>
              <a:t>1/9/15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6DF7B7A-7C78-7F4C-868F-F0BA1F72CAE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679F9A3E-0C2B-274E-B196-AE8A5ED5FB35}" type="datetimeFigureOut">
              <a:rPr lang="en-US" smtClean="0"/>
              <a:pPr/>
              <a:t>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F7B7A-7C78-7F4C-868F-F0BA1F72CAE3}"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79F9A3E-0C2B-274E-B196-AE8A5ED5FB35}" type="datetimeFigureOut">
              <a:rPr lang="en-US" smtClean="0"/>
              <a:pPr/>
              <a:t>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F7B7A-7C78-7F4C-868F-F0BA1F72CAE3}"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9F9A3E-0C2B-274E-B196-AE8A5ED5FB35}" type="datetimeFigureOut">
              <a:rPr lang="en-US" smtClean="0"/>
              <a:pPr/>
              <a:t>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DF7B7A-7C78-7F4C-868F-F0BA1F72CAE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F9A3E-0C2B-274E-B196-AE8A5ED5FB35}" type="datetimeFigureOut">
              <a:rPr lang="en-US" smtClean="0"/>
              <a:pPr/>
              <a:t>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DF7B7A-7C78-7F4C-868F-F0BA1F72CAE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F9A3E-0C2B-274E-B196-AE8A5ED5FB35}" type="datetimeFigureOut">
              <a:rPr lang="en-US" smtClean="0"/>
              <a:pPr/>
              <a:t>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F7B7A-7C78-7F4C-868F-F0BA1F72CAE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F9A3E-0C2B-274E-B196-AE8A5ED5FB35}" type="datetimeFigureOut">
              <a:rPr lang="en-US" smtClean="0"/>
              <a:pPr/>
              <a:t>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F7B7A-7C78-7F4C-868F-F0BA1F72CAE3}"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F9A3E-0C2B-274E-B196-AE8A5ED5FB35}" type="datetimeFigureOut">
              <a:rPr lang="en-US" smtClean="0"/>
              <a:pPr/>
              <a:t>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F7B7A-7C78-7F4C-868F-F0BA1F72CAE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F9A3E-0C2B-274E-B196-AE8A5ED5FB35}" type="datetimeFigureOut">
              <a:rPr lang="en-US" smtClean="0"/>
              <a:pPr/>
              <a:t>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F7B7A-7C78-7F4C-868F-F0BA1F72CAE3}"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F9A3E-0C2B-274E-B196-AE8A5ED5FB35}" type="datetimeFigureOut">
              <a:rPr lang="en-US" smtClean="0"/>
              <a:pPr/>
              <a:t>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F7B7A-7C78-7F4C-868F-F0BA1F72CAE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79F9A3E-0C2B-274E-B196-AE8A5ED5FB35}" type="datetimeFigureOut">
              <a:rPr lang="en-US" smtClean="0"/>
              <a:pPr/>
              <a:t>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F7B7A-7C78-7F4C-868F-F0BA1F72CA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79F9A3E-0C2B-274E-B196-AE8A5ED5FB35}" type="datetimeFigureOut">
              <a:rPr lang="en-US" smtClean="0"/>
              <a:pPr/>
              <a:t>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F7B7A-7C78-7F4C-868F-F0BA1F72CAE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79F9A3E-0C2B-274E-B196-AE8A5ED5FB35}" type="datetimeFigureOut">
              <a:rPr lang="en-US" smtClean="0"/>
              <a:pPr/>
              <a:t>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F7B7A-7C78-7F4C-868F-F0BA1F72CAE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2AD2E014-C65A-8C4A-AD4C-BB63EF13AEC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679F9A3E-0C2B-274E-B196-AE8A5ED5FB35}" type="datetimeFigureOut">
              <a:rPr lang="en-US" smtClean="0"/>
              <a:pPr/>
              <a:t>1/9/15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6DF7B7A-7C78-7F4C-868F-F0BA1F72CAE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679F9A3E-0C2B-274E-B196-AE8A5ED5FB35}" type="datetimeFigureOut">
              <a:rPr lang="en-US" smtClean="0"/>
              <a:pPr/>
              <a:t>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F7B7A-7C78-7F4C-868F-F0BA1F72CAE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F9A3E-0C2B-274E-B196-AE8A5ED5FB35}" type="datetimeFigureOut">
              <a:rPr lang="en-US" smtClean="0"/>
              <a:pPr/>
              <a:t>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F7B7A-7C78-7F4C-868F-F0BA1F72CAE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F9A3E-0C2B-274E-B196-AE8A5ED5FB35}" type="datetimeFigureOut">
              <a:rPr lang="en-US" smtClean="0"/>
              <a:pPr/>
              <a:t>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F7B7A-7C78-7F4C-868F-F0BA1F72CA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79F9A3E-0C2B-274E-B196-AE8A5ED5FB35}" type="datetimeFigureOut">
              <a:rPr lang="en-US" smtClean="0"/>
              <a:pPr/>
              <a:t>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F7B7A-7C78-7F4C-868F-F0BA1F72CA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79F9A3E-0C2B-274E-B196-AE8A5ED5FB35}" type="datetimeFigureOut">
              <a:rPr lang="en-US" smtClean="0"/>
              <a:pPr/>
              <a:t>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DF7B7A-7C78-7F4C-868F-F0BA1F72CAE3}"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79F9A3E-0C2B-274E-B196-AE8A5ED5FB35}" type="datetimeFigureOut">
              <a:rPr lang="en-US" smtClean="0"/>
              <a:pPr/>
              <a:t>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F7B7A-7C78-7F4C-868F-F0BA1F72CAE3}"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6.png"/><Relationship Id="rId24" Type="http://schemas.openxmlformats.org/officeDocument/2006/relationships/image" Target="../media/image7.png"/><Relationship Id="rId25"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679F9A3E-0C2B-274E-B196-AE8A5ED5FB35}" type="datetimeFigureOut">
              <a:rPr lang="en-US" smtClean="0"/>
              <a:pPr/>
              <a:t>1/9/15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6DF7B7A-7C78-7F4C-868F-F0BA1F72CA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5"/>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jpeg"/><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eg"/><Relationship Id="rId3"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jpeg"/><Relationship Id="rId3" Type="http://schemas.openxmlformats.org/officeDocument/2006/relationships/image" Target="../media/image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jpeg"/><Relationship Id="rId3" Type="http://schemas.openxmlformats.org/officeDocument/2006/relationships/image" Target="../media/image3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9511" y="602595"/>
            <a:ext cx="7507073" cy="773822"/>
          </a:xfrm>
        </p:spPr>
        <p:txBody>
          <a:bodyPr/>
          <a:lstStyle/>
          <a:p>
            <a:r>
              <a:rPr lang="en-US" b="1" dirty="0" smtClean="0"/>
              <a:t>Imperialism to Independence</a:t>
            </a:r>
            <a:endParaRPr lang="en-US" dirty="0"/>
          </a:p>
        </p:txBody>
      </p:sp>
      <p:sp>
        <p:nvSpPr>
          <p:cNvPr id="3" name="Subtitle 2"/>
          <p:cNvSpPr>
            <a:spLocks noGrp="1"/>
          </p:cNvSpPr>
          <p:nvPr>
            <p:ph type="subTitle" idx="1"/>
          </p:nvPr>
        </p:nvSpPr>
        <p:spPr>
          <a:xfrm>
            <a:off x="2809810" y="1376417"/>
            <a:ext cx="4095083" cy="1174088"/>
          </a:xfrm>
        </p:spPr>
        <p:txBody>
          <a:bodyPr/>
          <a:lstStyle/>
          <a:p>
            <a:r>
              <a:rPr lang="en-US" b="1" dirty="0" smtClean="0"/>
              <a:t>Outcome: Imperialism in Africa</a:t>
            </a:r>
            <a:r>
              <a:rPr lang="en-US" dirty="0" smtClean="0"/>
              <a:t> </a:t>
            </a:r>
            <a:endParaRPr lang="en-US" dirty="0"/>
          </a:p>
        </p:txBody>
      </p:sp>
      <p:pic>
        <p:nvPicPr>
          <p:cNvPr id="4" name="Picture 3"/>
          <p:cNvPicPr>
            <a:picLocks noChangeAspect="1"/>
          </p:cNvPicPr>
          <p:nvPr/>
        </p:nvPicPr>
        <p:blipFill>
          <a:blip r:embed="rId2"/>
          <a:stretch>
            <a:fillRect/>
          </a:stretch>
        </p:blipFill>
        <p:spPr>
          <a:xfrm>
            <a:off x="2967854" y="1930977"/>
            <a:ext cx="3518806" cy="4615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8600" y="152400"/>
            <a:ext cx="86868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dirty="0" smtClean="0">
                <a:solidFill>
                  <a:srgbClr val="FF9933"/>
                </a:solidFill>
                <a:latin typeface="Comic Sans MS" charset="0"/>
              </a:rPr>
              <a:t> </a:t>
            </a:r>
            <a:r>
              <a:rPr lang="en-US" sz="3600" b="1" dirty="0">
                <a:solidFill>
                  <a:srgbClr val="000000"/>
                </a:solidFill>
                <a:latin typeface="Comic Sans MS" charset="0"/>
              </a:rPr>
              <a:t>Where Is Dr. Livingstone?</a:t>
            </a:r>
          </a:p>
        </p:txBody>
      </p:sp>
      <p:pic>
        <p:nvPicPr>
          <p:cNvPr id="4101" name="Picture 5" descr="livingstone1"/>
          <p:cNvPicPr>
            <a:picLocks noChangeAspect="1" noChangeArrowheads="1"/>
          </p:cNvPicPr>
          <p:nvPr/>
        </p:nvPicPr>
        <p:blipFill>
          <a:blip r:embed="rId2">
            <a:lum contrast="6000"/>
          </a:blip>
          <a:srcRect r="2040" b="3615"/>
          <a:stretch>
            <a:fillRect/>
          </a:stretch>
        </p:blipFill>
        <p:spPr bwMode="auto">
          <a:xfrm>
            <a:off x="932520" y="990600"/>
            <a:ext cx="1828800" cy="2286000"/>
          </a:xfrm>
          <a:prstGeom prst="rect">
            <a:avLst/>
          </a:prstGeom>
          <a:noFill/>
          <a:ln w="9525">
            <a:solidFill>
              <a:srgbClr val="FF6600"/>
            </a:solidFill>
            <a:miter lim="800000"/>
            <a:headEnd/>
            <a:tailEnd/>
          </a:ln>
        </p:spPr>
      </p:pic>
      <p:pic>
        <p:nvPicPr>
          <p:cNvPr id="4102" name="Picture 6" descr="livingstone2"/>
          <p:cNvPicPr>
            <a:picLocks noChangeAspect="1" noChangeArrowheads="1"/>
          </p:cNvPicPr>
          <p:nvPr/>
        </p:nvPicPr>
        <p:blipFill>
          <a:blip r:embed="rId3">
            <a:lum contrast="6000"/>
          </a:blip>
          <a:srcRect r="4286" b="4285"/>
          <a:stretch>
            <a:fillRect/>
          </a:stretch>
        </p:blipFill>
        <p:spPr bwMode="auto">
          <a:xfrm>
            <a:off x="1219200" y="3429000"/>
            <a:ext cx="1812925" cy="2719388"/>
          </a:xfrm>
          <a:prstGeom prst="rect">
            <a:avLst/>
          </a:prstGeom>
          <a:noFill/>
          <a:ln w="9525">
            <a:solidFill>
              <a:srgbClr val="FF6600"/>
            </a:solidFill>
            <a:miter lim="800000"/>
            <a:headEnd/>
            <a:tailEnd/>
          </a:ln>
        </p:spPr>
      </p:pic>
      <p:sp>
        <p:nvSpPr>
          <p:cNvPr id="4103" name="Text Box 7"/>
          <p:cNvSpPr txBox="1">
            <a:spLocks noChangeArrowheads="1"/>
          </p:cNvSpPr>
          <p:nvPr/>
        </p:nvSpPr>
        <p:spPr bwMode="auto">
          <a:xfrm>
            <a:off x="457200" y="6172200"/>
            <a:ext cx="3352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b="1" dirty="0">
                <a:solidFill>
                  <a:srgbClr val="000000"/>
                </a:solidFill>
                <a:latin typeface="Comic Sans MS" charset="0"/>
              </a:rPr>
              <a:t>Dr. David Livingstone</a:t>
            </a:r>
          </a:p>
        </p:txBody>
      </p:sp>
      <p:sp>
        <p:nvSpPr>
          <p:cNvPr id="4104" name="Text Box 8"/>
          <p:cNvSpPr txBox="1">
            <a:spLocks noChangeArrowheads="1"/>
          </p:cNvSpPr>
          <p:nvPr/>
        </p:nvSpPr>
        <p:spPr bwMode="auto">
          <a:xfrm>
            <a:off x="3429000" y="1717586"/>
            <a:ext cx="2133600" cy="120032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b="1" dirty="0">
                <a:solidFill>
                  <a:srgbClr val="000000"/>
                </a:solidFill>
                <a:latin typeface="Comic Sans MS" charset="0"/>
              </a:rPr>
              <a:t>Doctor</a:t>
            </a:r>
            <a:br>
              <a:rPr lang="en-US" sz="2400" b="1" dirty="0">
                <a:solidFill>
                  <a:srgbClr val="000000"/>
                </a:solidFill>
                <a:latin typeface="Comic Sans MS" charset="0"/>
              </a:rPr>
            </a:br>
            <a:r>
              <a:rPr lang="en-US" sz="2400" b="1" dirty="0">
                <a:solidFill>
                  <a:srgbClr val="000000"/>
                </a:solidFill>
                <a:latin typeface="Comic Sans MS" charset="0"/>
              </a:rPr>
              <a:t>Livingstone,</a:t>
            </a:r>
            <a:br>
              <a:rPr lang="en-US" sz="2400" b="1" dirty="0">
                <a:solidFill>
                  <a:srgbClr val="000000"/>
                </a:solidFill>
                <a:latin typeface="Comic Sans MS" charset="0"/>
              </a:rPr>
            </a:br>
            <a:r>
              <a:rPr lang="en-US" sz="2400" b="1" dirty="0">
                <a:solidFill>
                  <a:srgbClr val="000000"/>
                </a:solidFill>
                <a:latin typeface="Comic Sans MS" charset="0"/>
              </a:rPr>
              <a:t>I Presume?</a:t>
            </a:r>
          </a:p>
        </p:txBody>
      </p:sp>
      <p:sp>
        <p:nvSpPr>
          <p:cNvPr id="4105" name="Text Box 9"/>
          <p:cNvSpPr txBox="1">
            <a:spLocks noChangeArrowheads="1"/>
          </p:cNvSpPr>
          <p:nvPr/>
        </p:nvSpPr>
        <p:spPr bwMode="auto">
          <a:xfrm>
            <a:off x="5257800" y="5410200"/>
            <a:ext cx="3810000" cy="83099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b="1" dirty="0">
                <a:solidFill>
                  <a:srgbClr val="000000"/>
                </a:solidFill>
                <a:latin typeface="Comic Sans MS" charset="0"/>
              </a:rPr>
              <a:t>Sir Henry Morton Stanley</a:t>
            </a:r>
          </a:p>
        </p:txBody>
      </p:sp>
      <p:pic>
        <p:nvPicPr>
          <p:cNvPr id="4106" name="Picture 10" descr="Stanley-2"/>
          <p:cNvPicPr>
            <a:picLocks noChangeAspect="1" noChangeArrowheads="1"/>
          </p:cNvPicPr>
          <p:nvPr/>
        </p:nvPicPr>
        <p:blipFill>
          <a:blip r:embed="rId4">
            <a:lum bright="-12000" contrast="12000"/>
          </a:blip>
          <a:srcRect/>
          <a:stretch>
            <a:fillRect/>
          </a:stretch>
        </p:blipFill>
        <p:spPr bwMode="auto">
          <a:xfrm>
            <a:off x="5867400" y="1447800"/>
            <a:ext cx="2560638" cy="3833813"/>
          </a:xfrm>
          <a:prstGeom prst="rect">
            <a:avLst/>
          </a:prstGeom>
          <a:noFill/>
          <a:ln w="9525">
            <a:solidFill>
              <a:srgbClr val="FF660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28600" y="152400"/>
            <a:ext cx="8686800" cy="11906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a:solidFill>
                  <a:srgbClr val="FF9933"/>
                </a:solidFill>
                <a:latin typeface="Comic Sans MS" charset="0"/>
              </a:rPr>
              <a:t>European Explorations in mid-19c:</a:t>
            </a:r>
            <a:br>
              <a:rPr lang="en-US" sz="3600" b="1">
                <a:solidFill>
                  <a:srgbClr val="FF9933"/>
                </a:solidFill>
                <a:latin typeface="Comic Sans MS" charset="0"/>
              </a:rPr>
            </a:br>
            <a:r>
              <a:rPr lang="en-US" sz="3600" b="1">
                <a:solidFill>
                  <a:srgbClr val="FF9933"/>
                </a:solidFill>
                <a:latin typeface="Comic Sans MS" charset="0"/>
              </a:rPr>
              <a:t>“The Scramble for Africa”</a:t>
            </a:r>
          </a:p>
        </p:txBody>
      </p:sp>
      <p:pic>
        <p:nvPicPr>
          <p:cNvPr id="45059" name="Picture 3"/>
          <p:cNvPicPr>
            <a:picLocks noChangeArrowheads="1"/>
          </p:cNvPicPr>
          <p:nvPr/>
        </p:nvPicPr>
        <p:blipFill>
          <a:blip r:embed="rId2">
            <a:lum bright="6000" contrast="6000"/>
          </a:blip>
          <a:srcRect/>
          <a:stretch>
            <a:fillRect/>
          </a:stretch>
        </p:blipFill>
        <p:spPr bwMode="auto">
          <a:xfrm>
            <a:off x="0" y="1600200"/>
            <a:ext cx="9144000" cy="5496982"/>
          </a:xfrm>
          <a:prstGeom prst="rect">
            <a:avLst/>
          </a:prstGeom>
          <a:noFill/>
          <a:ln w="9525">
            <a:solidFill>
              <a:srgbClr val="FF9933"/>
            </a:solid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82388" y="381000"/>
            <a:ext cx="7696200" cy="1128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dirty="0">
                <a:solidFill>
                  <a:srgbClr val="000000"/>
                </a:solidFill>
                <a:latin typeface="Comic Sans MS" charset="0"/>
              </a:rPr>
              <a:t>King Leopold II:</a:t>
            </a:r>
            <a:br>
              <a:rPr lang="en-US" sz="3600" b="1" dirty="0">
                <a:solidFill>
                  <a:srgbClr val="000000"/>
                </a:solidFill>
                <a:latin typeface="Comic Sans MS" charset="0"/>
              </a:rPr>
            </a:br>
            <a:r>
              <a:rPr lang="en-US" sz="3200" b="1" dirty="0">
                <a:solidFill>
                  <a:srgbClr val="000000"/>
                </a:solidFill>
                <a:latin typeface="Comic Sans MS" charset="0"/>
              </a:rPr>
              <a:t>(</a:t>
            </a:r>
            <a:r>
              <a:rPr lang="en-US" sz="3200" b="1" dirty="0" err="1">
                <a:solidFill>
                  <a:srgbClr val="000000"/>
                </a:solidFill>
                <a:latin typeface="Comic Sans MS" charset="0"/>
              </a:rPr>
              <a:t>r</a:t>
            </a:r>
            <a:r>
              <a:rPr lang="en-US" sz="3200" b="1" dirty="0">
                <a:solidFill>
                  <a:srgbClr val="000000"/>
                </a:solidFill>
                <a:latin typeface="Comic Sans MS" charset="0"/>
              </a:rPr>
              <a:t>. 1865 – 1909)</a:t>
            </a:r>
          </a:p>
        </p:txBody>
      </p:sp>
      <p:pic>
        <p:nvPicPr>
          <p:cNvPr id="14340" name="Picture 4" descr="Congo money - King Leopold"/>
          <p:cNvPicPr>
            <a:picLocks noChangeAspect="1" noChangeArrowheads="1"/>
          </p:cNvPicPr>
          <p:nvPr/>
        </p:nvPicPr>
        <p:blipFill>
          <a:blip r:embed="rId2">
            <a:lum bright="-6000" contrast="12000"/>
          </a:blip>
          <a:srcRect l="3334" t="5814" r="3334" b="5814"/>
          <a:stretch>
            <a:fillRect/>
          </a:stretch>
        </p:blipFill>
        <p:spPr bwMode="auto">
          <a:xfrm>
            <a:off x="838200" y="1958975"/>
            <a:ext cx="7620000" cy="4137025"/>
          </a:xfrm>
          <a:prstGeom prst="rect">
            <a:avLst/>
          </a:prstGeom>
          <a:noFill/>
          <a:ln w="9525">
            <a:solidFill>
              <a:srgbClr val="FF9933"/>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762000" y="381000"/>
            <a:ext cx="76962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dirty="0">
                <a:solidFill>
                  <a:srgbClr val="000000"/>
                </a:solidFill>
                <a:latin typeface="Comic Sans MS" charset="0"/>
              </a:rPr>
              <a:t>Harvesting Rubber</a:t>
            </a:r>
          </a:p>
        </p:txBody>
      </p:sp>
      <p:pic>
        <p:nvPicPr>
          <p:cNvPr id="16388" name="Picture 4" descr="Africans harvesting rubber in the Congo"/>
          <p:cNvPicPr>
            <a:picLocks noChangeAspect="1" noChangeArrowheads="1"/>
          </p:cNvPicPr>
          <p:nvPr/>
        </p:nvPicPr>
        <p:blipFill>
          <a:blip r:embed="rId2">
            <a:lum bright="-6000" contrast="6000"/>
          </a:blip>
          <a:srcRect/>
          <a:stretch>
            <a:fillRect/>
          </a:stretch>
        </p:blipFill>
        <p:spPr bwMode="auto">
          <a:xfrm>
            <a:off x="3348038" y="1371600"/>
            <a:ext cx="2443162" cy="4953000"/>
          </a:xfrm>
          <a:prstGeom prst="rect">
            <a:avLst/>
          </a:prstGeom>
          <a:noFill/>
          <a:ln w="9525">
            <a:solidFill>
              <a:srgbClr val="FF9933"/>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762000" y="381000"/>
            <a:ext cx="76962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dirty="0">
                <a:solidFill>
                  <a:srgbClr val="000000"/>
                </a:solidFill>
                <a:latin typeface="Comic Sans MS" charset="0"/>
              </a:rPr>
              <a:t>Punishing “Lazy” Workers</a:t>
            </a:r>
          </a:p>
        </p:txBody>
      </p:sp>
      <p:pic>
        <p:nvPicPr>
          <p:cNvPr id="17412" name="Picture 4" descr="whipping"/>
          <p:cNvPicPr>
            <a:picLocks noChangeAspect="1" noChangeArrowheads="1"/>
          </p:cNvPicPr>
          <p:nvPr/>
        </p:nvPicPr>
        <p:blipFill>
          <a:blip r:embed="rId2">
            <a:lum bright="-6000" contrast="12000"/>
          </a:blip>
          <a:srcRect/>
          <a:stretch>
            <a:fillRect/>
          </a:stretch>
        </p:blipFill>
        <p:spPr bwMode="auto">
          <a:xfrm>
            <a:off x="1752600" y="1447800"/>
            <a:ext cx="5867400" cy="4889500"/>
          </a:xfrm>
          <a:prstGeom prst="rect">
            <a:avLst/>
          </a:prstGeom>
          <a:noFill/>
          <a:ln w="9525">
            <a:solidFill>
              <a:srgbClr val="FF9933"/>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52400" y="304800"/>
            <a:ext cx="88392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dirty="0">
                <a:solidFill>
                  <a:srgbClr val="000000"/>
                </a:solidFill>
                <a:latin typeface="Comic Sans MS" charset="0"/>
              </a:rPr>
              <a:t>5-8 Million Victims!  </a:t>
            </a:r>
            <a:r>
              <a:rPr lang="en-US" sz="2400" b="1" dirty="0">
                <a:solidFill>
                  <a:srgbClr val="000000"/>
                </a:solidFill>
                <a:latin typeface="Comic Sans MS" charset="0"/>
              </a:rPr>
              <a:t>(50% of </a:t>
            </a:r>
            <a:r>
              <a:rPr lang="en-US" sz="2400" b="1" dirty="0" err="1">
                <a:solidFill>
                  <a:srgbClr val="000000"/>
                </a:solidFill>
                <a:latin typeface="Comic Sans MS" charset="0"/>
              </a:rPr>
              <a:t>Popul</a:t>
            </a:r>
            <a:r>
              <a:rPr lang="en-US" sz="2400" b="1" dirty="0">
                <a:solidFill>
                  <a:srgbClr val="000000"/>
                </a:solidFill>
                <a:latin typeface="Comic Sans MS" charset="0"/>
              </a:rPr>
              <a:t>.)</a:t>
            </a:r>
          </a:p>
        </p:txBody>
      </p:sp>
      <p:pic>
        <p:nvPicPr>
          <p:cNvPr id="18436" name="Picture 4" descr="Congo-Kids with no arms or legs"/>
          <p:cNvPicPr>
            <a:picLocks noChangeAspect="1" noChangeArrowheads="1"/>
          </p:cNvPicPr>
          <p:nvPr/>
        </p:nvPicPr>
        <p:blipFill>
          <a:blip r:embed="rId2">
            <a:lum bright="-12000" contrast="6000"/>
          </a:blip>
          <a:srcRect/>
          <a:stretch>
            <a:fillRect/>
          </a:stretch>
        </p:blipFill>
        <p:spPr bwMode="auto">
          <a:xfrm>
            <a:off x="398463" y="1143000"/>
            <a:ext cx="3640137" cy="5410200"/>
          </a:xfrm>
          <a:prstGeom prst="rect">
            <a:avLst/>
          </a:prstGeom>
          <a:noFill/>
          <a:ln w="9525">
            <a:solidFill>
              <a:srgbClr val="FF9933"/>
            </a:solidFill>
            <a:miter lim="800000"/>
            <a:headEnd/>
            <a:tailEnd/>
          </a:ln>
        </p:spPr>
      </p:pic>
      <p:sp>
        <p:nvSpPr>
          <p:cNvPr id="18437" name="Rectangle 5"/>
          <p:cNvSpPr>
            <a:spLocks noChangeArrowheads="1"/>
          </p:cNvSpPr>
          <p:nvPr/>
        </p:nvSpPr>
        <p:spPr bwMode="auto">
          <a:xfrm>
            <a:off x="4191000" y="1809323"/>
            <a:ext cx="4800600" cy="4093428"/>
          </a:xfrm>
          <a:prstGeom prst="rect">
            <a:avLst/>
          </a:prstGeom>
          <a:noFill/>
          <a:ln w="9525">
            <a:noFill/>
            <a:miter lim="800000"/>
            <a:headEnd/>
            <a:tailEnd/>
          </a:ln>
          <a:effectLst/>
        </p:spPr>
        <p:txBody>
          <a:bodyPr anchor="ctr">
            <a:prstTxWarp prst="textNoShape">
              <a:avLst/>
            </a:prstTxWarp>
            <a:spAutoFit/>
          </a:bodyPr>
          <a:lstStyle/>
          <a:p>
            <a:pPr algn="l"/>
            <a:r>
              <a:rPr lang="en-US" sz="2000" b="1" i="1" dirty="0">
                <a:solidFill>
                  <a:srgbClr val="000000"/>
                </a:solidFill>
              </a:rPr>
              <a:t>It is blood-curdling to see them (the soldiers) returning with the hands of the slain, and to find the hands of young children amongst the bigger ones evidencing their bravery...The rubber from this district has cost hundreds of lives, and the scenes I have witnessed, while unable to help the oppressed, have been almost enough to make me wish I were dead... This rubber traffic is steeped in blood, and if the natives were to rise and sweep every white person on the Upper Congo into eternity, there would still be left a fearful balance to their credit.</a:t>
            </a:r>
            <a:r>
              <a:rPr lang="en-US" sz="2000" b="1" dirty="0">
                <a:solidFill>
                  <a:srgbClr val="000000"/>
                </a:solidFill>
              </a:rPr>
              <a:t>        -- Belgian Official </a:t>
            </a:r>
          </a:p>
          <a:p>
            <a:pPr algn="l" eaLnBrk="0" hangingPunct="0"/>
            <a:endParaRPr lang="en-US" sz="2000" b="1" dirty="0">
              <a:solidFill>
                <a:srgbClr val="FFFFB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wd">
                                    <p:tmPct val="10000"/>
                                  </p:iterate>
                                  <p:childTnLst>
                                    <p:set>
                                      <p:cBhvr>
                                        <p:cTn id="6" dur="1" fill="hold">
                                          <p:stCondLst>
                                            <p:cond delay="0"/>
                                          </p:stCondLst>
                                        </p:cTn>
                                        <p:tgtEl>
                                          <p:spTgt spid="18437"/>
                                        </p:tgtEl>
                                        <p:attrNameLst>
                                          <p:attrName>style.visibility</p:attrName>
                                        </p:attrNameLst>
                                      </p:cBhvr>
                                      <p:to>
                                        <p:strVal val="visible"/>
                                      </p:to>
                                    </p:set>
                                    <p:animEffect transition="in" filter="wipe(up)">
                                      <p:cBhvr>
                                        <p:cTn id="7" dur="3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9353" y="503238"/>
            <a:ext cx="8565763" cy="868362"/>
          </a:xfrm>
        </p:spPr>
        <p:txBody>
          <a:bodyPr/>
          <a:lstStyle/>
          <a:p>
            <a:r>
              <a:rPr lang="en-US" b="1" dirty="0" smtClean="0"/>
              <a:t>The Age of Imperialism in Africa</a:t>
            </a:r>
            <a:r>
              <a:rPr lang="en-US" dirty="0" smtClean="0"/>
              <a:t> </a:t>
            </a:r>
            <a:endParaRPr lang="en-US" dirty="0"/>
          </a:p>
        </p:txBody>
      </p:sp>
      <p:sp>
        <p:nvSpPr>
          <p:cNvPr id="3" name="Content Placeholder 2"/>
          <p:cNvSpPr>
            <a:spLocks noGrp="1"/>
          </p:cNvSpPr>
          <p:nvPr>
            <p:ph idx="1"/>
          </p:nvPr>
        </p:nvSpPr>
        <p:spPr>
          <a:xfrm>
            <a:off x="0" y="1735138"/>
            <a:ext cx="9144000" cy="3812368"/>
          </a:xfrm>
        </p:spPr>
        <p:txBody>
          <a:bodyPr>
            <a:normAutofit/>
          </a:bodyPr>
          <a:lstStyle/>
          <a:p>
            <a:pPr lvl="0">
              <a:buFont typeface="+mj-lt"/>
              <a:buAutoNum type="arabicPeriod" startAt="3"/>
            </a:pPr>
            <a:r>
              <a:rPr lang="en-US" b="1" dirty="0" smtClean="0"/>
              <a:t>Social Darwinism</a:t>
            </a:r>
            <a:endParaRPr lang="en-US" sz="2000" dirty="0" smtClean="0"/>
          </a:p>
          <a:p>
            <a:pPr lvl="1">
              <a:buFont typeface="+mj-lt"/>
              <a:buAutoNum type="alphaLcPeriod"/>
            </a:pPr>
            <a:r>
              <a:rPr lang="en-US" sz="1946" dirty="0" smtClean="0"/>
              <a:t> </a:t>
            </a:r>
            <a:r>
              <a:rPr lang="en-US" sz="1946" b="1" u="sng" dirty="0" smtClean="0">
                <a:solidFill>
                  <a:srgbClr val="3366FF"/>
                </a:solidFill>
              </a:rPr>
              <a:t>National</a:t>
            </a:r>
            <a:r>
              <a:rPr lang="en-US" sz="1946" b="1" dirty="0" smtClean="0">
                <a:solidFill>
                  <a:srgbClr val="3366FF"/>
                </a:solidFill>
              </a:rPr>
              <a:t> </a:t>
            </a:r>
            <a:r>
              <a:rPr lang="en-US" sz="1946" b="1" u="sng" dirty="0" smtClean="0">
                <a:solidFill>
                  <a:srgbClr val="3366FF"/>
                </a:solidFill>
              </a:rPr>
              <a:t>pride</a:t>
            </a:r>
            <a:r>
              <a:rPr lang="en-US" sz="1946" dirty="0" smtClean="0"/>
              <a:t> led to the desire for more colonies</a:t>
            </a:r>
          </a:p>
          <a:p>
            <a:pPr lvl="1">
              <a:buFont typeface="+mj-lt"/>
              <a:buAutoNum type="alphaLcPeriod"/>
            </a:pPr>
            <a:r>
              <a:rPr lang="en-US" sz="1946" dirty="0" smtClean="0"/>
              <a:t>Europeans viewed an </a:t>
            </a:r>
            <a:r>
              <a:rPr lang="en-US" sz="1946" b="1" u="sng" dirty="0" smtClean="0">
                <a:solidFill>
                  <a:srgbClr val="3366FF"/>
                </a:solidFill>
              </a:rPr>
              <a:t>empire</a:t>
            </a:r>
            <a:r>
              <a:rPr lang="en-US" sz="1946" dirty="0" smtClean="0"/>
              <a:t> as a measure of national </a:t>
            </a:r>
            <a:r>
              <a:rPr lang="en-US" sz="1946" b="1" u="sng" dirty="0" smtClean="0">
                <a:solidFill>
                  <a:srgbClr val="3366FF"/>
                </a:solidFill>
              </a:rPr>
              <a:t>greatness</a:t>
            </a:r>
          </a:p>
          <a:p>
            <a:pPr lvl="1">
              <a:buFont typeface="+mj-lt"/>
              <a:buAutoNum type="alphaLcPeriod"/>
            </a:pPr>
            <a:r>
              <a:rPr lang="en-US" sz="1946" dirty="0" smtClean="0"/>
              <a:t>Simply put: Europeans </a:t>
            </a:r>
            <a:r>
              <a:rPr lang="en-US" sz="1946" b="1" u="sng" dirty="0" smtClean="0">
                <a:solidFill>
                  <a:srgbClr val="3366FF"/>
                </a:solidFill>
              </a:rPr>
              <a:t>believed they were better</a:t>
            </a:r>
            <a:r>
              <a:rPr lang="en-US" sz="1946" dirty="0" smtClean="0"/>
              <a:t> than other peoples; </a:t>
            </a:r>
            <a:r>
              <a:rPr lang="en-US" sz="1946" b="1" u="sng" dirty="0" smtClean="0">
                <a:solidFill>
                  <a:srgbClr val="3366FF"/>
                </a:solidFill>
              </a:rPr>
              <a:t>racism</a:t>
            </a:r>
          </a:p>
          <a:p>
            <a:pPr lvl="1">
              <a:buFont typeface="+mj-lt"/>
              <a:buAutoNum type="alphaLcPeriod"/>
            </a:pPr>
            <a:r>
              <a:rPr lang="en-US" sz="1946" dirty="0" smtClean="0"/>
              <a:t>Based on Charles Darwin’s “</a:t>
            </a:r>
            <a:r>
              <a:rPr lang="en-US" sz="1946" b="1" u="sng" dirty="0" smtClean="0">
                <a:solidFill>
                  <a:srgbClr val="3366FF"/>
                </a:solidFill>
              </a:rPr>
              <a:t>Survival of the Fittest</a:t>
            </a:r>
            <a:r>
              <a:rPr lang="en-US" sz="1946" dirty="0" smtClean="0"/>
              <a:t>,” European attitudes were a reflection of a social theory known as </a:t>
            </a:r>
            <a:r>
              <a:rPr lang="en-US" sz="1946" b="1" u="sng" dirty="0" smtClean="0">
                <a:solidFill>
                  <a:srgbClr val="3366FF"/>
                </a:solidFill>
              </a:rPr>
              <a:t>Social</a:t>
            </a:r>
            <a:r>
              <a:rPr lang="en-US" sz="1946" b="1" dirty="0" smtClean="0">
                <a:solidFill>
                  <a:srgbClr val="3366FF"/>
                </a:solidFill>
              </a:rPr>
              <a:t> </a:t>
            </a:r>
            <a:r>
              <a:rPr lang="en-US" sz="1946" b="1" u="sng" dirty="0" smtClean="0">
                <a:solidFill>
                  <a:srgbClr val="3366FF"/>
                </a:solidFill>
              </a:rPr>
              <a:t>Darwinism</a:t>
            </a:r>
          </a:p>
          <a:p>
            <a:pPr lvl="1">
              <a:buFont typeface="+mj-lt"/>
              <a:buAutoNum type="alphaLcPeriod"/>
            </a:pPr>
            <a:r>
              <a:rPr lang="en-US" sz="2000" dirty="0" smtClean="0"/>
              <a:t>Essentially they believed those who were the fittest for survival enjoyed </a:t>
            </a:r>
            <a:r>
              <a:rPr lang="en-US" sz="2000" b="1" u="sng" dirty="0" smtClean="0">
                <a:solidFill>
                  <a:srgbClr val="3366FF"/>
                </a:solidFill>
              </a:rPr>
              <a:t>wealth</a:t>
            </a:r>
            <a:r>
              <a:rPr lang="en-US" sz="2000" dirty="0" smtClean="0"/>
              <a:t> and </a:t>
            </a:r>
            <a:r>
              <a:rPr lang="en-US" sz="2000" b="1" u="sng" dirty="0" smtClean="0">
                <a:solidFill>
                  <a:srgbClr val="3366FF"/>
                </a:solidFill>
              </a:rPr>
              <a:t>success</a:t>
            </a:r>
            <a:r>
              <a:rPr lang="en-US" sz="2000" dirty="0" smtClean="0"/>
              <a:t> and were considered superior to others</a:t>
            </a:r>
          </a:p>
          <a:p>
            <a:pPr lvl="1">
              <a:buFont typeface="+mj-lt"/>
              <a:buAutoNum type="alphaLcPeriod"/>
            </a:pPr>
            <a:r>
              <a:rPr lang="en-US" sz="1946" dirty="0" smtClean="0"/>
              <a:t>This colonization push also came from missionaries looking to </a:t>
            </a:r>
            <a:r>
              <a:rPr lang="en-US" sz="1946" b="1" u="sng" dirty="0" smtClean="0">
                <a:solidFill>
                  <a:srgbClr val="3366FF"/>
                </a:solidFill>
              </a:rPr>
              <a:t>spread</a:t>
            </a:r>
            <a:r>
              <a:rPr lang="en-US" sz="1946" b="1" dirty="0" smtClean="0">
                <a:solidFill>
                  <a:srgbClr val="3366FF"/>
                </a:solidFill>
              </a:rPr>
              <a:t> </a:t>
            </a:r>
            <a:r>
              <a:rPr lang="en-US" sz="1946" b="1" u="sng" dirty="0" smtClean="0">
                <a:solidFill>
                  <a:srgbClr val="3366FF"/>
                </a:solidFill>
              </a:rPr>
              <a:t>Christianity</a:t>
            </a:r>
          </a:p>
          <a:p>
            <a:pPr lvl="1">
              <a:buFont typeface="+mj-lt"/>
              <a:buAutoNum type="alphaLcPeriod"/>
            </a:pPr>
            <a:r>
              <a:rPr lang="en-US" sz="1946" dirty="0" smtClean="0"/>
              <a:t> </a:t>
            </a:r>
            <a:r>
              <a:rPr lang="en-US" sz="1946" b="1" u="sng" dirty="0" smtClean="0">
                <a:solidFill>
                  <a:srgbClr val="3366FF"/>
                </a:solidFill>
              </a:rPr>
              <a:t>Railroads</a:t>
            </a:r>
            <a:r>
              <a:rPr lang="en-US" sz="1946" dirty="0" smtClean="0"/>
              <a:t>, </a:t>
            </a:r>
            <a:r>
              <a:rPr lang="en-US" sz="1900" dirty="0" smtClean="0"/>
              <a:t>maxim gun, and </a:t>
            </a:r>
            <a:r>
              <a:rPr lang="en-US" sz="1900" b="1" u="sng" dirty="0" smtClean="0">
                <a:solidFill>
                  <a:srgbClr val="3366FF"/>
                </a:solidFill>
              </a:rPr>
              <a:t>quinine</a:t>
            </a:r>
            <a:r>
              <a:rPr lang="en-US" sz="1900" dirty="0" smtClean="0"/>
              <a:t> </a:t>
            </a:r>
            <a:r>
              <a:rPr lang="en-US" sz="1946" dirty="0" smtClean="0"/>
              <a:t>for </a:t>
            </a:r>
            <a:r>
              <a:rPr lang="en-US" sz="1900" dirty="0" smtClean="0"/>
              <a:t>malaria helped Europeans </a:t>
            </a:r>
            <a:r>
              <a:rPr lang="en-US" sz="1946" dirty="0" smtClean="0"/>
              <a:t>push into Africa</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accel="50000" decel="5000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381000" y="599083"/>
            <a:ext cx="2667000" cy="146526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dirty="0">
                <a:solidFill>
                  <a:srgbClr val="000000"/>
                </a:solidFill>
                <a:latin typeface="Comic Sans MS" charset="0"/>
              </a:rPr>
              <a:t>Africa</a:t>
            </a:r>
          </a:p>
          <a:p>
            <a:pPr>
              <a:spcBef>
                <a:spcPct val="50000"/>
              </a:spcBef>
            </a:pPr>
            <a:r>
              <a:rPr lang="en-US" sz="3600" b="1" dirty="0">
                <a:solidFill>
                  <a:srgbClr val="000000"/>
                </a:solidFill>
                <a:latin typeface="Comic Sans MS" charset="0"/>
              </a:rPr>
              <a:t>1890</a:t>
            </a:r>
          </a:p>
        </p:txBody>
      </p:sp>
      <p:pic>
        <p:nvPicPr>
          <p:cNvPr id="6149" name="Picture 5" descr="Map-Africa1890"/>
          <p:cNvPicPr>
            <a:picLocks noChangeAspect="1" noChangeArrowheads="1"/>
          </p:cNvPicPr>
          <p:nvPr/>
        </p:nvPicPr>
        <p:blipFill>
          <a:blip r:embed="rId2">
            <a:lum bright="-6000" contrast="6000"/>
          </a:blip>
          <a:srcRect/>
          <a:stretch>
            <a:fillRect/>
          </a:stretch>
        </p:blipFill>
        <p:spPr bwMode="auto">
          <a:xfrm>
            <a:off x="3200400" y="228600"/>
            <a:ext cx="5000625" cy="640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9353" y="503238"/>
            <a:ext cx="8565763" cy="868362"/>
          </a:xfrm>
        </p:spPr>
        <p:txBody>
          <a:bodyPr/>
          <a:lstStyle/>
          <a:p>
            <a:r>
              <a:rPr lang="en-US" b="1" dirty="0" smtClean="0"/>
              <a:t>The Age of Imperialism in Africa</a:t>
            </a:r>
            <a:r>
              <a:rPr lang="en-US" dirty="0" smtClean="0"/>
              <a:t> </a:t>
            </a:r>
            <a:endParaRPr lang="en-US" dirty="0"/>
          </a:p>
        </p:txBody>
      </p:sp>
      <p:sp>
        <p:nvSpPr>
          <p:cNvPr id="3" name="Content Placeholder 2"/>
          <p:cNvSpPr>
            <a:spLocks noGrp="1"/>
          </p:cNvSpPr>
          <p:nvPr>
            <p:ph idx="1"/>
          </p:nvPr>
        </p:nvSpPr>
        <p:spPr>
          <a:xfrm>
            <a:off x="0" y="1735138"/>
            <a:ext cx="9144000" cy="3704534"/>
          </a:xfrm>
        </p:spPr>
        <p:txBody>
          <a:bodyPr>
            <a:normAutofit/>
          </a:bodyPr>
          <a:lstStyle/>
          <a:p>
            <a:pPr lvl="0">
              <a:buFont typeface="+mj-lt"/>
              <a:buAutoNum type="arabicPeriod" startAt="4"/>
            </a:pPr>
            <a:r>
              <a:rPr lang="en-US" b="1" dirty="0" smtClean="0"/>
              <a:t>The </a:t>
            </a:r>
            <a:r>
              <a:rPr lang="en-US" u="sng" dirty="0" smtClean="0">
                <a:solidFill>
                  <a:srgbClr val="3366FF"/>
                </a:solidFill>
              </a:rPr>
              <a:t>Berlin</a:t>
            </a:r>
            <a:r>
              <a:rPr lang="en-US" dirty="0" smtClean="0">
                <a:solidFill>
                  <a:srgbClr val="3366FF"/>
                </a:solidFill>
              </a:rPr>
              <a:t> </a:t>
            </a:r>
            <a:r>
              <a:rPr lang="en-US" u="sng" dirty="0" smtClean="0">
                <a:solidFill>
                  <a:srgbClr val="3366FF"/>
                </a:solidFill>
              </a:rPr>
              <a:t>Conference</a:t>
            </a:r>
            <a:endParaRPr lang="en-US" sz="2000" u="sng" dirty="0" smtClean="0">
              <a:solidFill>
                <a:srgbClr val="3366FF"/>
              </a:solidFill>
            </a:endParaRPr>
          </a:p>
          <a:p>
            <a:pPr lvl="1">
              <a:buFont typeface="+mj-lt"/>
              <a:buAutoNum type="alphaLcPeriod"/>
            </a:pPr>
            <a:r>
              <a:rPr lang="en-US" sz="1900" dirty="0" smtClean="0"/>
              <a:t>The discovery of </a:t>
            </a:r>
            <a:r>
              <a:rPr lang="en-US" sz="1900" b="1" u="sng" dirty="0" smtClean="0">
                <a:solidFill>
                  <a:srgbClr val="3366FF"/>
                </a:solidFill>
              </a:rPr>
              <a:t>diamonds</a:t>
            </a:r>
            <a:r>
              <a:rPr lang="en-US" sz="1900" dirty="0" smtClean="0"/>
              <a:t> in 1867 and </a:t>
            </a:r>
            <a:r>
              <a:rPr lang="en-US" sz="1900" b="1" u="sng" dirty="0" smtClean="0">
                <a:solidFill>
                  <a:srgbClr val="3366FF"/>
                </a:solidFill>
              </a:rPr>
              <a:t>gold</a:t>
            </a:r>
            <a:r>
              <a:rPr lang="en-US" sz="1900" dirty="0" smtClean="0"/>
              <a:t> in 1886 in South Africa increased European interest in colonization</a:t>
            </a:r>
          </a:p>
          <a:p>
            <a:pPr lvl="1">
              <a:buFont typeface="+mj-lt"/>
              <a:buAutoNum type="alphaLcPeriod"/>
            </a:pPr>
            <a:r>
              <a:rPr lang="en-US" sz="1900" dirty="0" smtClean="0"/>
              <a:t>To prevent </a:t>
            </a:r>
            <a:r>
              <a:rPr lang="en-US" sz="1900" b="1" u="sng" dirty="0" smtClean="0">
                <a:solidFill>
                  <a:srgbClr val="3366FF"/>
                </a:solidFill>
              </a:rPr>
              <a:t>war</a:t>
            </a:r>
            <a:r>
              <a:rPr lang="en-US" sz="1900" dirty="0" smtClean="0"/>
              <a:t>, </a:t>
            </a:r>
            <a:r>
              <a:rPr lang="en-US" sz="1900" b="1" u="sng" dirty="0" smtClean="0">
                <a:solidFill>
                  <a:srgbClr val="3366FF"/>
                </a:solidFill>
              </a:rPr>
              <a:t>14</a:t>
            </a:r>
            <a:r>
              <a:rPr lang="en-US" sz="1900" dirty="0" smtClean="0"/>
              <a:t> European nations met at the Berlin Conference in 1884-85 to   lay down rules for the </a:t>
            </a:r>
            <a:r>
              <a:rPr lang="en-US" sz="1900" b="1" u="sng" dirty="0" smtClean="0">
                <a:solidFill>
                  <a:srgbClr val="3366FF"/>
                </a:solidFill>
              </a:rPr>
              <a:t>division</a:t>
            </a:r>
            <a:r>
              <a:rPr lang="en-US" sz="1900" b="1" dirty="0" smtClean="0">
                <a:solidFill>
                  <a:srgbClr val="3366FF"/>
                </a:solidFill>
              </a:rPr>
              <a:t> </a:t>
            </a:r>
            <a:r>
              <a:rPr lang="en-US" sz="1900" b="1" u="sng" dirty="0" smtClean="0">
                <a:solidFill>
                  <a:srgbClr val="3366FF"/>
                </a:solidFill>
              </a:rPr>
              <a:t>of</a:t>
            </a:r>
            <a:r>
              <a:rPr lang="en-US" sz="1900" b="1" dirty="0" smtClean="0">
                <a:solidFill>
                  <a:srgbClr val="3366FF"/>
                </a:solidFill>
              </a:rPr>
              <a:t> </a:t>
            </a:r>
            <a:r>
              <a:rPr lang="en-US" sz="1900" b="1" u="sng" dirty="0" smtClean="0">
                <a:solidFill>
                  <a:srgbClr val="3366FF"/>
                </a:solidFill>
              </a:rPr>
              <a:t>Africa</a:t>
            </a:r>
          </a:p>
          <a:p>
            <a:pPr lvl="1">
              <a:buFont typeface="+mj-lt"/>
              <a:buAutoNum type="alphaLcPeriod"/>
            </a:pPr>
            <a:r>
              <a:rPr lang="en-US" sz="1900" dirty="0" smtClean="0"/>
              <a:t>They agreed that any European nation could claim land by </a:t>
            </a:r>
            <a:r>
              <a:rPr lang="en-US" sz="1900" b="1" u="sng" dirty="0" smtClean="0">
                <a:solidFill>
                  <a:srgbClr val="3366FF"/>
                </a:solidFill>
              </a:rPr>
              <a:t>notifying</a:t>
            </a:r>
            <a:r>
              <a:rPr lang="en-US" sz="1900" dirty="0" smtClean="0"/>
              <a:t> other </a:t>
            </a:r>
            <a:r>
              <a:rPr lang="en-US" sz="1900" b="1" u="sng" dirty="0" smtClean="0">
                <a:solidFill>
                  <a:srgbClr val="3366FF"/>
                </a:solidFill>
              </a:rPr>
              <a:t>nations</a:t>
            </a:r>
            <a:r>
              <a:rPr lang="en-US" sz="1900" dirty="0" smtClean="0"/>
              <a:t> and showing they could </a:t>
            </a:r>
            <a:r>
              <a:rPr lang="en-US" sz="1900" b="1" u="sng" dirty="0" smtClean="0">
                <a:solidFill>
                  <a:srgbClr val="3366FF"/>
                </a:solidFill>
              </a:rPr>
              <a:t>control that land</a:t>
            </a:r>
          </a:p>
          <a:p>
            <a:pPr lvl="1">
              <a:buFont typeface="+mj-lt"/>
              <a:buAutoNum type="alphaLcPeriod"/>
            </a:pPr>
            <a:r>
              <a:rPr lang="en-US" sz="1900" dirty="0" smtClean="0"/>
              <a:t>Very </a:t>
            </a:r>
            <a:r>
              <a:rPr lang="en-US" sz="1900" b="1" u="sng" dirty="0" smtClean="0">
                <a:solidFill>
                  <a:srgbClr val="3366FF"/>
                </a:solidFill>
              </a:rPr>
              <a:t>little</a:t>
            </a:r>
            <a:r>
              <a:rPr lang="en-US" sz="1900" b="1" dirty="0" smtClean="0">
                <a:solidFill>
                  <a:srgbClr val="3366FF"/>
                </a:solidFill>
              </a:rPr>
              <a:t> </a:t>
            </a:r>
            <a:r>
              <a:rPr lang="en-US" sz="1900" b="1" u="sng" dirty="0" smtClean="0">
                <a:solidFill>
                  <a:srgbClr val="3366FF"/>
                </a:solidFill>
              </a:rPr>
              <a:t>thought</a:t>
            </a:r>
            <a:r>
              <a:rPr lang="en-US" sz="1900" dirty="0" smtClean="0"/>
              <a:t> was given to how the African groups would </a:t>
            </a:r>
            <a:r>
              <a:rPr lang="en-US" sz="1900" b="1" u="sng" dirty="0" smtClean="0">
                <a:solidFill>
                  <a:srgbClr val="3366FF"/>
                </a:solidFill>
              </a:rPr>
              <a:t>react</a:t>
            </a:r>
          </a:p>
          <a:p>
            <a:pPr lvl="1">
              <a:buFont typeface="+mj-lt"/>
              <a:buAutoNum type="alphaLcPeriod"/>
            </a:pPr>
            <a:r>
              <a:rPr lang="en-US" sz="1900" dirty="0" smtClean="0"/>
              <a:t>No </a:t>
            </a:r>
            <a:r>
              <a:rPr lang="en-US" sz="1900" b="1" u="sng" dirty="0" smtClean="0">
                <a:solidFill>
                  <a:srgbClr val="3366FF"/>
                </a:solidFill>
              </a:rPr>
              <a:t>African</a:t>
            </a:r>
            <a:r>
              <a:rPr lang="en-US" sz="1900" b="1" dirty="0" smtClean="0">
                <a:solidFill>
                  <a:srgbClr val="3366FF"/>
                </a:solidFill>
              </a:rPr>
              <a:t> </a:t>
            </a:r>
            <a:r>
              <a:rPr lang="en-US" sz="1900" b="1" u="sng" dirty="0" smtClean="0">
                <a:solidFill>
                  <a:srgbClr val="3366FF"/>
                </a:solidFill>
              </a:rPr>
              <a:t>ruler</a:t>
            </a:r>
            <a:r>
              <a:rPr lang="en-US" sz="1900" dirty="0" smtClean="0"/>
              <a:t> was </a:t>
            </a:r>
            <a:r>
              <a:rPr lang="en-US" sz="1900" b="1" u="sng" dirty="0" smtClean="0">
                <a:solidFill>
                  <a:srgbClr val="3366FF"/>
                </a:solidFill>
              </a:rPr>
              <a:t>invited</a:t>
            </a:r>
          </a:p>
          <a:p>
            <a:pPr lvl="1">
              <a:buFont typeface="+mj-lt"/>
              <a:buAutoNum type="alphaLcPeriod"/>
            </a:pPr>
            <a:r>
              <a:rPr lang="en-US" sz="1900" dirty="0" smtClean="0"/>
              <a:t>By 1914, only </a:t>
            </a:r>
            <a:r>
              <a:rPr lang="en-US" sz="1900" b="1" u="sng" dirty="0" smtClean="0">
                <a:solidFill>
                  <a:srgbClr val="3366FF"/>
                </a:solidFill>
              </a:rPr>
              <a:t>Liberia</a:t>
            </a:r>
            <a:r>
              <a:rPr lang="en-US" sz="1900" dirty="0" smtClean="0"/>
              <a:t> and </a:t>
            </a:r>
            <a:r>
              <a:rPr lang="en-US" sz="1900" b="1" u="sng" dirty="0" smtClean="0">
                <a:solidFill>
                  <a:srgbClr val="3366FF"/>
                </a:solidFill>
              </a:rPr>
              <a:t>Ethiopia</a:t>
            </a:r>
            <a:r>
              <a:rPr lang="en-US" sz="1900" dirty="0" smtClean="0"/>
              <a:t> remained free of European control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33400" y="228600"/>
            <a:ext cx="82296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dirty="0">
                <a:solidFill>
                  <a:srgbClr val="000000"/>
                </a:solidFill>
                <a:latin typeface="Comic Sans MS" charset="0"/>
              </a:rPr>
              <a:t>Berlin Conference of 1884-1885</a:t>
            </a:r>
          </a:p>
        </p:txBody>
      </p:sp>
      <p:pic>
        <p:nvPicPr>
          <p:cNvPr id="31749" name="Picture 5" descr="berlinconference"/>
          <p:cNvPicPr>
            <a:picLocks noChangeAspect="1" noChangeArrowheads="1"/>
          </p:cNvPicPr>
          <p:nvPr/>
        </p:nvPicPr>
        <p:blipFill>
          <a:blip r:embed="rId2">
            <a:lum bright="-6000" contrast="6000"/>
          </a:blip>
          <a:srcRect/>
          <a:stretch>
            <a:fillRect/>
          </a:stretch>
        </p:blipFill>
        <p:spPr bwMode="auto">
          <a:xfrm>
            <a:off x="457200" y="1143000"/>
            <a:ext cx="5791200" cy="2517775"/>
          </a:xfrm>
          <a:prstGeom prst="rect">
            <a:avLst/>
          </a:prstGeom>
          <a:noFill/>
          <a:ln w="9525">
            <a:solidFill>
              <a:srgbClr val="FF9933"/>
            </a:solidFill>
            <a:miter lim="800000"/>
            <a:headEnd/>
            <a:tailEnd/>
          </a:ln>
        </p:spPr>
      </p:pic>
      <p:pic>
        <p:nvPicPr>
          <p:cNvPr id="31750" name="Picture 6" descr="cartoon--imperial-witches-after 1884 Berlin Conference"/>
          <p:cNvPicPr>
            <a:picLocks noChangeAspect="1" noChangeArrowheads="1"/>
          </p:cNvPicPr>
          <p:nvPr/>
        </p:nvPicPr>
        <p:blipFill>
          <a:blip r:embed="rId3">
            <a:lum contrast="6000"/>
          </a:blip>
          <a:srcRect/>
          <a:stretch>
            <a:fillRect/>
          </a:stretch>
        </p:blipFill>
        <p:spPr bwMode="auto">
          <a:xfrm>
            <a:off x="4178300" y="3397250"/>
            <a:ext cx="4140200" cy="3155950"/>
          </a:xfrm>
          <a:prstGeom prst="rect">
            <a:avLst/>
          </a:prstGeom>
          <a:noFill/>
          <a:ln w="9525">
            <a:solidFill>
              <a:srgbClr val="FF9933"/>
            </a:solidFill>
            <a:miter lim="800000"/>
            <a:headEnd/>
            <a:tailEnd/>
          </a:ln>
        </p:spPr>
      </p:pic>
      <p:sp>
        <p:nvSpPr>
          <p:cNvPr id="31751" name="Text Box 7"/>
          <p:cNvSpPr txBox="1">
            <a:spLocks noChangeArrowheads="1"/>
          </p:cNvSpPr>
          <p:nvPr/>
        </p:nvSpPr>
        <p:spPr bwMode="auto">
          <a:xfrm>
            <a:off x="609600" y="6096000"/>
            <a:ext cx="4038600" cy="457200"/>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sz="2400" dirty="0">
                <a:solidFill>
                  <a:srgbClr val="000000"/>
                </a:solidFill>
                <a:latin typeface="Comic Sans MS" charset="0"/>
              </a:rPr>
              <a:t>Another point of view? </a:t>
            </a:r>
            <a:r>
              <a:rPr lang="en-US" sz="2400" dirty="0" err="1">
                <a:solidFill>
                  <a:srgbClr val="000000"/>
                </a:solidFill>
                <a:latin typeface="Comic Sans MS" charset="0"/>
                <a:sym typeface="Wingdings" charset="2"/>
              </a:rPr>
              <a:t></a:t>
            </a:r>
            <a:endParaRPr lang="en-US" sz="2400" dirty="0">
              <a:solidFill>
                <a:srgbClr val="000000"/>
              </a:solidFill>
              <a:latin typeface="Comic Sans M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wipe(left)">
                                      <p:cBhvr>
                                        <p:cTn id="7" dur="2000"/>
                                        <p:tgtEl>
                                          <p:spTgt spid="317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751"/>
                                        </p:tgtEl>
                                        <p:attrNameLst>
                                          <p:attrName>style.visibility</p:attrName>
                                        </p:attrNameLst>
                                      </p:cBhvr>
                                      <p:to>
                                        <p:strVal val="visible"/>
                                      </p:to>
                                    </p:set>
                                    <p:animEffect transition="in" filter="wipe(left)">
                                      <p:cBhvr>
                                        <p:cTn id="10" dur="20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900" dirty="0" smtClean="0"/>
              <a:t>Constructive Response Questions</a:t>
            </a:r>
            <a:endParaRPr lang="en-US" sz="3900" dirty="0"/>
          </a:p>
        </p:txBody>
      </p:sp>
      <p:sp>
        <p:nvSpPr>
          <p:cNvPr id="3" name="Content Placeholder 2"/>
          <p:cNvSpPr>
            <a:spLocks noGrp="1"/>
          </p:cNvSpPr>
          <p:nvPr>
            <p:ph idx="1"/>
          </p:nvPr>
        </p:nvSpPr>
        <p:spPr>
          <a:xfrm>
            <a:off x="382722" y="1735138"/>
            <a:ext cx="7845291" cy="4056062"/>
          </a:xfrm>
        </p:spPr>
        <p:txBody>
          <a:bodyPr>
            <a:normAutofit/>
          </a:bodyPr>
          <a:lstStyle/>
          <a:p>
            <a:pPr marL="1033272" indent="-914400">
              <a:buFont typeface="+mj-lt"/>
              <a:buAutoNum type="arabicPeriod" startAt="3"/>
            </a:pPr>
            <a:r>
              <a:rPr lang="en-US" sz="4600" dirty="0" smtClean="0"/>
              <a:t>Describe what the European motivations for colonizing Africa were:</a:t>
            </a:r>
            <a:endParaRPr lang="en-US" sz="4600" dirty="0"/>
          </a:p>
        </p:txBody>
      </p:sp>
      <p:pic>
        <p:nvPicPr>
          <p:cNvPr id="4" name="Picture 3" descr="Learningtargets.jpg"/>
          <p:cNvPicPr>
            <a:picLocks noChangeAspect="1"/>
          </p:cNvPicPr>
          <p:nvPr/>
        </p:nvPicPr>
        <p:blipFill>
          <a:blip r:embed="rId2"/>
          <a:stretch>
            <a:fillRect/>
          </a:stretch>
        </p:blipFill>
        <p:spPr>
          <a:xfrm rot="1085832">
            <a:off x="6554945" y="4004196"/>
            <a:ext cx="1917076" cy="206795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381000" y="599083"/>
            <a:ext cx="2667000" cy="146526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dirty="0">
                <a:solidFill>
                  <a:srgbClr val="000000"/>
                </a:solidFill>
                <a:latin typeface="Comic Sans MS" charset="0"/>
              </a:rPr>
              <a:t>Africa</a:t>
            </a:r>
          </a:p>
          <a:p>
            <a:pPr>
              <a:spcBef>
                <a:spcPct val="50000"/>
              </a:spcBef>
            </a:pPr>
            <a:r>
              <a:rPr lang="en-US" sz="3600" b="1" dirty="0">
                <a:solidFill>
                  <a:srgbClr val="000000"/>
                </a:solidFill>
                <a:latin typeface="Comic Sans MS" charset="0"/>
              </a:rPr>
              <a:t>1890</a:t>
            </a:r>
          </a:p>
        </p:txBody>
      </p:sp>
      <p:pic>
        <p:nvPicPr>
          <p:cNvPr id="6149" name="Picture 5" descr="Map-Africa1890"/>
          <p:cNvPicPr>
            <a:picLocks noChangeAspect="1" noChangeArrowheads="1"/>
          </p:cNvPicPr>
          <p:nvPr/>
        </p:nvPicPr>
        <p:blipFill>
          <a:blip r:embed="rId2">
            <a:lum bright="-6000" contrast="6000"/>
          </a:blip>
          <a:srcRect/>
          <a:stretch>
            <a:fillRect/>
          </a:stretch>
        </p:blipFill>
        <p:spPr bwMode="auto">
          <a:xfrm>
            <a:off x="3200400" y="228600"/>
            <a:ext cx="5000625" cy="640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6324600" y="2362200"/>
            <a:ext cx="2667000" cy="228917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3600" b="1" dirty="0">
                <a:solidFill>
                  <a:srgbClr val="000000"/>
                </a:solidFill>
                <a:latin typeface="Comic Sans MS" charset="0"/>
              </a:rPr>
              <a:t>Africa</a:t>
            </a:r>
          </a:p>
          <a:p>
            <a:pPr algn="ctr">
              <a:spcBef>
                <a:spcPct val="50000"/>
              </a:spcBef>
            </a:pPr>
            <a:r>
              <a:rPr lang="en-US" sz="3600" b="1" dirty="0">
                <a:solidFill>
                  <a:srgbClr val="000000"/>
                </a:solidFill>
                <a:latin typeface="Comic Sans MS" charset="0"/>
              </a:rPr>
              <a:t>in</a:t>
            </a:r>
          </a:p>
          <a:p>
            <a:pPr algn="ctr">
              <a:spcBef>
                <a:spcPct val="50000"/>
              </a:spcBef>
            </a:pPr>
            <a:r>
              <a:rPr lang="en-US" sz="3600" b="1" dirty="0">
                <a:solidFill>
                  <a:srgbClr val="000000"/>
                </a:solidFill>
                <a:latin typeface="Comic Sans MS" charset="0"/>
              </a:rPr>
              <a:t>1914</a:t>
            </a:r>
          </a:p>
        </p:txBody>
      </p:sp>
      <p:pic>
        <p:nvPicPr>
          <p:cNvPr id="3076" name="Picture 4" descr="Map-Africa in 1914"/>
          <p:cNvPicPr>
            <a:picLocks noChangeAspect="1" noChangeArrowheads="1"/>
          </p:cNvPicPr>
          <p:nvPr/>
        </p:nvPicPr>
        <p:blipFill>
          <a:blip r:embed="rId2">
            <a:lum contrast="6000"/>
          </a:blip>
          <a:srcRect/>
          <a:stretch>
            <a:fillRect/>
          </a:stretch>
        </p:blipFill>
        <p:spPr bwMode="auto">
          <a:xfrm>
            <a:off x="760413" y="152400"/>
            <a:ext cx="5564187" cy="6524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533400" y="152400"/>
            <a:ext cx="8229600" cy="11906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dirty="0">
                <a:solidFill>
                  <a:srgbClr val="000000"/>
                </a:solidFill>
                <a:latin typeface="Comic Sans MS" charset="0"/>
              </a:rPr>
              <a:t>European Colonization/Decolonization Patterns</a:t>
            </a:r>
          </a:p>
        </p:txBody>
      </p:sp>
      <p:pic>
        <p:nvPicPr>
          <p:cNvPr id="59398" name="Picture 6" descr="chart-colonization &amp; decolonization -- 1430-1990"/>
          <p:cNvPicPr>
            <a:picLocks noChangeAspect="1" noChangeArrowheads="1"/>
          </p:cNvPicPr>
          <p:nvPr/>
        </p:nvPicPr>
        <p:blipFill>
          <a:blip r:embed="rId2">
            <a:lum contrast="6000"/>
          </a:blip>
          <a:srcRect t="4874" b="4163"/>
          <a:stretch>
            <a:fillRect/>
          </a:stretch>
        </p:blipFill>
        <p:spPr bwMode="auto">
          <a:xfrm>
            <a:off x="1295400" y="1676400"/>
            <a:ext cx="6858000" cy="4267200"/>
          </a:xfrm>
          <a:prstGeom prst="rect">
            <a:avLst/>
          </a:prstGeom>
          <a:noFill/>
          <a:ln w="9525">
            <a:solidFill>
              <a:srgbClr val="FF9933"/>
            </a:solidFill>
            <a:miter lim="800000"/>
            <a:headEnd/>
            <a:tailEnd/>
          </a:ln>
        </p:spPr>
      </p:pic>
      <p:sp>
        <p:nvSpPr>
          <p:cNvPr id="59399" name="Text Box 7"/>
          <p:cNvSpPr txBox="1">
            <a:spLocks noChangeArrowheads="1"/>
          </p:cNvSpPr>
          <p:nvPr/>
        </p:nvSpPr>
        <p:spPr bwMode="auto">
          <a:xfrm>
            <a:off x="609600" y="6096000"/>
            <a:ext cx="6400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solidFill>
                  <a:srgbClr val="000000"/>
                </a:solidFill>
                <a:latin typeface="Comic Sans MS" charset="0"/>
              </a:rPr>
              <a:t>Berlin Conference of 1884-85</a:t>
            </a:r>
          </a:p>
        </p:txBody>
      </p:sp>
      <p:sp>
        <p:nvSpPr>
          <p:cNvPr id="59400" name="Line 8"/>
          <p:cNvSpPr>
            <a:spLocks noChangeShapeType="1"/>
          </p:cNvSpPr>
          <p:nvPr/>
        </p:nvSpPr>
        <p:spPr bwMode="auto">
          <a:xfrm flipV="1">
            <a:off x="6019800" y="5410200"/>
            <a:ext cx="0" cy="990600"/>
          </a:xfrm>
          <a:prstGeom prst="line">
            <a:avLst/>
          </a:prstGeom>
          <a:noFill/>
          <a:ln w="38100">
            <a:solidFill>
              <a:srgbClr val="996633"/>
            </a:solidFill>
            <a:round/>
            <a:headEnd/>
            <a:tailEnd type="triangle" w="med" len="me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9"/>
                                        </p:tgtEl>
                                        <p:attrNameLst>
                                          <p:attrName>style.visibility</p:attrName>
                                        </p:attrNameLst>
                                      </p:cBhvr>
                                      <p:to>
                                        <p:strVal val="visible"/>
                                      </p:to>
                                    </p:set>
                                    <p:animEffect transition="in" filter="wipe(left)">
                                      <p:cBhvr>
                                        <p:cTn id="7" dur="1000"/>
                                        <p:tgtEl>
                                          <p:spTgt spid="5939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9400"/>
                                        </p:tgtEl>
                                        <p:attrNameLst>
                                          <p:attrName>style.visibility</p:attrName>
                                        </p:attrNameLst>
                                      </p:cBhvr>
                                      <p:to>
                                        <p:strVal val="visible"/>
                                      </p:to>
                                    </p:set>
                                    <p:animEffect transition="in" filter="wipe(down)">
                                      <p:cBhvr>
                                        <p:cTn id="11" dur="500"/>
                                        <p:tgtEl>
                                          <p:spTgt spid="59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p:bldP spid="59400"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9353" y="503238"/>
            <a:ext cx="8565763" cy="868362"/>
          </a:xfrm>
        </p:spPr>
        <p:txBody>
          <a:bodyPr/>
          <a:lstStyle/>
          <a:p>
            <a:r>
              <a:rPr lang="en-US" b="1" dirty="0" smtClean="0"/>
              <a:t>The Age of Imperialism in Africa</a:t>
            </a:r>
            <a:r>
              <a:rPr lang="en-US" dirty="0" smtClean="0"/>
              <a:t> </a:t>
            </a:r>
            <a:endParaRPr lang="en-US" dirty="0"/>
          </a:p>
        </p:txBody>
      </p:sp>
      <p:sp>
        <p:nvSpPr>
          <p:cNvPr id="3" name="Content Placeholder 2"/>
          <p:cNvSpPr>
            <a:spLocks noGrp="1"/>
          </p:cNvSpPr>
          <p:nvPr>
            <p:ph idx="1"/>
          </p:nvPr>
        </p:nvSpPr>
        <p:spPr>
          <a:xfrm>
            <a:off x="0" y="1735138"/>
            <a:ext cx="9144000" cy="4056062"/>
          </a:xfrm>
        </p:spPr>
        <p:txBody>
          <a:bodyPr/>
          <a:lstStyle/>
          <a:p>
            <a:pPr lvl="0">
              <a:buFont typeface="+mj-lt"/>
              <a:buAutoNum type="arabicPeriod" startAt="5"/>
            </a:pPr>
            <a:r>
              <a:rPr lang="en-US" b="1" dirty="0" smtClean="0"/>
              <a:t>Clash over South Africa</a:t>
            </a:r>
            <a:endParaRPr lang="en-US" sz="2000" dirty="0" smtClean="0"/>
          </a:p>
          <a:p>
            <a:pPr lvl="1">
              <a:buFont typeface="+mj-lt"/>
              <a:buAutoNum type="alphaLcPeriod"/>
            </a:pPr>
            <a:r>
              <a:rPr lang="en-US" sz="2400" dirty="0" smtClean="0"/>
              <a:t>The </a:t>
            </a:r>
            <a:r>
              <a:rPr lang="en-US" sz="2400" b="1" u="sng" dirty="0" smtClean="0">
                <a:solidFill>
                  <a:srgbClr val="3366FF"/>
                </a:solidFill>
              </a:rPr>
              <a:t>Zulus</a:t>
            </a:r>
            <a:r>
              <a:rPr lang="en-US" sz="2400" dirty="0" smtClean="0"/>
              <a:t> under leader </a:t>
            </a:r>
            <a:r>
              <a:rPr lang="en-US" sz="2400" dirty="0" err="1" smtClean="0"/>
              <a:t>Shaka</a:t>
            </a:r>
            <a:r>
              <a:rPr lang="en-US" sz="2400" dirty="0" smtClean="0"/>
              <a:t> fought bravely against the </a:t>
            </a:r>
            <a:r>
              <a:rPr lang="en-US" sz="2400" b="1" u="sng" dirty="0" smtClean="0">
                <a:solidFill>
                  <a:srgbClr val="3366FF"/>
                </a:solidFill>
              </a:rPr>
              <a:t>British</a:t>
            </a:r>
            <a:r>
              <a:rPr lang="en-US" sz="2400" dirty="0" smtClean="0"/>
              <a:t> </a:t>
            </a:r>
            <a:endParaRPr lang="en-US" sz="2000" dirty="0" smtClean="0"/>
          </a:p>
          <a:p>
            <a:pPr lvl="1">
              <a:buFont typeface="+mj-lt"/>
              <a:buAutoNum type="alphaLcPeriod"/>
            </a:pPr>
            <a:r>
              <a:rPr lang="en-US" sz="2400" dirty="0" smtClean="0"/>
              <a:t>Zulus almost win but the Zulu nation fell to Britain in </a:t>
            </a:r>
            <a:r>
              <a:rPr lang="en-US" sz="2400" b="1" u="sng" dirty="0" smtClean="0">
                <a:solidFill>
                  <a:srgbClr val="3366FF"/>
                </a:solidFill>
              </a:rPr>
              <a:t>1887</a:t>
            </a:r>
            <a:endParaRPr lang="en-US" sz="2000" b="1" u="sng" dirty="0" smtClean="0">
              <a:solidFill>
                <a:srgbClr val="3366FF"/>
              </a:solidFill>
            </a:endParaRPr>
          </a:p>
          <a:p>
            <a:pPr lvl="1">
              <a:buFont typeface="+mj-lt"/>
              <a:buAutoNum type="alphaLcPeriod"/>
            </a:pPr>
            <a:r>
              <a:rPr lang="en-US" b="1" u="sng" dirty="0" smtClean="0">
                <a:solidFill>
                  <a:srgbClr val="3366FF"/>
                </a:solidFill>
              </a:rPr>
              <a:t>Dutch</a:t>
            </a:r>
            <a:r>
              <a:rPr lang="en-US" dirty="0" smtClean="0"/>
              <a:t> settlers known as </a:t>
            </a:r>
            <a:r>
              <a:rPr lang="en-US" b="1" u="sng" dirty="0" smtClean="0">
                <a:solidFill>
                  <a:srgbClr val="3366FF"/>
                </a:solidFill>
              </a:rPr>
              <a:t>Boers</a:t>
            </a:r>
            <a:r>
              <a:rPr lang="en-US" dirty="0" smtClean="0"/>
              <a:t> settled the Cape of Good Hope in 1652</a:t>
            </a:r>
          </a:p>
          <a:p>
            <a:pPr lvl="1">
              <a:buFont typeface="+mj-lt"/>
              <a:buAutoNum type="alphaLcPeriod"/>
            </a:pPr>
            <a:r>
              <a:rPr lang="en-US" sz="2400" dirty="0" smtClean="0"/>
              <a:t>Fought the British when the </a:t>
            </a:r>
            <a:r>
              <a:rPr lang="en-US" sz="2400" b="1" u="sng" dirty="0" smtClean="0">
                <a:solidFill>
                  <a:srgbClr val="3366FF"/>
                </a:solidFill>
              </a:rPr>
              <a:t>British took over</a:t>
            </a:r>
            <a:endParaRPr lang="en-US" sz="2000" b="1" u="sng" dirty="0" smtClean="0">
              <a:solidFill>
                <a:srgbClr val="3366FF"/>
              </a:solidFill>
            </a:endParaRPr>
          </a:p>
          <a:p>
            <a:pPr lvl="1">
              <a:buFont typeface="+mj-lt"/>
              <a:buAutoNum type="alphaLcPeriod"/>
            </a:pPr>
            <a:r>
              <a:rPr lang="en-US" sz="2400" dirty="0" smtClean="0"/>
              <a:t>Led to the </a:t>
            </a:r>
            <a:r>
              <a:rPr lang="en-US" sz="2400" b="1" u="sng" dirty="0" smtClean="0">
                <a:solidFill>
                  <a:srgbClr val="3366FF"/>
                </a:solidFill>
              </a:rPr>
              <a:t>Boer</a:t>
            </a:r>
            <a:r>
              <a:rPr lang="en-US" sz="2400" b="1" dirty="0" smtClean="0">
                <a:solidFill>
                  <a:srgbClr val="3366FF"/>
                </a:solidFill>
              </a:rPr>
              <a:t> </a:t>
            </a:r>
            <a:r>
              <a:rPr lang="en-US" sz="2400" b="1" u="sng" dirty="0" smtClean="0">
                <a:solidFill>
                  <a:srgbClr val="3366FF"/>
                </a:solidFill>
              </a:rPr>
              <a:t>War</a:t>
            </a:r>
            <a:r>
              <a:rPr lang="en-US" sz="2400" dirty="0" smtClean="0"/>
              <a:t> between the British and the Boers</a:t>
            </a:r>
            <a:endParaRPr lang="en-US" sz="2000" dirty="0" smtClean="0"/>
          </a:p>
          <a:p>
            <a:pPr lvl="1">
              <a:buFont typeface="+mj-lt"/>
              <a:buAutoNum type="alphaLcPeriod"/>
            </a:pPr>
            <a:r>
              <a:rPr lang="en-US" sz="2400" dirty="0" smtClean="0"/>
              <a:t>Britain finally won and created the </a:t>
            </a:r>
            <a:r>
              <a:rPr lang="en-US" sz="2400" b="1" u="sng" dirty="0" smtClean="0">
                <a:solidFill>
                  <a:srgbClr val="3366FF"/>
                </a:solidFill>
              </a:rPr>
              <a:t>Union</a:t>
            </a:r>
            <a:r>
              <a:rPr lang="en-US" sz="2400" b="1" dirty="0" smtClean="0">
                <a:solidFill>
                  <a:srgbClr val="3366FF"/>
                </a:solidFill>
              </a:rPr>
              <a:t> </a:t>
            </a:r>
            <a:r>
              <a:rPr lang="en-US" sz="2400" b="1" u="sng" dirty="0" smtClean="0">
                <a:solidFill>
                  <a:srgbClr val="3366FF"/>
                </a:solidFill>
              </a:rPr>
              <a:t>of</a:t>
            </a:r>
            <a:r>
              <a:rPr lang="en-US" sz="2400" b="1" dirty="0" smtClean="0">
                <a:solidFill>
                  <a:srgbClr val="3366FF"/>
                </a:solidFill>
              </a:rPr>
              <a:t> </a:t>
            </a:r>
            <a:r>
              <a:rPr lang="en-US" sz="2400" b="1" u="sng" dirty="0" smtClean="0">
                <a:solidFill>
                  <a:srgbClr val="3366FF"/>
                </a:solidFill>
              </a:rPr>
              <a:t>South</a:t>
            </a:r>
            <a:r>
              <a:rPr lang="en-US" sz="2400" b="1" dirty="0" smtClean="0">
                <a:solidFill>
                  <a:srgbClr val="3366FF"/>
                </a:solidFill>
              </a:rPr>
              <a:t> </a:t>
            </a:r>
            <a:r>
              <a:rPr lang="en-US" sz="2400" b="1" u="sng" dirty="0" smtClean="0">
                <a:solidFill>
                  <a:srgbClr val="3366FF"/>
                </a:solidFill>
              </a:rPr>
              <a:t>Africa</a:t>
            </a:r>
            <a:r>
              <a:rPr lang="en-US" sz="2400" dirty="0" smtClean="0"/>
              <a:t> in 1910</a:t>
            </a:r>
            <a:endParaRPr lang="en-US" sz="20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762000" y="501650"/>
            <a:ext cx="76962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dirty="0">
                <a:solidFill>
                  <a:srgbClr val="000000"/>
                </a:solidFill>
                <a:latin typeface="Comic Sans MS" charset="0"/>
              </a:rPr>
              <a:t>Dutch Landing in 1652</a:t>
            </a:r>
          </a:p>
        </p:txBody>
      </p:sp>
      <p:pic>
        <p:nvPicPr>
          <p:cNvPr id="33795" name="Picture 3" descr="Dutch Landing"/>
          <p:cNvPicPr>
            <a:picLocks noChangeAspect="1" noChangeArrowheads="1"/>
          </p:cNvPicPr>
          <p:nvPr/>
        </p:nvPicPr>
        <p:blipFill>
          <a:blip r:embed="rId2">
            <a:lum bright="-6000" contrast="18000"/>
          </a:blip>
          <a:srcRect r="3160" b="4913"/>
          <a:stretch>
            <a:fillRect/>
          </a:stretch>
        </p:blipFill>
        <p:spPr bwMode="auto">
          <a:xfrm>
            <a:off x="0" y="1143000"/>
            <a:ext cx="4662244" cy="2944256"/>
          </a:xfrm>
          <a:prstGeom prst="rect">
            <a:avLst/>
          </a:prstGeom>
          <a:noFill/>
          <a:ln w="9525">
            <a:solidFill>
              <a:srgbClr val="FF9933"/>
            </a:solidFill>
            <a:miter lim="800000"/>
            <a:headEnd/>
            <a:tailEnd/>
          </a:ln>
        </p:spPr>
      </p:pic>
      <p:pic>
        <p:nvPicPr>
          <p:cNvPr id="33796" name="Picture 4" descr="Dutch Landing-1"/>
          <p:cNvPicPr>
            <a:picLocks noChangeAspect="1" noChangeArrowheads="1"/>
          </p:cNvPicPr>
          <p:nvPr/>
        </p:nvPicPr>
        <p:blipFill>
          <a:blip r:embed="rId3">
            <a:lum contrast="6000"/>
          </a:blip>
          <a:srcRect r="4089" b="7692"/>
          <a:stretch>
            <a:fillRect/>
          </a:stretch>
        </p:blipFill>
        <p:spPr bwMode="auto">
          <a:xfrm>
            <a:off x="3929277" y="3946889"/>
            <a:ext cx="5214723" cy="2911111"/>
          </a:xfrm>
          <a:prstGeom prst="rect">
            <a:avLst/>
          </a:prstGeom>
          <a:noFill/>
          <a:ln w="9525">
            <a:solidFill>
              <a:srgbClr val="FF9933"/>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762000" y="228600"/>
            <a:ext cx="76962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dirty="0" err="1">
                <a:solidFill>
                  <a:srgbClr val="000000"/>
                </a:solidFill>
                <a:latin typeface="Comic Sans MS" charset="0"/>
              </a:rPr>
              <a:t>Shaka</a:t>
            </a:r>
            <a:r>
              <a:rPr lang="en-US" sz="3600" b="1" dirty="0">
                <a:solidFill>
                  <a:srgbClr val="000000"/>
                </a:solidFill>
                <a:latin typeface="Comic Sans MS" charset="0"/>
              </a:rPr>
              <a:t> Zulu </a:t>
            </a:r>
            <a:r>
              <a:rPr lang="en-US" sz="2400" b="1" dirty="0">
                <a:solidFill>
                  <a:srgbClr val="000000"/>
                </a:solidFill>
                <a:latin typeface="Comic Sans MS" charset="0"/>
              </a:rPr>
              <a:t>(1785 – 1828)</a:t>
            </a:r>
          </a:p>
        </p:txBody>
      </p:sp>
      <p:pic>
        <p:nvPicPr>
          <p:cNvPr id="36867" name="Picture 3" descr="shaka"/>
          <p:cNvPicPr>
            <a:picLocks noChangeAspect="1" noChangeArrowheads="1"/>
          </p:cNvPicPr>
          <p:nvPr/>
        </p:nvPicPr>
        <p:blipFill>
          <a:blip r:embed="rId2"/>
          <a:srcRect/>
          <a:stretch>
            <a:fillRect/>
          </a:stretch>
        </p:blipFill>
        <p:spPr bwMode="auto">
          <a:xfrm>
            <a:off x="1524000" y="1143000"/>
            <a:ext cx="6172200" cy="5340350"/>
          </a:xfrm>
          <a:prstGeom prst="rect">
            <a:avLst/>
          </a:prstGeom>
          <a:noFill/>
          <a:ln w="9525">
            <a:solidFill>
              <a:srgbClr val="FF9933"/>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762000" y="501650"/>
            <a:ext cx="7696200" cy="7016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4000" b="1" dirty="0">
                <a:solidFill>
                  <a:srgbClr val="000000"/>
                </a:solidFill>
                <a:latin typeface="Comic Sans MS" charset="0"/>
              </a:rPr>
              <a:t>The Boer War: </a:t>
            </a:r>
            <a:r>
              <a:rPr lang="en-US" sz="3200" b="1" dirty="0">
                <a:solidFill>
                  <a:srgbClr val="000000"/>
                </a:solidFill>
                <a:latin typeface="Comic Sans MS" charset="0"/>
              </a:rPr>
              <a:t>1899 - 1900</a:t>
            </a:r>
          </a:p>
        </p:txBody>
      </p:sp>
      <p:sp>
        <p:nvSpPr>
          <p:cNvPr id="53251" name="Text Box 3"/>
          <p:cNvSpPr txBox="1">
            <a:spLocks noChangeArrowheads="1"/>
          </p:cNvSpPr>
          <p:nvPr/>
        </p:nvSpPr>
        <p:spPr bwMode="auto">
          <a:xfrm>
            <a:off x="533400" y="5592763"/>
            <a:ext cx="3352800" cy="5191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b="1">
                <a:solidFill>
                  <a:srgbClr val="FFFFBD"/>
                </a:solidFill>
                <a:latin typeface="Comic Sans MS" charset="0"/>
              </a:rPr>
              <a:t>The Boers</a:t>
            </a:r>
          </a:p>
        </p:txBody>
      </p:sp>
      <p:pic>
        <p:nvPicPr>
          <p:cNvPr id="53252" name="Picture 4" descr="boers"/>
          <p:cNvPicPr>
            <a:picLocks noChangeAspect="1" noChangeArrowheads="1"/>
          </p:cNvPicPr>
          <p:nvPr/>
        </p:nvPicPr>
        <p:blipFill>
          <a:blip r:embed="rId2">
            <a:lum bright="-6000" contrast="6000"/>
          </a:blip>
          <a:srcRect/>
          <a:stretch>
            <a:fillRect/>
          </a:stretch>
        </p:blipFill>
        <p:spPr bwMode="auto">
          <a:xfrm>
            <a:off x="0" y="1801813"/>
            <a:ext cx="3810000" cy="3760787"/>
          </a:xfrm>
          <a:prstGeom prst="rect">
            <a:avLst/>
          </a:prstGeom>
          <a:noFill/>
          <a:ln w="9525">
            <a:solidFill>
              <a:srgbClr val="FF9933"/>
            </a:solidFill>
            <a:miter lim="800000"/>
            <a:headEnd/>
            <a:tailEnd/>
          </a:ln>
        </p:spPr>
      </p:pic>
      <p:pic>
        <p:nvPicPr>
          <p:cNvPr id="53253" name="Picture 5" descr="British Boer War Soldiers"/>
          <p:cNvPicPr>
            <a:picLocks noChangeAspect="1" noChangeArrowheads="1"/>
          </p:cNvPicPr>
          <p:nvPr/>
        </p:nvPicPr>
        <p:blipFill>
          <a:blip r:embed="rId3"/>
          <a:srcRect/>
          <a:stretch>
            <a:fillRect/>
          </a:stretch>
        </p:blipFill>
        <p:spPr bwMode="auto">
          <a:xfrm>
            <a:off x="4572000" y="1981200"/>
            <a:ext cx="4343400" cy="3051175"/>
          </a:xfrm>
          <a:prstGeom prst="rect">
            <a:avLst/>
          </a:prstGeom>
          <a:noFill/>
          <a:ln w="9525">
            <a:solidFill>
              <a:srgbClr val="FF9933"/>
            </a:solidFill>
            <a:miter lim="800000"/>
            <a:headEnd/>
            <a:tailEnd/>
          </a:ln>
        </p:spPr>
      </p:pic>
      <p:sp>
        <p:nvSpPr>
          <p:cNvPr id="53254" name="Text Box 6"/>
          <p:cNvSpPr txBox="1">
            <a:spLocks noChangeArrowheads="1"/>
          </p:cNvSpPr>
          <p:nvPr/>
        </p:nvSpPr>
        <p:spPr bwMode="auto">
          <a:xfrm>
            <a:off x="4953000" y="5181600"/>
            <a:ext cx="33528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b="1">
                <a:solidFill>
                  <a:srgbClr val="FFFFBD"/>
                </a:solidFill>
                <a:latin typeface="Comic Sans MS" charset="0"/>
              </a:rPr>
              <a:t>The British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762000" y="228600"/>
            <a:ext cx="76962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dirty="0">
                <a:solidFill>
                  <a:srgbClr val="000000"/>
                </a:solidFill>
                <a:latin typeface="Comic Sans MS" charset="0"/>
              </a:rPr>
              <a:t>A Future British Prime Minister</a:t>
            </a:r>
          </a:p>
        </p:txBody>
      </p:sp>
      <p:pic>
        <p:nvPicPr>
          <p:cNvPr id="38915" name="Picture 3" descr="Churchill During Boer War"/>
          <p:cNvPicPr>
            <a:picLocks noChangeAspect="1" noChangeArrowheads="1"/>
          </p:cNvPicPr>
          <p:nvPr/>
        </p:nvPicPr>
        <p:blipFill>
          <a:blip r:embed="rId2">
            <a:lum bright="-6000" contrast="6000"/>
          </a:blip>
          <a:srcRect r="3006" b="775"/>
          <a:stretch>
            <a:fillRect/>
          </a:stretch>
        </p:blipFill>
        <p:spPr bwMode="auto">
          <a:xfrm>
            <a:off x="3048000" y="1219200"/>
            <a:ext cx="3124200" cy="4267200"/>
          </a:xfrm>
          <a:prstGeom prst="rect">
            <a:avLst/>
          </a:prstGeom>
          <a:noFill/>
          <a:ln w="9525">
            <a:solidFill>
              <a:srgbClr val="FF9933"/>
            </a:solidFill>
            <a:miter lim="800000"/>
            <a:headEnd/>
            <a:tailEnd/>
          </a:ln>
        </p:spPr>
      </p:pic>
      <p:sp>
        <p:nvSpPr>
          <p:cNvPr id="38916" name="Text Box 4"/>
          <p:cNvSpPr txBox="1">
            <a:spLocks noChangeArrowheads="1"/>
          </p:cNvSpPr>
          <p:nvPr/>
        </p:nvSpPr>
        <p:spPr bwMode="auto">
          <a:xfrm>
            <a:off x="533400" y="5638800"/>
            <a:ext cx="8077200" cy="94615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800" b="1" dirty="0">
                <a:solidFill>
                  <a:srgbClr val="000000"/>
                </a:solidFill>
                <a:latin typeface="Comic Sans MS" charset="0"/>
              </a:rPr>
              <a:t>British Boer War Correspondent, </a:t>
            </a:r>
            <a:br>
              <a:rPr lang="en-US" sz="2800" b="1" dirty="0">
                <a:solidFill>
                  <a:srgbClr val="000000"/>
                </a:solidFill>
                <a:latin typeface="Comic Sans MS" charset="0"/>
              </a:rPr>
            </a:br>
            <a:r>
              <a:rPr lang="en-US" sz="2800" b="1" dirty="0">
                <a:solidFill>
                  <a:srgbClr val="000000"/>
                </a:solidFill>
                <a:latin typeface="Comic Sans MS" charset="0"/>
              </a:rPr>
              <a:t>Winston Churchill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762000" y="365125"/>
            <a:ext cx="7696200" cy="7016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4000" b="1" dirty="0">
                <a:solidFill>
                  <a:srgbClr val="000000"/>
                </a:solidFill>
                <a:latin typeface="Comic Sans MS" charset="0"/>
              </a:rPr>
              <a:t>Diamond Mines</a:t>
            </a:r>
            <a:endParaRPr lang="en-US" b="1" dirty="0">
              <a:solidFill>
                <a:srgbClr val="000000"/>
              </a:solidFill>
              <a:latin typeface="Comic Sans MS" charset="0"/>
            </a:endParaRPr>
          </a:p>
        </p:txBody>
      </p:sp>
      <p:pic>
        <p:nvPicPr>
          <p:cNvPr id="44036" name="Picture 4" descr="map-Diamond Mines"/>
          <p:cNvPicPr>
            <a:picLocks noChangeAspect="1" noChangeArrowheads="1"/>
          </p:cNvPicPr>
          <p:nvPr/>
        </p:nvPicPr>
        <p:blipFill>
          <a:blip r:embed="rId2">
            <a:lum bright="-6000" contrast="12000"/>
          </a:blip>
          <a:srcRect/>
          <a:stretch>
            <a:fillRect/>
          </a:stretch>
        </p:blipFill>
        <p:spPr bwMode="auto">
          <a:xfrm>
            <a:off x="533400" y="1371600"/>
            <a:ext cx="4559300" cy="4800600"/>
          </a:xfrm>
          <a:prstGeom prst="rect">
            <a:avLst/>
          </a:prstGeom>
          <a:noFill/>
        </p:spPr>
      </p:pic>
      <p:sp>
        <p:nvSpPr>
          <p:cNvPr id="44037" name="Text Box 5"/>
          <p:cNvSpPr txBox="1">
            <a:spLocks noChangeArrowheads="1"/>
          </p:cNvSpPr>
          <p:nvPr/>
        </p:nvSpPr>
        <p:spPr bwMode="auto">
          <a:xfrm>
            <a:off x="5410200" y="4800600"/>
            <a:ext cx="3352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b="1">
                <a:solidFill>
                  <a:srgbClr val="FFFFBD"/>
                </a:solidFill>
                <a:latin typeface="Comic Sans MS" charset="0"/>
              </a:rPr>
              <a:t>Raw Diamonds</a:t>
            </a:r>
          </a:p>
        </p:txBody>
      </p:sp>
      <p:pic>
        <p:nvPicPr>
          <p:cNvPr id="44038" name="Picture 6" descr="Raw Diamonds"/>
          <p:cNvPicPr>
            <a:picLocks noChangeAspect="1" noChangeArrowheads="1"/>
          </p:cNvPicPr>
          <p:nvPr/>
        </p:nvPicPr>
        <p:blipFill>
          <a:blip r:embed="rId3">
            <a:lum contrast="6000"/>
          </a:blip>
          <a:srcRect r="3371" b="6587"/>
          <a:stretch>
            <a:fillRect/>
          </a:stretch>
        </p:blipFill>
        <p:spPr bwMode="auto">
          <a:xfrm>
            <a:off x="5410200" y="2743200"/>
            <a:ext cx="3276600" cy="1981200"/>
          </a:xfrm>
          <a:prstGeom prst="rect">
            <a:avLst/>
          </a:prstGeom>
          <a:noFill/>
          <a:ln w="9525">
            <a:solidFill>
              <a:srgbClr val="FF6600"/>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9353" y="503238"/>
            <a:ext cx="8565763" cy="868362"/>
          </a:xfrm>
        </p:spPr>
        <p:txBody>
          <a:bodyPr/>
          <a:lstStyle/>
          <a:p>
            <a:r>
              <a:rPr lang="en-US" b="1" dirty="0" smtClean="0"/>
              <a:t>The Age of Imperialism in Africa</a:t>
            </a:r>
            <a:r>
              <a:rPr lang="en-US" dirty="0" smtClean="0"/>
              <a:t> </a:t>
            </a:r>
            <a:endParaRPr lang="en-US" dirty="0"/>
          </a:p>
        </p:txBody>
      </p:sp>
      <p:sp>
        <p:nvSpPr>
          <p:cNvPr id="3" name="Content Placeholder 2"/>
          <p:cNvSpPr>
            <a:spLocks noGrp="1"/>
          </p:cNvSpPr>
          <p:nvPr>
            <p:ph idx="1"/>
          </p:nvPr>
        </p:nvSpPr>
        <p:spPr>
          <a:xfrm>
            <a:off x="0" y="1735138"/>
            <a:ext cx="9144000" cy="4056062"/>
          </a:xfrm>
        </p:spPr>
        <p:txBody>
          <a:bodyPr/>
          <a:lstStyle/>
          <a:p>
            <a:pPr lvl="0">
              <a:buFont typeface="+mj-lt"/>
              <a:buAutoNum type="arabicPeriod" startAt="6"/>
            </a:pPr>
            <a:r>
              <a:rPr lang="en-US" b="1" dirty="0" smtClean="0"/>
              <a:t>Legacy of Colonial Rule</a:t>
            </a:r>
            <a:endParaRPr lang="en-US" sz="2000" dirty="0" smtClean="0"/>
          </a:p>
          <a:p>
            <a:pPr lvl="1">
              <a:buFont typeface="+mj-lt"/>
              <a:buAutoNum type="alphaLcPeriod"/>
            </a:pPr>
            <a:r>
              <a:rPr lang="en-US" sz="2400" b="1" dirty="0" smtClean="0"/>
              <a:t>Negative Effects</a:t>
            </a:r>
            <a:endParaRPr lang="en-US" sz="2000" dirty="0" smtClean="0"/>
          </a:p>
          <a:p>
            <a:pPr marL="1428750" lvl="2" indent="-514350">
              <a:buFont typeface="+mj-lt"/>
              <a:buAutoNum type="romanLcPeriod"/>
            </a:pPr>
            <a:r>
              <a:rPr lang="en-US" dirty="0" smtClean="0"/>
              <a:t>Africans </a:t>
            </a:r>
            <a:r>
              <a:rPr lang="en-US" b="1" u="sng" dirty="0" smtClean="0">
                <a:solidFill>
                  <a:srgbClr val="3366FF"/>
                </a:solidFill>
              </a:rPr>
              <a:t>lost</a:t>
            </a:r>
            <a:r>
              <a:rPr lang="en-US" b="1" dirty="0" smtClean="0">
                <a:solidFill>
                  <a:srgbClr val="3366FF"/>
                </a:solidFill>
              </a:rPr>
              <a:t> </a:t>
            </a:r>
            <a:r>
              <a:rPr lang="en-US" b="1" u="sng" dirty="0" smtClean="0">
                <a:solidFill>
                  <a:srgbClr val="3366FF"/>
                </a:solidFill>
              </a:rPr>
              <a:t>control</a:t>
            </a:r>
            <a:r>
              <a:rPr lang="en-US" dirty="0" smtClean="0"/>
              <a:t> of their lands and their </a:t>
            </a:r>
            <a:r>
              <a:rPr lang="en-US" b="1" u="sng" dirty="0" smtClean="0">
                <a:solidFill>
                  <a:srgbClr val="3366FF"/>
                </a:solidFill>
              </a:rPr>
              <a:t>independence</a:t>
            </a:r>
            <a:endParaRPr lang="en-US" sz="1800" b="1" u="sng" dirty="0" smtClean="0">
              <a:solidFill>
                <a:srgbClr val="3366FF"/>
              </a:solidFill>
            </a:endParaRPr>
          </a:p>
          <a:p>
            <a:pPr marL="1428750" lvl="2" indent="-514350">
              <a:buFont typeface="+mj-lt"/>
              <a:buAutoNum type="romanLcPeriod"/>
            </a:pPr>
            <a:r>
              <a:rPr lang="en-US" dirty="0" smtClean="0"/>
              <a:t>Many </a:t>
            </a:r>
            <a:r>
              <a:rPr lang="en-US" b="1" u="sng" dirty="0" smtClean="0">
                <a:solidFill>
                  <a:srgbClr val="3366FF"/>
                </a:solidFill>
              </a:rPr>
              <a:t>died</a:t>
            </a:r>
            <a:r>
              <a:rPr lang="en-US" dirty="0" smtClean="0"/>
              <a:t> of </a:t>
            </a:r>
            <a:r>
              <a:rPr lang="en-US" b="1" u="sng" dirty="0" smtClean="0">
                <a:solidFill>
                  <a:srgbClr val="3366FF"/>
                </a:solidFill>
              </a:rPr>
              <a:t>smallpox</a:t>
            </a:r>
            <a:endParaRPr lang="en-US" sz="1800" b="1" u="sng" dirty="0" smtClean="0">
              <a:solidFill>
                <a:srgbClr val="3366FF"/>
              </a:solidFill>
            </a:endParaRPr>
          </a:p>
          <a:p>
            <a:pPr marL="1428750" lvl="2" indent="-514350">
              <a:buFont typeface="+mj-lt"/>
              <a:buAutoNum type="romanLcPeriod"/>
            </a:pPr>
            <a:r>
              <a:rPr lang="en-US" dirty="0" smtClean="0"/>
              <a:t>Thousands </a:t>
            </a:r>
            <a:r>
              <a:rPr lang="en-US" b="1" u="sng" dirty="0" smtClean="0">
                <a:solidFill>
                  <a:srgbClr val="3366FF"/>
                </a:solidFill>
              </a:rPr>
              <a:t>died</a:t>
            </a:r>
            <a:r>
              <a:rPr lang="en-US" b="1" dirty="0" smtClean="0">
                <a:solidFill>
                  <a:srgbClr val="3366FF"/>
                </a:solidFill>
              </a:rPr>
              <a:t> </a:t>
            </a:r>
            <a:r>
              <a:rPr lang="en-US" b="1" u="sng" dirty="0" smtClean="0">
                <a:solidFill>
                  <a:srgbClr val="3366FF"/>
                </a:solidFill>
              </a:rPr>
              <a:t>resisting</a:t>
            </a:r>
            <a:r>
              <a:rPr lang="en-US" dirty="0" smtClean="0"/>
              <a:t> European rule</a:t>
            </a:r>
            <a:endParaRPr lang="en-US" sz="1800" dirty="0" smtClean="0"/>
          </a:p>
          <a:p>
            <a:pPr marL="1428750" lvl="2" indent="-514350">
              <a:buFont typeface="+mj-lt"/>
              <a:buAutoNum type="romanLcPeriod"/>
            </a:pPr>
            <a:r>
              <a:rPr lang="en-US" dirty="0" smtClean="0"/>
              <a:t>Traditional </a:t>
            </a:r>
            <a:r>
              <a:rPr lang="en-US" b="1" u="sng" dirty="0" smtClean="0">
                <a:solidFill>
                  <a:srgbClr val="3366FF"/>
                </a:solidFill>
              </a:rPr>
              <a:t>culture</a:t>
            </a:r>
            <a:r>
              <a:rPr lang="en-US" b="1" dirty="0" smtClean="0">
                <a:solidFill>
                  <a:srgbClr val="3366FF"/>
                </a:solidFill>
              </a:rPr>
              <a:t> </a:t>
            </a:r>
            <a:r>
              <a:rPr lang="en-US" b="1" u="sng" dirty="0" smtClean="0">
                <a:solidFill>
                  <a:srgbClr val="3366FF"/>
                </a:solidFill>
              </a:rPr>
              <a:t>broke-down</a:t>
            </a:r>
            <a:endParaRPr lang="en-US" sz="1800" b="1" u="sng" dirty="0" smtClean="0">
              <a:solidFill>
                <a:srgbClr val="3366FF"/>
              </a:solidFill>
            </a:endParaRPr>
          </a:p>
          <a:p>
            <a:pPr marL="1428750" lvl="2" indent="-514350">
              <a:buFont typeface="+mj-lt"/>
              <a:buAutoNum type="romanLcPeriod"/>
            </a:pPr>
            <a:r>
              <a:rPr lang="en-US" dirty="0" smtClean="0"/>
              <a:t> </a:t>
            </a:r>
            <a:r>
              <a:rPr lang="en-US" b="1" u="sng" dirty="0" smtClean="0">
                <a:solidFill>
                  <a:srgbClr val="3366FF"/>
                </a:solidFill>
              </a:rPr>
              <a:t>Division</a:t>
            </a:r>
            <a:r>
              <a:rPr lang="en-US" dirty="0" smtClean="0"/>
              <a:t> of Africa </a:t>
            </a:r>
            <a:r>
              <a:rPr lang="en-US" b="1" u="sng" dirty="0" smtClean="0">
                <a:solidFill>
                  <a:srgbClr val="3366FF"/>
                </a:solidFill>
              </a:rPr>
              <a:t>combined</a:t>
            </a:r>
            <a:r>
              <a:rPr lang="en-US" dirty="0" smtClean="0"/>
              <a:t> or unnaturally </a:t>
            </a:r>
            <a:r>
              <a:rPr lang="en-US" b="1" u="sng" dirty="0" smtClean="0">
                <a:solidFill>
                  <a:srgbClr val="3366FF"/>
                </a:solidFill>
              </a:rPr>
              <a:t>divided</a:t>
            </a:r>
            <a:r>
              <a:rPr lang="en-US" dirty="0" smtClean="0"/>
              <a:t> groups</a:t>
            </a:r>
            <a:endParaRPr lang="en-US" sz="1800" dirty="0" smtClean="0"/>
          </a:p>
          <a:p>
            <a:pPr marL="1428750" lvl="2" indent="-514350">
              <a:buFont typeface="+mj-lt"/>
              <a:buAutoNum type="romanLcPeriod"/>
            </a:pPr>
            <a:r>
              <a:rPr lang="en-US" dirty="0" smtClean="0"/>
              <a:t>Valuable goods such as </a:t>
            </a:r>
            <a:r>
              <a:rPr lang="en-US" b="1" u="sng" dirty="0" smtClean="0">
                <a:solidFill>
                  <a:srgbClr val="3366FF"/>
                </a:solidFill>
              </a:rPr>
              <a:t>gold</a:t>
            </a:r>
            <a:r>
              <a:rPr lang="en-US" dirty="0" smtClean="0"/>
              <a:t>, salt, and </a:t>
            </a:r>
            <a:r>
              <a:rPr lang="en-US" b="1" u="sng" dirty="0" smtClean="0">
                <a:solidFill>
                  <a:srgbClr val="3366FF"/>
                </a:solidFill>
              </a:rPr>
              <a:t>diamonds</a:t>
            </a:r>
            <a:r>
              <a:rPr lang="en-US" dirty="0" smtClean="0"/>
              <a:t> were taken out of the continent as well as the </a:t>
            </a:r>
            <a:r>
              <a:rPr lang="en-US" b="1" u="sng" dirty="0" smtClean="0">
                <a:solidFill>
                  <a:srgbClr val="3366FF"/>
                </a:solidFill>
              </a:rPr>
              <a:t>profit</a:t>
            </a:r>
            <a:r>
              <a:rPr lang="en-US" dirty="0" smtClean="0"/>
              <a:t> that was made </a:t>
            </a:r>
            <a:endParaRPr lang="en-US" sz="18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accel="50000" decel="5000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Will We Learn?</a:t>
            </a:r>
            <a:endParaRPr lang="en-US" dirty="0"/>
          </a:p>
        </p:txBody>
      </p:sp>
      <p:sp>
        <p:nvSpPr>
          <p:cNvPr id="3" name="Content Placeholder 2"/>
          <p:cNvSpPr>
            <a:spLocks noGrp="1"/>
          </p:cNvSpPr>
          <p:nvPr>
            <p:ph idx="1"/>
          </p:nvPr>
        </p:nvSpPr>
        <p:spPr>
          <a:xfrm>
            <a:off x="284165" y="2133601"/>
            <a:ext cx="8574087" cy="3992563"/>
          </a:xfrm>
        </p:spPr>
        <p:txBody>
          <a:bodyPr>
            <a:normAutofit fontScale="92500" lnSpcReduction="20000"/>
          </a:bodyPr>
          <a:lstStyle/>
          <a:p>
            <a:pPr marL="852678" indent="-742950">
              <a:buFont typeface="+mj-lt"/>
              <a:buAutoNum type="arabicPeriod"/>
            </a:pPr>
            <a:r>
              <a:rPr lang="en-US" sz="3800" dirty="0" smtClean="0"/>
              <a:t>Layers of history in Africa</a:t>
            </a:r>
          </a:p>
          <a:p>
            <a:pPr marL="852678" indent="-742950">
              <a:buFont typeface="+mj-lt"/>
              <a:buAutoNum type="arabicPeriod"/>
            </a:pPr>
            <a:r>
              <a:rPr lang="en-US" sz="3800" dirty="0" smtClean="0"/>
              <a:t>Imperialism into Africa</a:t>
            </a:r>
          </a:p>
          <a:p>
            <a:pPr marL="852678" indent="-742950">
              <a:buFont typeface="+mj-lt"/>
              <a:buAutoNum type="arabicPeriod"/>
            </a:pPr>
            <a:r>
              <a:rPr lang="en-US" sz="3800" dirty="0" smtClean="0"/>
              <a:t>Social Darwinism</a:t>
            </a:r>
          </a:p>
          <a:p>
            <a:pPr marL="852678" indent="-742950">
              <a:buFont typeface="+mj-lt"/>
              <a:buAutoNum type="arabicPeriod"/>
            </a:pPr>
            <a:r>
              <a:rPr lang="en-US" sz="3800" dirty="0" smtClean="0"/>
              <a:t>The Berlin Conference</a:t>
            </a:r>
          </a:p>
          <a:p>
            <a:pPr marL="852678" indent="-742950">
              <a:buFont typeface="+mj-lt"/>
              <a:buAutoNum type="arabicPeriod"/>
            </a:pPr>
            <a:r>
              <a:rPr lang="en-US" sz="3800" dirty="0" smtClean="0"/>
              <a:t>Clash over South Africa</a:t>
            </a:r>
          </a:p>
          <a:p>
            <a:pPr marL="852678" indent="-742950">
              <a:buFont typeface="+mj-lt"/>
              <a:buAutoNum type="arabicPeriod"/>
            </a:pPr>
            <a:r>
              <a:rPr lang="en-US" sz="3800" dirty="0" smtClean="0"/>
              <a:t>Positive and negative effects</a:t>
            </a:r>
          </a:p>
          <a:p>
            <a:pPr marL="852678" indent="-742950">
              <a:buFont typeface="+mj-lt"/>
              <a:buAutoNum type="arabicPeriod"/>
            </a:pPr>
            <a:endParaRPr lang="en-US" sz="38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9353" y="503238"/>
            <a:ext cx="8565763" cy="868362"/>
          </a:xfrm>
        </p:spPr>
        <p:txBody>
          <a:bodyPr/>
          <a:lstStyle/>
          <a:p>
            <a:r>
              <a:rPr lang="en-US" b="1" dirty="0" smtClean="0"/>
              <a:t>The Age of Imperialism in Africa</a:t>
            </a:r>
            <a:r>
              <a:rPr lang="en-US" dirty="0" smtClean="0"/>
              <a:t> </a:t>
            </a:r>
            <a:endParaRPr lang="en-US" dirty="0"/>
          </a:p>
        </p:txBody>
      </p:sp>
      <p:sp>
        <p:nvSpPr>
          <p:cNvPr id="3" name="Content Placeholder 2"/>
          <p:cNvSpPr>
            <a:spLocks noGrp="1"/>
          </p:cNvSpPr>
          <p:nvPr>
            <p:ph idx="1"/>
          </p:nvPr>
        </p:nvSpPr>
        <p:spPr>
          <a:xfrm>
            <a:off x="-307474" y="1735138"/>
            <a:ext cx="9451474" cy="4056062"/>
          </a:xfrm>
        </p:spPr>
        <p:txBody>
          <a:bodyPr/>
          <a:lstStyle/>
          <a:p>
            <a:pPr lvl="1">
              <a:buFont typeface="+mj-lt"/>
              <a:buAutoNum type="alphaLcPeriod" startAt="2"/>
            </a:pPr>
            <a:r>
              <a:rPr lang="en-US" sz="2400" b="1" dirty="0" smtClean="0"/>
              <a:t>Positive Effects</a:t>
            </a:r>
            <a:endParaRPr lang="en-US" sz="2000" dirty="0" smtClean="0"/>
          </a:p>
          <a:p>
            <a:pPr marL="1428750" lvl="2" indent="-514350">
              <a:buFont typeface="+mj-lt"/>
              <a:buAutoNum type="romanLcPeriod"/>
            </a:pPr>
            <a:r>
              <a:rPr lang="en-US" sz="2400" dirty="0" smtClean="0"/>
              <a:t>Reduced </a:t>
            </a:r>
            <a:r>
              <a:rPr lang="en-US" sz="2400" b="1" u="sng" dirty="0" smtClean="0">
                <a:solidFill>
                  <a:srgbClr val="3366FF"/>
                </a:solidFill>
              </a:rPr>
              <a:t>local</a:t>
            </a:r>
            <a:r>
              <a:rPr lang="en-US" sz="2400" b="1" dirty="0" smtClean="0">
                <a:solidFill>
                  <a:srgbClr val="3366FF"/>
                </a:solidFill>
              </a:rPr>
              <a:t> </a:t>
            </a:r>
            <a:r>
              <a:rPr lang="en-US" sz="2400" b="1" u="sng" dirty="0" smtClean="0">
                <a:solidFill>
                  <a:srgbClr val="3366FF"/>
                </a:solidFill>
              </a:rPr>
              <a:t>warfare</a:t>
            </a:r>
          </a:p>
          <a:p>
            <a:pPr marL="1428750" lvl="2" indent="-514350">
              <a:buFont typeface="+mj-lt"/>
              <a:buAutoNum type="romanLcPeriod"/>
            </a:pPr>
            <a:r>
              <a:rPr lang="en-US" sz="2400" dirty="0" smtClean="0">
                <a:solidFill>
                  <a:srgbClr val="000000"/>
                </a:solidFill>
              </a:rPr>
              <a:t> </a:t>
            </a:r>
            <a:r>
              <a:rPr lang="en-US" sz="2400" b="1" u="sng" dirty="0" smtClean="0">
                <a:solidFill>
                  <a:srgbClr val="3366FF"/>
                </a:solidFill>
              </a:rPr>
              <a:t>Sanitation</a:t>
            </a:r>
            <a:r>
              <a:rPr lang="en-US" sz="2400" dirty="0" smtClean="0"/>
              <a:t> was provided; </a:t>
            </a:r>
            <a:r>
              <a:rPr lang="en-US" sz="2400" b="1" u="sng" dirty="0" smtClean="0">
                <a:solidFill>
                  <a:srgbClr val="3366FF"/>
                </a:solidFill>
              </a:rPr>
              <a:t>hospitals</a:t>
            </a:r>
            <a:r>
              <a:rPr lang="en-US" sz="2400" dirty="0" smtClean="0"/>
              <a:t> &amp; </a:t>
            </a:r>
            <a:r>
              <a:rPr lang="en-US" sz="2400" b="1" u="sng" dirty="0" smtClean="0">
                <a:solidFill>
                  <a:srgbClr val="3366FF"/>
                </a:solidFill>
              </a:rPr>
              <a:t>schools</a:t>
            </a:r>
            <a:r>
              <a:rPr lang="en-US" sz="2400" dirty="0" smtClean="0"/>
              <a:t> built</a:t>
            </a:r>
          </a:p>
          <a:p>
            <a:pPr marL="1428750" lvl="2" indent="-514350">
              <a:buFont typeface="+mj-lt"/>
              <a:buAutoNum type="romanLcPeriod"/>
            </a:pPr>
            <a:r>
              <a:rPr lang="en-US" sz="2400" dirty="0" smtClean="0"/>
              <a:t> </a:t>
            </a:r>
            <a:r>
              <a:rPr lang="en-US" sz="2400" b="1" u="sng" dirty="0" smtClean="0">
                <a:solidFill>
                  <a:srgbClr val="3366FF"/>
                </a:solidFill>
              </a:rPr>
              <a:t>Life</a:t>
            </a:r>
            <a:r>
              <a:rPr lang="en-US" sz="2400" dirty="0" smtClean="0"/>
              <a:t> </a:t>
            </a:r>
            <a:r>
              <a:rPr lang="en-US" sz="2400" b="1" u="sng" dirty="0" smtClean="0">
                <a:solidFill>
                  <a:srgbClr val="3366FF"/>
                </a:solidFill>
              </a:rPr>
              <a:t>spans</a:t>
            </a:r>
            <a:r>
              <a:rPr lang="en-US" sz="2400" dirty="0" smtClean="0"/>
              <a:t> and </a:t>
            </a:r>
            <a:r>
              <a:rPr lang="en-US" sz="2400" b="1" u="sng" dirty="0" smtClean="0">
                <a:solidFill>
                  <a:srgbClr val="3366FF"/>
                </a:solidFill>
              </a:rPr>
              <a:t>literacy</a:t>
            </a:r>
            <a:r>
              <a:rPr lang="en-US" sz="2400" dirty="0" smtClean="0"/>
              <a:t> rates increased</a:t>
            </a:r>
          </a:p>
          <a:p>
            <a:pPr marL="1428750" lvl="2" indent="-514350">
              <a:buFont typeface="+mj-lt"/>
              <a:buAutoNum type="romanLcPeriod"/>
            </a:pPr>
            <a:r>
              <a:rPr lang="en-US" sz="2200" b="1" u="sng" dirty="0" smtClean="0">
                <a:solidFill>
                  <a:srgbClr val="3366FF"/>
                </a:solidFill>
              </a:rPr>
              <a:t>Railroads</a:t>
            </a:r>
            <a:r>
              <a:rPr lang="en-US" sz="2200" dirty="0" smtClean="0"/>
              <a:t>, </a:t>
            </a:r>
            <a:r>
              <a:rPr lang="en-US" sz="2200" b="1" u="sng" dirty="0" smtClean="0">
                <a:solidFill>
                  <a:srgbClr val="3366FF"/>
                </a:solidFill>
              </a:rPr>
              <a:t>dams</a:t>
            </a:r>
            <a:r>
              <a:rPr lang="en-US" sz="2200" dirty="0" smtClean="0"/>
              <a:t>, and telephone/telegraph wires were built; mostly benefitted </a:t>
            </a:r>
            <a:r>
              <a:rPr lang="en-US" sz="2200" b="1" u="sng" dirty="0" smtClean="0">
                <a:solidFill>
                  <a:srgbClr val="3366FF"/>
                </a:solidFill>
              </a:rPr>
              <a:t>Europeans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900" dirty="0" smtClean="0"/>
              <a:t>Constructive Response Questions</a:t>
            </a:r>
            <a:endParaRPr lang="en-US" sz="3900" dirty="0"/>
          </a:p>
        </p:txBody>
      </p:sp>
      <p:sp>
        <p:nvSpPr>
          <p:cNvPr id="3" name="Content Placeholder 2"/>
          <p:cNvSpPr>
            <a:spLocks noGrp="1"/>
          </p:cNvSpPr>
          <p:nvPr>
            <p:ph idx="1"/>
          </p:nvPr>
        </p:nvSpPr>
        <p:spPr>
          <a:xfrm>
            <a:off x="382722" y="1735138"/>
            <a:ext cx="7845291" cy="4056062"/>
          </a:xfrm>
        </p:spPr>
        <p:txBody>
          <a:bodyPr>
            <a:normAutofit/>
          </a:bodyPr>
          <a:lstStyle/>
          <a:p>
            <a:pPr marL="1033272" indent="-914400">
              <a:buFont typeface="+mj-lt"/>
              <a:buAutoNum type="arabicPeriod" startAt="3"/>
            </a:pPr>
            <a:r>
              <a:rPr lang="en-US" sz="4600" dirty="0" smtClean="0"/>
              <a:t>Describe what the European motivations for colonizing Africa were:</a:t>
            </a:r>
            <a:endParaRPr lang="en-US" sz="4600" dirty="0"/>
          </a:p>
        </p:txBody>
      </p:sp>
      <p:pic>
        <p:nvPicPr>
          <p:cNvPr id="4" name="Picture 3" descr="Learningtargets.jpg"/>
          <p:cNvPicPr>
            <a:picLocks noChangeAspect="1"/>
          </p:cNvPicPr>
          <p:nvPr/>
        </p:nvPicPr>
        <p:blipFill>
          <a:blip r:embed="rId2"/>
          <a:stretch>
            <a:fillRect/>
          </a:stretch>
        </p:blipFill>
        <p:spPr>
          <a:xfrm rot="1085832">
            <a:off x="6554945" y="4004196"/>
            <a:ext cx="1917076" cy="206795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762000" y="228600"/>
            <a:ext cx="76962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a:solidFill>
                  <a:srgbClr val="FF9933"/>
                </a:solidFill>
                <a:latin typeface="Comic Sans MS" charset="0"/>
              </a:rPr>
              <a:t>African Trade [15c-17c]</a:t>
            </a:r>
          </a:p>
        </p:txBody>
      </p:sp>
      <p:pic>
        <p:nvPicPr>
          <p:cNvPr id="13315" name="Picture 3" descr="Map-AfricanTrade_1450-1600"/>
          <p:cNvPicPr>
            <a:picLocks noGrp="1" noChangeAspect="1" noChangeArrowheads="1"/>
          </p:cNvPicPr>
          <p:nvPr>
            <p:ph/>
          </p:nvPr>
        </p:nvPicPr>
        <p:blipFill>
          <a:blip r:embed="rId2">
            <a:lum bright="-6000" contrast="18000"/>
          </a:blip>
          <a:srcRect/>
          <a:stretch>
            <a:fillRect/>
          </a:stretch>
        </p:blipFill>
        <p:spPr>
          <a:xfrm>
            <a:off x="1143000" y="1104900"/>
            <a:ext cx="7162800" cy="5372100"/>
          </a:xfrm>
          <a:noFill/>
          <a:ln>
            <a:solidFill>
              <a:srgbClr val="FF9900"/>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762000" y="334963"/>
            <a:ext cx="7696200" cy="57943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200" b="1">
                <a:solidFill>
                  <a:srgbClr val="FF9933"/>
                </a:solidFill>
                <a:latin typeface="Comic Sans MS" charset="0"/>
              </a:rPr>
              <a:t>Pre-19c European Trade with Africa</a:t>
            </a:r>
          </a:p>
        </p:txBody>
      </p:sp>
      <p:pic>
        <p:nvPicPr>
          <p:cNvPr id="8198" name="Picture 6"/>
          <p:cNvPicPr>
            <a:picLocks noChangeAspect="1" noChangeArrowheads="1"/>
          </p:cNvPicPr>
          <p:nvPr/>
        </p:nvPicPr>
        <p:blipFill>
          <a:blip r:embed="rId2">
            <a:lum contrast="6000"/>
          </a:blip>
          <a:srcRect/>
          <a:stretch>
            <a:fillRect/>
          </a:stretch>
        </p:blipFill>
        <p:spPr bwMode="auto">
          <a:xfrm>
            <a:off x="365325" y="1219200"/>
            <a:ext cx="8508318" cy="5638800"/>
          </a:xfrm>
          <a:prstGeom prst="rect">
            <a:avLst/>
          </a:prstGeom>
          <a:noFill/>
          <a:ln w="9525">
            <a:solidFill>
              <a:srgbClr val="FF9933"/>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9353" y="503238"/>
            <a:ext cx="8565763" cy="868362"/>
          </a:xfrm>
        </p:spPr>
        <p:txBody>
          <a:bodyPr/>
          <a:lstStyle/>
          <a:p>
            <a:r>
              <a:rPr lang="en-US" b="1" dirty="0" smtClean="0"/>
              <a:t>The Age of Imperialism in Africa</a:t>
            </a:r>
            <a:r>
              <a:rPr lang="en-US" dirty="0" smtClean="0"/>
              <a:t> </a:t>
            </a:r>
            <a:endParaRPr lang="en-US" dirty="0"/>
          </a:p>
        </p:txBody>
      </p:sp>
      <p:sp>
        <p:nvSpPr>
          <p:cNvPr id="3" name="Content Placeholder 2"/>
          <p:cNvSpPr>
            <a:spLocks noGrp="1"/>
          </p:cNvSpPr>
          <p:nvPr>
            <p:ph idx="1"/>
          </p:nvPr>
        </p:nvSpPr>
        <p:spPr>
          <a:xfrm>
            <a:off x="0" y="1735138"/>
            <a:ext cx="9144000" cy="4056062"/>
          </a:xfrm>
        </p:spPr>
        <p:txBody>
          <a:bodyPr/>
          <a:lstStyle/>
          <a:p>
            <a:pPr lvl="0">
              <a:buFont typeface="+mj-lt"/>
              <a:buAutoNum type="arabicPeriod"/>
            </a:pPr>
            <a:r>
              <a:rPr lang="en-US" b="1" dirty="0" smtClean="0"/>
              <a:t>Setting the Stage: Layers of History</a:t>
            </a:r>
            <a:endParaRPr lang="en-US" sz="2000" dirty="0" smtClean="0"/>
          </a:p>
          <a:p>
            <a:pPr lvl="1">
              <a:buFont typeface="+mj-lt"/>
              <a:buAutoNum type="alphaLcPeriod"/>
            </a:pPr>
            <a:r>
              <a:rPr lang="en-US" sz="2000" dirty="0" smtClean="0"/>
              <a:t>Ancient </a:t>
            </a:r>
            <a:r>
              <a:rPr lang="en-US" sz="2000" b="1" u="sng" dirty="0" smtClean="0">
                <a:solidFill>
                  <a:srgbClr val="3366FF"/>
                </a:solidFill>
              </a:rPr>
              <a:t>Egyptians</a:t>
            </a:r>
            <a:r>
              <a:rPr lang="en-US" sz="2000" dirty="0" smtClean="0"/>
              <a:t> and </a:t>
            </a:r>
            <a:r>
              <a:rPr lang="en-US" sz="2000" b="1" u="sng" dirty="0" smtClean="0">
                <a:solidFill>
                  <a:srgbClr val="3366FF"/>
                </a:solidFill>
              </a:rPr>
              <a:t>Nubians</a:t>
            </a:r>
            <a:r>
              <a:rPr lang="en-US" sz="2000" dirty="0" smtClean="0"/>
              <a:t> in the north left Africa with impressive </a:t>
            </a:r>
            <a:r>
              <a:rPr lang="en-US" sz="2000" b="1" u="sng" dirty="0" smtClean="0">
                <a:solidFill>
                  <a:srgbClr val="3366FF"/>
                </a:solidFill>
              </a:rPr>
              <a:t>ruins</a:t>
            </a:r>
          </a:p>
          <a:p>
            <a:pPr lvl="1">
              <a:buFont typeface="+mj-lt"/>
              <a:buAutoNum type="alphaLcPeriod"/>
            </a:pPr>
            <a:r>
              <a:rPr lang="en-US" sz="2000" dirty="0" smtClean="0"/>
              <a:t>Rule by the </a:t>
            </a:r>
            <a:r>
              <a:rPr lang="en-US" sz="2000" b="1" u="sng" dirty="0" smtClean="0">
                <a:solidFill>
                  <a:srgbClr val="3366FF"/>
                </a:solidFill>
              </a:rPr>
              <a:t>Persians</a:t>
            </a:r>
            <a:r>
              <a:rPr lang="en-US" sz="2000" dirty="0" smtClean="0"/>
              <a:t> and </a:t>
            </a:r>
            <a:r>
              <a:rPr lang="en-US" sz="2000" b="1" u="sng" dirty="0" smtClean="0">
                <a:solidFill>
                  <a:srgbClr val="3366FF"/>
                </a:solidFill>
              </a:rPr>
              <a:t>Greeks</a:t>
            </a:r>
            <a:r>
              <a:rPr lang="en-US" sz="2000" dirty="0" smtClean="0"/>
              <a:t> spread culture</a:t>
            </a:r>
          </a:p>
          <a:p>
            <a:pPr lvl="1">
              <a:buFont typeface="+mj-lt"/>
              <a:buAutoNum type="alphaLcPeriod"/>
            </a:pPr>
            <a:r>
              <a:rPr lang="en-US" sz="2000" dirty="0" smtClean="0"/>
              <a:t>The </a:t>
            </a:r>
            <a:r>
              <a:rPr lang="en-US" sz="2000" b="1" u="sng" dirty="0" smtClean="0">
                <a:solidFill>
                  <a:srgbClr val="3366FF"/>
                </a:solidFill>
              </a:rPr>
              <a:t>Ottoman</a:t>
            </a:r>
            <a:r>
              <a:rPr lang="en-US" sz="2000" dirty="0" smtClean="0"/>
              <a:t> Empire brought </a:t>
            </a:r>
            <a:r>
              <a:rPr lang="en-US" sz="2000" b="1" u="sng" dirty="0" smtClean="0">
                <a:solidFill>
                  <a:srgbClr val="3366FF"/>
                </a:solidFill>
              </a:rPr>
              <a:t>Islam</a:t>
            </a:r>
          </a:p>
          <a:p>
            <a:pPr lvl="1">
              <a:buFont typeface="+mj-lt"/>
              <a:buAutoNum type="alphaLcPeriod"/>
            </a:pPr>
            <a:r>
              <a:rPr lang="en-US" sz="2000" dirty="0" smtClean="0"/>
              <a:t>The </a:t>
            </a:r>
            <a:r>
              <a:rPr lang="en-US" sz="2000" b="1" u="sng" dirty="0" smtClean="0">
                <a:solidFill>
                  <a:srgbClr val="3366FF"/>
                </a:solidFill>
              </a:rPr>
              <a:t>Roman</a:t>
            </a:r>
            <a:r>
              <a:rPr lang="en-US" sz="2000" b="1" dirty="0" smtClean="0">
                <a:solidFill>
                  <a:srgbClr val="3366FF"/>
                </a:solidFill>
              </a:rPr>
              <a:t> </a:t>
            </a:r>
            <a:r>
              <a:rPr lang="en-US" sz="2000" b="1" u="sng" dirty="0" smtClean="0">
                <a:solidFill>
                  <a:srgbClr val="3366FF"/>
                </a:solidFill>
              </a:rPr>
              <a:t>Empire</a:t>
            </a:r>
            <a:r>
              <a:rPr lang="en-US" sz="2000" dirty="0" smtClean="0"/>
              <a:t> controlled northern Africa after the defeat of Carthage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7" name="Line 7"/>
          <p:cNvSpPr>
            <a:spLocks noChangeShapeType="1"/>
          </p:cNvSpPr>
          <p:nvPr/>
        </p:nvSpPr>
        <p:spPr bwMode="auto">
          <a:xfrm flipH="1" flipV="1">
            <a:off x="2133600" y="1981200"/>
            <a:ext cx="1143000" cy="685800"/>
          </a:xfrm>
          <a:prstGeom prst="line">
            <a:avLst/>
          </a:prstGeom>
          <a:noFill/>
          <a:ln w="28575">
            <a:solidFill>
              <a:srgbClr val="FF9933"/>
            </a:solidFill>
            <a:round/>
            <a:headEnd/>
            <a:tailEnd type="triangle" w="med" len="med"/>
          </a:ln>
          <a:effectLst>
            <a:prstShdw prst="shdw17" dist="17961" dir="2700000">
              <a:srgbClr val="FF9933">
                <a:gamma/>
                <a:shade val="60000"/>
                <a:invGamma/>
                <a:alpha val="74998"/>
              </a:srgbClr>
            </a:prstShdw>
          </a:effectLst>
        </p:spPr>
        <p:txBody>
          <a:bodyPr wrap="none" anchor="ctr">
            <a:prstTxWarp prst="textNoShape">
              <a:avLst/>
            </a:prstTxWarp>
          </a:bodyPr>
          <a:lstStyle/>
          <a:p>
            <a:endParaRPr lang="en-US"/>
          </a:p>
        </p:txBody>
      </p:sp>
      <p:sp>
        <p:nvSpPr>
          <p:cNvPr id="40968" name="Oval 8"/>
          <p:cNvSpPr>
            <a:spLocks noChangeArrowheads="1"/>
          </p:cNvSpPr>
          <p:nvPr/>
        </p:nvSpPr>
        <p:spPr bwMode="auto">
          <a:xfrm>
            <a:off x="762000" y="1219200"/>
            <a:ext cx="1524000" cy="1066800"/>
          </a:xfrm>
          <a:prstGeom prst="ellipse">
            <a:avLst/>
          </a:prstGeom>
          <a:solidFill>
            <a:srgbClr val="FFFFBD"/>
          </a:solidFill>
          <a:ln w="9525">
            <a:noFill/>
            <a:round/>
            <a:headEnd/>
            <a:tailEnd/>
          </a:ln>
          <a:effectLst>
            <a:prstShdw prst="shdw17" dist="17961" dir="2700000">
              <a:srgbClr val="FFFFBD">
                <a:gamma/>
                <a:shade val="60000"/>
                <a:invGamma/>
                <a:alpha val="74998"/>
              </a:srgbClr>
            </a:prstShdw>
          </a:effectLst>
        </p:spPr>
        <p:txBody>
          <a:bodyPr wrap="none" anchor="ctr">
            <a:prstTxWarp prst="textNoShape">
              <a:avLst/>
            </a:prstTxWarp>
          </a:bodyPr>
          <a:lstStyle/>
          <a:p>
            <a:r>
              <a:rPr lang="en-US" sz="1600" b="1">
                <a:latin typeface="Comic Sans MS" charset="0"/>
              </a:rPr>
              <a:t>Industrial</a:t>
            </a:r>
          </a:p>
          <a:p>
            <a:r>
              <a:rPr lang="en-US" sz="1600" b="1">
                <a:latin typeface="Comic Sans MS" charset="0"/>
              </a:rPr>
              <a:t>Revolution</a:t>
            </a:r>
          </a:p>
        </p:txBody>
      </p:sp>
      <p:sp>
        <p:nvSpPr>
          <p:cNvPr id="40969" name="Line 9"/>
          <p:cNvSpPr>
            <a:spLocks noChangeShapeType="1"/>
          </p:cNvSpPr>
          <p:nvPr/>
        </p:nvSpPr>
        <p:spPr bwMode="auto">
          <a:xfrm flipV="1">
            <a:off x="2057400" y="1219200"/>
            <a:ext cx="762000" cy="152400"/>
          </a:xfrm>
          <a:prstGeom prst="line">
            <a:avLst/>
          </a:prstGeom>
          <a:noFill/>
          <a:ln w="9525">
            <a:solidFill>
              <a:srgbClr val="00CC00"/>
            </a:solidFill>
            <a:round/>
            <a:headEnd/>
            <a:tailEnd type="triangle" w="med" len="med"/>
          </a:ln>
          <a:effectLst>
            <a:prstShdw prst="shdw17" dist="17961" dir="2700000">
              <a:srgbClr val="00CC00">
                <a:gamma/>
                <a:shade val="60000"/>
                <a:invGamma/>
                <a:alpha val="74998"/>
              </a:srgbClr>
            </a:prstShdw>
          </a:effectLst>
        </p:spPr>
        <p:txBody>
          <a:bodyPr wrap="none" anchor="ctr">
            <a:prstTxWarp prst="textNoShape">
              <a:avLst/>
            </a:prstTxWarp>
          </a:bodyPr>
          <a:lstStyle/>
          <a:p>
            <a:endParaRPr lang="en-US"/>
          </a:p>
        </p:txBody>
      </p:sp>
      <p:sp>
        <p:nvSpPr>
          <p:cNvPr id="40970" name="Oval 10"/>
          <p:cNvSpPr>
            <a:spLocks noChangeArrowheads="1"/>
          </p:cNvSpPr>
          <p:nvPr/>
        </p:nvSpPr>
        <p:spPr bwMode="auto">
          <a:xfrm>
            <a:off x="2819400" y="762000"/>
            <a:ext cx="1219200" cy="990600"/>
          </a:xfrm>
          <a:prstGeom prst="ellipse">
            <a:avLst/>
          </a:prstGeom>
          <a:solidFill>
            <a:srgbClr val="FFBF7F"/>
          </a:solidFill>
          <a:ln w="9525">
            <a:noFill/>
            <a:round/>
            <a:headEnd/>
            <a:tailEnd/>
          </a:ln>
          <a:effectLst>
            <a:prstShdw prst="shdw17" dist="17961" dir="2700000">
              <a:srgbClr val="FFBF7F">
                <a:gamma/>
                <a:shade val="60000"/>
                <a:invGamma/>
                <a:alpha val="74998"/>
              </a:srgbClr>
            </a:prstShdw>
          </a:effectLst>
        </p:spPr>
        <p:txBody>
          <a:bodyPr wrap="none" anchor="ctr">
            <a:prstTxWarp prst="textNoShape">
              <a:avLst/>
            </a:prstTxWarp>
          </a:bodyPr>
          <a:lstStyle/>
          <a:p>
            <a:r>
              <a:rPr lang="en-US" sz="1400" b="1">
                <a:latin typeface="Comic Sans MS" charset="0"/>
              </a:rPr>
              <a:t>Source for</a:t>
            </a:r>
          </a:p>
          <a:p>
            <a:r>
              <a:rPr lang="en-US" sz="1400" b="1">
                <a:latin typeface="Comic Sans MS" charset="0"/>
              </a:rPr>
              <a:t>Raw</a:t>
            </a:r>
          </a:p>
          <a:p>
            <a:r>
              <a:rPr lang="en-US" sz="1400" b="1">
                <a:latin typeface="Comic Sans MS" charset="0"/>
              </a:rPr>
              <a:t>Materials</a:t>
            </a:r>
          </a:p>
        </p:txBody>
      </p:sp>
      <p:sp>
        <p:nvSpPr>
          <p:cNvPr id="40971" name="Line 11"/>
          <p:cNvSpPr>
            <a:spLocks noChangeShapeType="1"/>
          </p:cNvSpPr>
          <p:nvPr/>
        </p:nvSpPr>
        <p:spPr bwMode="auto">
          <a:xfrm>
            <a:off x="1524000" y="2286000"/>
            <a:ext cx="152400" cy="457200"/>
          </a:xfrm>
          <a:prstGeom prst="line">
            <a:avLst/>
          </a:prstGeom>
          <a:noFill/>
          <a:ln w="9525">
            <a:solidFill>
              <a:srgbClr val="00CC00"/>
            </a:solidFill>
            <a:round/>
            <a:headEnd/>
            <a:tailEnd type="triangle" w="med" len="med"/>
          </a:ln>
          <a:effectLst>
            <a:prstShdw prst="shdw17" dist="17961" dir="2700000">
              <a:srgbClr val="00CC00">
                <a:gamma/>
                <a:shade val="60000"/>
                <a:invGamma/>
                <a:alpha val="74998"/>
              </a:srgbClr>
            </a:prstShdw>
          </a:effectLst>
        </p:spPr>
        <p:txBody>
          <a:bodyPr wrap="none" anchor="ctr">
            <a:prstTxWarp prst="textNoShape">
              <a:avLst/>
            </a:prstTxWarp>
          </a:bodyPr>
          <a:lstStyle/>
          <a:p>
            <a:endParaRPr lang="en-US"/>
          </a:p>
        </p:txBody>
      </p:sp>
      <p:sp>
        <p:nvSpPr>
          <p:cNvPr id="40972" name="Oval 12"/>
          <p:cNvSpPr>
            <a:spLocks noChangeArrowheads="1"/>
          </p:cNvSpPr>
          <p:nvPr/>
        </p:nvSpPr>
        <p:spPr bwMode="auto">
          <a:xfrm>
            <a:off x="1295400" y="2667000"/>
            <a:ext cx="1219200" cy="990600"/>
          </a:xfrm>
          <a:prstGeom prst="ellipse">
            <a:avLst/>
          </a:prstGeom>
          <a:solidFill>
            <a:srgbClr val="FFBF7F"/>
          </a:solidFill>
          <a:ln w="9525">
            <a:noFill/>
            <a:round/>
            <a:headEnd/>
            <a:tailEnd/>
          </a:ln>
          <a:effectLst>
            <a:prstShdw prst="shdw17" dist="17961" dir="2700000">
              <a:srgbClr val="FFBF7F">
                <a:gamma/>
                <a:shade val="60000"/>
                <a:invGamma/>
                <a:alpha val="74998"/>
              </a:srgbClr>
            </a:prstShdw>
          </a:effectLst>
        </p:spPr>
        <p:txBody>
          <a:bodyPr wrap="none" anchor="ctr">
            <a:prstTxWarp prst="textNoShape">
              <a:avLst/>
            </a:prstTxWarp>
          </a:bodyPr>
          <a:lstStyle/>
          <a:p>
            <a:r>
              <a:rPr lang="en-US" sz="1400" b="1">
                <a:latin typeface="Comic Sans MS" charset="0"/>
              </a:rPr>
              <a:t>Markets for</a:t>
            </a:r>
            <a:br>
              <a:rPr lang="en-US" sz="1400" b="1">
                <a:latin typeface="Comic Sans MS" charset="0"/>
              </a:rPr>
            </a:br>
            <a:r>
              <a:rPr lang="en-US" sz="1400" b="1">
                <a:latin typeface="Comic Sans MS" charset="0"/>
              </a:rPr>
              <a:t>Finished</a:t>
            </a:r>
            <a:br>
              <a:rPr lang="en-US" sz="1400" b="1">
                <a:latin typeface="Comic Sans MS" charset="0"/>
              </a:rPr>
            </a:br>
            <a:r>
              <a:rPr lang="en-US" sz="1400" b="1">
                <a:latin typeface="Comic Sans MS" charset="0"/>
              </a:rPr>
              <a:t>Goods</a:t>
            </a:r>
          </a:p>
        </p:txBody>
      </p:sp>
      <p:sp>
        <p:nvSpPr>
          <p:cNvPr id="40973" name="Line 13"/>
          <p:cNvSpPr>
            <a:spLocks noChangeShapeType="1"/>
          </p:cNvSpPr>
          <p:nvPr/>
        </p:nvSpPr>
        <p:spPr bwMode="auto">
          <a:xfrm flipV="1">
            <a:off x="5105400" y="1600200"/>
            <a:ext cx="381000" cy="1066800"/>
          </a:xfrm>
          <a:prstGeom prst="line">
            <a:avLst/>
          </a:prstGeom>
          <a:noFill/>
          <a:ln w="28575">
            <a:solidFill>
              <a:srgbClr val="FF9933"/>
            </a:solidFill>
            <a:round/>
            <a:headEnd/>
            <a:tailEnd type="triangle" w="med" len="med"/>
          </a:ln>
          <a:effectLst>
            <a:prstShdw prst="shdw17" dist="17961" dir="2700000">
              <a:srgbClr val="FF9933">
                <a:gamma/>
                <a:shade val="60000"/>
                <a:invGamma/>
                <a:alpha val="74998"/>
              </a:srgbClr>
            </a:prstShdw>
          </a:effectLst>
        </p:spPr>
        <p:txBody>
          <a:bodyPr wrap="none" anchor="ctr">
            <a:prstTxWarp prst="textNoShape">
              <a:avLst/>
            </a:prstTxWarp>
          </a:bodyPr>
          <a:lstStyle/>
          <a:p>
            <a:endParaRPr lang="en-US"/>
          </a:p>
        </p:txBody>
      </p:sp>
      <p:sp>
        <p:nvSpPr>
          <p:cNvPr id="40974" name="Oval 14"/>
          <p:cNvSpPr>
            <a:spLocks noChangeArrowheads="1"/>
          </p:cNvSpPr>
          <p:nvPr/>
        </p:nvSpPr>
        <p:spPr bwMode="auto">
          <a:xfrm>
            <a:off x="4800600" y="533400"/>
            <a:ext cx="1524000" cy="1066800"/>
          </a:xfrm>
          <a:prstGeom prst="ellipse">
            <a:avLst/>
          </a:prstGeom>
          <a:solidFill>
            <a:srgbClr val="FFFFBD"/>
          </a:solidFill>
          <a:ln w="9525">
            <a:noFill/>
            <a:round/>
            <a:headEnd/>
            <a:tailEnd/>
          </a:ln>
          <a:effectLst>
            <a:prstShdw prst="shdw17" dist="17961" dir="2700000">
              <a:srgbClr val="FFFFBD">
                <a:gamma/>
                <a:shade val="60000"/>
                <a:invGamma/>
                <a:alpha val="74998"/>
              </a:srgbClr>
            </a:prstShdw>
          </a:effectLst>
        </p:spPr>
        <p:txBody>
          <a:bodyPr wrap="none" anchor="ctr">
            <a:prstTxWarp prst="textNoShape">
              <a:avLst/>
            </a:prstTxWarp>
          </a:bodyPr>
          <a:lstStyle/>
          <a:p>
            <a:r>
              <a:rPr lang="en-US" sz="1600" b="1">
                <a:latin typeface="Comic Sans MS" charset="0"/>
              </a:rPr>
              <a:t>European</a:t>
            </a:r>
            <a:br>
              <a:rPr lang="en-US" sz="1600" b="1">
                <a:latin typeface="Comic Sans MS" charset="0"/>
              </a:rPr>
            </a:br>
            <a:r>
              <a:rPr lang="en-US" sz="1600" b="1">
                <a:latin typeface="Comic Sans MS" charset="0"/>
              </a:rPr>
              <a:t>Nationalism</a:t>
            </a:r>
          </a:p>
        </p:txBody>
      </p:sp>
      <p:sp>
        <p:nvSpPr>
          <p:cNvPr id="40979" name="Line 19"/>
          <p:cNvSpPr>
            <a:spLocks noChangeShapeType="1"/>
          </p:cNvSpPr>
          <p:nvPr/>
        </p:nvSpPr>
        <p:spPr bwMode="auto">
          <a:xfrm flipV="1">
            <a:off x="5791200" y="2057400"/>
            <a:ext cx="1371600" cy="685800"/>
          </a:xfrm>
          <a:prstGeom prst="line">
            <a:avLst/>
          </a:prstGeom>
          <a:noFill/>
          <a:ln w="28575">
            <a:solidFill>
              <a:srgbClr val="FF9933"/>
            </a:solidFill>
            <a:round/>
            <a:headEnd/>
            <a:tailEnd type="triangle" w="med" len="med"/>
          </a:ln>
          <a:effectLst>
            <a:prstShdw prst="shdw17" dist="17961" dir="2700000">
              <a:srgbClr val="FF9933">
                <a:gamma/>
                <a:shade val="60000"/>
                <a:invGamma/>
                <a:alpha val="74998"/>
              </a:srgbClr>
            </a:prstShdw>
          </a:effectLst>
        </p:spPr>
        <p:txBody>
          <a:bodyPr wrap="none" anchor="ctr">
            <a:prstTxWarp prst="textNoShape">
              <a:avLst/>
            </a:prstTxWarp>
          </a:bodyPr>
          <a:lstStyle/>
          <a:p>
            <a:endParaRPr lang="en-US"/>
          </a:p>
        </p:txBody>
      </p:sp>
      <p:sp>
        <p:nvSpPr>
          <p:cNvPr id="40980" name="Oval 20"/>
          <p:cNvSpPr>
            <a:spLocks noChangeArrowheads="1"/>
          </p:cNvSpPr>
          <p:nvPr/>
        </p:nvSpPr>
        <p:spPr bwMode="auto">
          <a:xfrm>
            <a:off x="6858000" y="1143000"/>
            <a:ext cx="1524000" cy="1066800"/>
          </a:xfrm>
          <a:prstGeom prst="ellipse">
            <a:avLst/>
          </a:prstGeom>
          <a:solidFill>
            <a:srgbClr val="FFFFBD"/>
          </a:solidFill>
          <a:ln w="9525">
            <a:noFill/>
            <a:round/>
            <a:headEnd/>
            <a:tailEnd/>
          </a:ln>
          <a:effectLst>
            <a:prstShdw prst="shdw17" dist="17961" dir="2700000">
              <a:srgbClr val="FFFFBD">
                <a:gamma/>
                <a:shade val="60000"/>
                <a:invGamma/>
                <a:alpha val="74998"/>
              </a:srgbClr>
            </a:prstShdw>
          </a:effectLst>
        </p:spPr>
        <p:txBody>
          <a:bodyPr wrap="none" anchor="ctr">
            <a:prstTxWarp prst="textNoShape">
              <a:avLst/>
            </a:prstTxWarp>
          </a:bodyPr>
          <a:lstStyle/>
          <a:p>
            <a:r>
              <a:rPr lang="en-US" sz="1600" b="1">
                <a:latin typeface="Comic Sans MS" charset="0"/>
              </a:rPr>
              <a:t>Missionary</a:t>
            </a:r>
            <a:br>
              <a:rPr lang="en-US" sz="1600" b="1">
                <a:latin typeface="Comic Sans MS" charset="0"/>
              </a:rPr>
            </a:br>
            <a:r>
              <a:rPr lang="en-US" sz="1600" b="1">
                <a:latin typeface="Comic Sans MS" charset="0"/>
              </a:rPr>
              <a:t>Activity</a:t>
            </a:r>
          </a:p>
        </p:txBody>
      </p:sp>
      <p:sp>
        <p:nvSpPr>
          <p:cNvPr id="40981" name="Line 21"/>
          <p:cNvSpPr>
            <a:spLocks noChangeShapeType="1"/>
          </p:cNvSpPr>
          <p:nvPr/>
        </p:nvSpPr>
        <p:spPr bwMode="auto">
          <a:xfrm flipV="1">
            <a:off x="5867400" y="3352800"/>
            <a:ext cx="1295400" cy="76200"/>
          </a:xfrm>
          <a:prstGeom prst="line">
            <a:avLst/>
          </a:prstGeom>
          <a:noFill/>
          <a:ln w="28575">
            <a:solidFill>
              <a:srgbClr val="FF9933"/>
            </a:solidFill>
            <a:round/>
            <a:headEnd/>
            <a:tailEnd type="triangle" w="med" len="med"/>
          </a:ln>
          <a:effectLst>
            <a:prstShdw prst="shdw17" dist="17961" dir="2700000">
              <a:srgbClr val="FF9933">
                <a:gamma/>
                <a:shade val="60000"/>
                <a:invGamma/>
                <a:alpha val="74998"/>
              </a:srgbClr>
            </a:prstShdw>
          </a:effectLst>
        </p:spPr>
        <p:txBody>
          <a:bodyPr wrap="none" anchor="ctr">
            <a:prstTxWarp prst="textNoShape">
              <a:avLst/>
            </a:prstTxWarp>
          </a:bodyPr>
          <a:lstStyle/>
          <a:p>
            <a:endParaRPr lang="en-US"/>
          </a:p>
        </p:txBody>
      </p:sp>
      <p:sp>
        <p:nvSpPr>
          <p:cNvPr id="40982" name="Oval 22"/>
          <p:cNvSpPr>
            <a:spLocks noChangeArrowheads="1"/>
          </p:cNvSpPr>
          <p:nvPr/>
        </p:nvSpPr>
        <p:spPr bwMode="auto">
          <a:xfrm>
            <a:off x="7162800" y="2743200"/>
            <a:ext cx="1524000" cy="1066800"/>
          </a:xfrm>
          <a:prstGeom prst="ellipse">
            <a:avLst/>
          </a:prstGeom>
          <a:solidFill>
            <a:srgbClr val="FFFFBD"/>
          </a:solidFill>
          <a:ln w="9525">
            <a:noFill/>
            <a:round/>
            <a:headEnd/>
            <a:tailEnd/>
          </a:ln>
          <a:effectLst>
            <a:prstShdw prst="shdw17" dist="17961" dir="2700000">
              <a:srgbClr val="FFFFBD">
                <a:gamma/>
                <a:shade val="60000"/>
                <a:invGamma/>
                <a:alpha val="74998"/>
              </a:srgbClr>
            </a:prstShdw>
          </a:effectLst>
        </p:spPr>
        <p:txBody>
          <a:bodyPr wrap="none" anchor="ctr">
            <a:prstTxWarp prst="textNoShape">
              <a:avLst/>
            </a:prstTxWarp>
          </a:bodyPr>
          <a:lstStyle/>
          <a:p>
            <a:r>
              <a:rPr lang="en-US" sz="1600" b="1">
                <a:latin typeface="Comic Sans MS" charset="0"/>
              </a:rPr>
              <a:t>Military</a:t>
            </a:r>
            <a:br>
              <a:rPr lang="en-US" sz="1600" b="1">
                <a:latin typeface="Comic Sans MS" charset="0"/>
              </a:rPr>
            </a:br>
            <a:r>
              <a:rPr lang="en-US" sz="1600" b="1">
                <a:latin typeface="Comic Sans MS" charset="0"/>
              </a:rPr>
              <a:t>&amp; Naval</a:t>
            </a:r>
            <a:br>
              <a:rPr lang="en-US" sz="1600" b="1">
                <a:latin typeface="Comic Sans MS" charset="0"/>
              </a:rPr>
            </a:br>
            <a:r>
              <a:rPr lang="en-US" sz="1600" b="1">
                <a:latin typeface="Comic Sans MS" charset="0"/>
              </a:rPr>
              <a:t>Bases</a:t>
            </a:r>
          </a:p>
        </p:txBody>
      </p:sp>
      <p:sp>
        <p:nvSpPr>
          <p:cNvPr id="40966" name="Rectangle 6"/>
          <p:cNvSpPr>
            <a:spLocks noChangeArrowheads="1"/>
          </p:cNvSpPr>
          <p:nvPr/>
        </p:nvSpPr>
        <p:spPr bwMode="auto">
          <a:xfrm>
            <a:off x="2971800" y="2514600"/>
            <a:ext cx="2895600" cy="1143000"/>
          </a:xfrm>
          <a:prstGeom prst="rect">
            <a:avLst/>
          </a:prstGeom>
          <a:solidFill>
            <a:srgbClr val="FF9933">
              <a:alpha val="84000"/>
            </a:srgbClr>
          </a:solidFill>
          <a:ln w="9525">
            <a:noFill/>
            <a:miter lim="800000"/>
            <a:headEnd/>
            <a:tailEnd/>
          </a:ln>
          <a:effectLst>
            <a:prstShdw prst="shdw17" dist="17961" dir="2700000">
              <a:srgbClr val="FF9933">
                <a:alpha val="74998"/>
              </a:srgbClr>
            </a:prstShdw>
          </a:effectLst>
        </p:spPr>
        <p:txBody>
          <a:bodyPr wrap="none" anchor="ctr">
            <a:prstTxWarp prst="textNoShape">
              <a:avLst/>
            </a:prstTxWarp>
          </a:bodyPr>
          <a:lstStyle/>
          <a:p>
            <a:r>
              <a:rPr lang="en-US" sz="2400">
                <a:latin typeface="ModernBlck" pitchFamily="34" charset="0"/>
              </a:rPr>
              <a:t>European</a:t>
            </a:r>
          </a:p>
          <a:p>
            <a:r>
              <a:rPr lang="en-US" sz="2400">
                <a:latin typeface="ModernBlck" pitchFamily="34" charset="0"/>
              </a:rPr>
              <a:t>Motives</a:t>
            </a:r>
          </a:p>
          <a:p>
            <a:r>
              <a:rPr lang="en-US" sz="2400">
                <a:latin typeface="ModernBlck" pitchFamily="34" charset="0"/>
              </a:rPr>
              <a:t>For Colonization</a:t>
            </a:r>
          </a:p>
        </p:txBody>
      </p:sp>
      <p:sp>
        <p:nvSpPr>
          <p:cNvPr id="40983" name="Line 23"/>
          <p:cNvSpPr>
            <a:spLocks noChangeShapeType="1"/>
          </p:cNvSpPr>
          <p:nvPr/>
        </p:nvSpPr>
        <p:spPr bwMode="auto">
          <a:xfrm>
            <a:off x="5791200" y="3657600"/>
            <a:ext cx="1143000" cy="914400"/>
          </a:xfrm>
          <a:prstGeom prst="line">
            <a:avLst/>
          </a:prstGeom>
          <a:noFill/>
          <a:ln w="28575">
            <a:solidFill>
              <a:srgbClr val="FF9933"/>
            </a:solidFill>
            <a:round/>
            <a:headEnd/>
            <a:tailEnd type="triangle" w="med" len="med"/>
          </a:ln>
          <a:effectLst>
            <a:prstShdw prst="shdw17" dist="17961" dir="2700000">
              <a:srgbClr val="FF9933">
                <a:gamma/>
                <a:shade val="60000"/>
                <a:invGamma/>
                <a:alpha val="74998"/>
              </a:srgbClr>
            </a:prstShdw>
          </a:effectLst>
        </p:spPr>
        <p:txBody>
          <a:bodyPr wrap="none" anchor="ctr">
            <a:prstTxWarp prst="textNoShape">
              <a:avLst/>
            </a:prstTxWarp>
          </a:bodyPr>
          <a:lstStyle/>
          <a:p>
            <a:endParaRPr lang="en-US"/>
          </a:p>
        </p:txBody>
      </p:sp>
      <p:sp>
        <p:nvSpPr>
          <p:cNvPr id="40984" name="Oval 24"/>
          <p:cNvSpPr>
            <a:spLocks noChangeArrowheads="1"/>
          </p:cNvSpPr>
          <p:nvPr/>
        </p:nvSpPr>
        <p:spPr bwMode="auto">
          <a:xfrm>
            <a:off x="6705600" y="4419600"/>
            <a:ext cx="1524000" cy="1066800"/>
          </a:xfrm>
          <a:prstGeom prst="ellipse">
            <a:avLst/>
          </a:prstGeom>
          <a:solidFill>
            <a:srgbClr val="FFFFBD"/>
          </a:solidFill>
          <a:ln w="9525">
            <a:noFill/>
            <a:round/>
            <a:headEnd/>
            <a:tailEnd/>
          </a:ln>
          <a:effectLst>
            <a:prstShdw prst="shdw17" dist="17961" dir="2700000">
              <a:srgbClr val="FFFFBD">
                <a:gamma/>
                <a:shade val="60000"/>
                <a:invGamma/>
                <a:alpha val="74998"/>
              </a:srgbClr>
            </a:prstShdw>
          </a:effectLst>
        </p:spPr>
        <p:txBody>
          <a:bodyPr wrap="none" anchor="ctr">
            <a:prstTxWarp prst="textNoShape">
              <a:avLst/>
            </a:prstTxWarp>
          </a:bodyPr>
          <a:lstStyle/>
          <a:p>
            <a:r>
              <a:rPr lang="en-US" sz="1300" b="1">
                <a:latin typeface="Comic Sans MS" charset="0"/>
              </a:rPr>
              <a:t>Places to</a:t>
            </a:r>
            <a:br>
              <a:rPr lang="en-US" sz="1300" b="1">
                <a:latin typeface="Comic Sans MS" charset="0"/>
              </a:rPr>
            </a:br>
            <a:r>
              <a:rPr lang="en-US" sz="1300" b="1">
                <a:latin typeface="Comic Sans MS" charset="0"/>
              </a:rPr>
              <a:t>Dump</a:t>
            </a:r>
            <a:br>
              <a:rPr lang="en-US" sz="1300" b="1">
                <a:latin typeface="Comic Sans MS" charset="0"/>
              </a:rPr>
            </a:br>
            <a:r>
              <a:rPr lang="en-US" sz="1300" b="1">
                <a:latin typeface="Comic Sans MS" charset="0"/>
              </a:rPr>
              <a:t>Unwanted/</a:t>
            </a:r>
            <a:br>
              <a:rPr lang="en-US" sz="1300" b="1">
                <a:latin typeface="Comic Sans MS" charset="0"/>
              </a:rPr>
            </a:br>
            <a:r>
              <a:rPr lang="en-US" sz="1300" b="1">
                <a:latin typeface="Comic Sans MS" charset="0"/>
              </a:rPr>
              <a:t>Excess Popul.</a:t>
            </a:r>
          </a:p>
        </p:txBody>
      </p:sp>
      <p:sp>
        <p:nvSpPr>
          <p:cNvPr id="40985" name="Line 25"/>
          <p:cNvSpPr>
            <a:spLocks noChangeShapeType="1"/>
          </p:cNvSpPr>
          <p:nvPr/>
        </p:nvSpPr>
        <p:spPr bwMode="auto">
          <a:xfrm>
            <a:off x="4800600" y="3657600"/>
            <a:ext cx="990600" cy="1676400"/>
          </a:xfrm>
          <a:prstGeom prst="line">
            <a:avLst/>
          </a:prstGeom>
          <a:noFill/>
          <a:ln w="28575">
            <a:solidFill>
              <a:srgbClr val="FF9933"/>
            </a:solidFill>
            <a:round/>
            <a:headEnd/>
            <a:tailEnd type="triangle" w="med" len="med"/>
          </a:ln>
          <a:effectLst>
            <a:prstShdw prst="shdw17" dist="17961" dir="2700000">
              <a:srgbClr val="FF9933">
                <a:gamma/>
                <a:shade val="60000"/>
                <a:invGamma/>
                <a:alpha val="74998"/>
              </a:srgbClr>
            </a:prstShdw>
          </a:effectLst>
        </p:spPr>
        <p:txBody>
          <a:bodyPr wrap="none" anchor="ctr">
            <a:prstTxWarp prst="textNoShape">
              <a:avLst/>
            </a:prstTxWarp>
          </a:bodyPr>
          <a:lstStyle/>
          <a:p>
            <a:endParaRPr lang="en-US"/>
          </a:p>
        </p:txBody>
      </p:sp>
      <p:sp>
        <p:nvSpPr>
          <p:cNvPr id="40986" name="Oval 26"/>
          <p:cNvSpPr>
            <a:spLocks noChangeArrowheads="1"/>
          </p:cNvSpPr>
          <p:nvPr/>
        </p:nvSpPr>
        <p:spPr bwMode="auto">
          <a:xfrm>
            <a:off x="5181600" y="5334000"/>
            <a:ext cx="1524000" cy="1066800"/>
          </a:xfrm>
          <a:prstGeom prst="ellipse">
            <a:avLst/>
          </a:prstGeom>
          <a:solidFill>
            <a:srgbClr val="FFFFBD"/>
          </a:solidFill>
          <a:ln w="9525">
            <a:noFill/>
            <a:round/>
            <a:headEnd/>
            <a:tailEnd/>
          </a:ln>
          <a:effectLst>
            <a:prstShdw prst="shdw17" dist="17961" dir="2700000">
              <a:srgbClr val="FFFFBD">
                <a:gamma/>
                <a:shade val="60000"/>
                <a:invGamma/>
                <a:alpha val="74998"/>
              </a:srgbClr>
            </a:prstShdw>
          </a:effectLst>
        </p:spPr>
        <p:txBody>
          <a:bodyPr wrap="none" anchor="ctr">
            <a:prstTxWarp prst="textNoShape">
              <a:avLst/>
            </a:prstTxWarp>
          </a:bodyPr>
          <a:lstStyle/>
          <a:p>
            <a:r>
              <a:rPr lang="en-US" sz="1600" b="1">
                <a:latin typeface="Comic Sans MS" charset="0"/>
              </a:rPr>
              <a:t>Soc. &amp; Eco.</a:t>
            </a:r>
            <a:br>
              <a:rPr lang="en-US" sz="1600" b="1">
                <a:latin typeface="Comic Sans MS" charset="0"/>
              </a:rPr>
            </a:br>
            <a:r>
              <a:rPr lang="en-US" sz="1600" b="1">
                <a:latin typeface="Comic Sans MS" charset="0"/>
              </a:rPr>
              <a:t>Opportunities</a:t>
            </a:r>
          </a:p>
        </p:txBody>
      </p:sp>
      <p:sp>
        <p:nvSpPr>
          <p:cNvPr id="40987" name="Line 27"/>
          <p:cNvSpPr>
            <a:spLocks noChangeShapeType="1"/>
          </p:cNvSpPr>
          <p:nvPr/>
        </p:nvSpPr>
        <p:spPr bwMode="auto">
          <a:xfrm flipH="1">
            <a:off x="3886200" y="3657600"/>
            <a:ext cx="152400" cy="1600200"/>
          </a:xfrm>
          <a:prstGeom prst="line">
            <a:avLst/>
          </a:prstGeom>
          <a:noFill/>
          <a:ln w="28575">
            <a:solidFill>
              <a:srgbClr val="FF9933"/>
            </a:solidFill>
            <a:round/>
            <a:headEnd/>
            <a:tailEnd type="triangle" w="med" len="med"/>
          </a:ln>
          <a:effectLst>
            <a:prstShdw prst="shdw17" dist="17961" dir="2700000">
              <a:srgbClr val="FF9933">
                <a:gamma/>
                <a:shade val="60000"/>
                <a:invGamma/>
                <a:alpha val="74998"/>
              </a:srgbClr>
            </a:prstShdw>
          </a:effectLst>
        </p:spPr>
        <p:txBody>
          <a:bodyPr wrap="none" anchor="ctr">
            <a:prstTxWarp prst="textNoShape">
              <a:avLst/>
            </a:prstTxWarp>
          </a:bodyPr>
          <a:lstStyle/>
          <a:p>
            <a:endParaRPr lang="en-US"/>
          </a:p>
        </p:txBody>
      </p:sp>
      <p:sp>
        <p:nvSpPr>
          <p:cNvPr id="40988" name="Oval 28"/>
          <p:cNvSpPr>
            <a:spLocks noChangeArrowheads="1"/>
          </p:cNvSpPr>
          <p:nvPr/>
        </p:nvSpPr>
        <p:spPr bwMode="auto">
          <a:xfrm>
            <a:off x="3124200" y="5257800"/>
            <a:ext cx="1524000" cy="1066800"/>
          </a:xfrm>
          <a:prstGeom prst="ellipse">
            <a:avLst/>
          </a:prstGeom>
          <a:solidFill>
            <a:srgbClr val="FFFFBD"/>
          </a:solidFill>
          <a:ln w="9525">
            <a:noFill/>
            <a:round/>
            <a:headEnd/>
            <a:tailEnd/>
          </a:ln>
          <a:effectLst>
            <a:prstShdw prst="shdw17" dist="17961" dir="2700000">
              <a:srgbClr val="FFFFBD">
                <a:gamma/>
                <a:shade val="60000"/>
                <a:invGamma/>
                <a:alpha val="74998"/>
              </a:srgbClr>
            </a:prstShdw>
          </a:effectLst>
        </p:spPr>
        <p:txBody>
          <a:bodyPr wrap="none" anchor="ctr">
            <a:prstTxWarp prst="textNoShape">
              <a:avLst/>
            </a:prstTxWarp>
          </a:bodyPr>
          <a:lstStyle/>
          <a:p>
            <a:r>
              <a:rPr lang="en-US" sz="1600" b="1">
                <a:latin typeface="Comic Sans MS" charset="0"/>
              </a:rPr>
              <a:t>Humanitarian</a:t>
            </a:r>
            <a:br>
              <a:rPr lang="en-US" sz="1600" b="1">
                <a:latin typeface="Comic Sans MS" charset="0"/>
              </a:rPr>
            </a:br>
            <a:r>
              <a:rPr lang="en-US" sz="1600" b="1">
                <a:latin typeface="Comic Sans MS" charset="0"/>
              </a:rPr>
              <a:t>Reasons</a:t>
            </a:r>
          </a:p>
        </p:txBody>
      </p:sp>
      <p:sp>
        <p:nvSpPr>
          <p:cNvPr id="40989" name="Line 29"/>
          <p:cNvSpPr>
            <a:spLocks noChangeShapeType="1"/>
          </p:cNvSpPr>
          <p:nvPr/>
        </p:nvSpPr>
        <p:spPr bwMode="auto">
          <a:xfrm flipH="1">
            <a:off x="2057400" y="3657600"/>
            <a:ext cx="914400" cy="762000"/>
          </a:xfrm>
          <a:prstGeom prst="line">
            <a:avLst/>
          </a:prstGeom>
          <a:noFill/>
          <a:ln w="28575">
            <a:solidFill>
              <a:srgbClr val="FF9933"/>
            </a:solidFill>
            <a:round/>
            <a:headEnd/>
            <a:tailEnd type="triangle" w="med" len="med"/>
          </a:ln>
          <a:effectLst>
            <a:prstShdw prst="shdw17" dist="17961" dir="2700000">
              <a:srgbClr val="FF9933">
                <a:gamma/>
                <a:shade val="60000"/>
                <a:invGamma/>
                <a:alpha val="74998"/>
              </a:srgbClr>
            </a:prstShdw>
          </a:effectLst>
        </p:spPr>
        <p:txBody>
          <a:bodyPr wrap="none" anchor="ctr">
            <a:prstTxWarp prst="textNoShape">
              <a:avLst/>
            </a:prstTxWarp>
          </a:bodyPr>
          <a:lstStyle/>
          <a:p>
            <a:endParaRPr lang="en-US"/>
          </a:p>
        </p:txBody>
      </p:sp>
      <p:sp>
        <p:nvSpPr>
          <p:cNvPr id="40990" name="Oval 30"/>
          <p:cNvSpPr>
            <a:spLocks noChangeArrowheads="1"/>
          </p:cNvSpPr>
          <p:nvPr/>
        </p:nvSpPr>
        <p:spPr bwMode="auto">
          <a:xfrm>
            <a:off x="1219200" y="4419600"/>
            <a:ext cx="1524000" cy="1066800"/>
          </a:xfrm>
          <a:prstGeom prst="ellipse">
            <a:avLst/>
          </a:prstGeom>
          <a:solidFill>
            <a:srgbClr val="FFFFBD"/>
          </a:solidFill>
          <a:ln w="9525">
            <a:noFill/>
            <a:round/>
            <a:headEnd/>
            <a:tailEnd/>
          </a:ln>
          <a:effectLst>
            <a:prstShdw prst="shdw17" dist="17961" dir="2700000">
              <a:srgbClr val="FFFFBD">
                <a:gamma/>
                <a:shade val="60000"/>
                <a:invGamma/>
                <a:alpha val="74998"/>
              </a:srgbClr>
            </a:prstShdw>
          </a:effectLst>
        </p:spPr>
        <p:txBody>
          <a:bodyPr wrap="none" anchor="ctr">
            <a:prstTxWarp prst="textNoShape">
              <a:avLst/>
            </a:prstTxWarp>
          </a:bodyPr>
          <a:lstStyle/>
          <a:p>
            <a:r>
              <a:rPr lang="en-US" sz="1600" b="1">
                <a:latin typeface="Comic Sans MS" charset="0"/>
              </a:rPr>
              <a:t>European</a:t>
            </a:r>
            <a:br>
              <a:rPr lang="en-US" sz="1600" b="1">
                <a:latin typeface="Comic Sans MS" charset="0"/>
              </a:rPr>
            </a:br>
            <a:r>
              <a:rPr lang="en-US" sz="1600" b="1">
                <a:latin typeface="Comic Sans MS" charset="0"/>
              </a:rPr>
              <a:t>Racism</a:t>
            </a:r>
          </a:p>
        </p:txBody>
      </p:sp>
      <p:sp>
        <p:nvSpPr>
          <p:cNvPr id="40991" name="Line 31"/>
          <p:cNvSpPr>
            <a:spLocks noChangeShapeType="1"/>
          </p:cNvSpPr>
          <p:nvPr/>
        </p:nvSpPr>
        <p:spPr bwMode="auto">
          <a:xfrm>
            <a:off x="2057400" y="5486400"/>
            <a:ext cx="152400" cy="228600"/>
          </a:xfrm>
          <a:prstGeom prst="line">
            <a:avLst/>
          </a:prstGeom>
          <a:noFill/>
          <a:ln w="9525">
            <a:solidFill>
              <a:srgbClr val="00CC00"/>
            </a:solidFill>
            <a:round/>
            <a:headEnd/>
            <a:tailEnd type="triangle" w="med" len="med"/>
          </a:ln>
          <a:effectLst>
            <a:prstShdw prst="shdw17" dist="17961" dir="2700000">
              <a:srgbClr val="00CC00">
                <a:gamma/>
                <a:shade val="60000"/>
                <a:invGamma/>
                <a:alpha val="74998"/>
              </a:srgbClr>
            </a:prstShdw>
          </a:effectLst>
        </p:spPr>
        <p:txBody>
          <a:bodyPr wrap="none" anchor="ctr">
            <a:prstTxWarp prst="textNoShape">
              <a:avLst/>
            </a:prstTxWarp>
          </a:bodyPr>
          <a:lstStyle/>
          <a:p>
            <a:endParaRPr lang="en-US"/>
          </a:p>
        </p:txBody>
      </p:sp>
      <p:sp>
        <p:nvSpPr>
          <p:cNvPr id="40992" name="Oval 32"/>
          <p:cNvSpPr>
            <a:spLocks noChangeArrowheads="1"/>
          </p:cNvSpPr>
          <p:nvPr/>
        </p:nvSpPr>
        <p:spPr bwMode="auto">
          <a:xfrm>
            <a:off x="1752600" y="5715000"/>
            <a:ext cx="1219200" cy="838200"/>
          </a:xfrm>
          <a:prstGeom prst="ellipse">
            <a:avLst/>
          </a:prstGeom>
          <a:solidFill>
            <a:srgbClr val="FFBF7F"/>
          </a:solidFill>
          <a:ln w="9525">
            <a:noFill/>
            <a:round/>
            <a:headEnd/>
            <a:tailEnd/>
          </a:ln>
          <a:effectLst>
            <a:prstShdw prst="shdw17" dist="17961" dir="2700000">
              <a:srgbClr val="FFBF7F">
                <a:gamma/>
                <a:shade val="60000"/>
                <a:invGamma/>
                <a:alpha val="74998"/>
              </a:srgbClr>
            </a:prstShdw>
          </a:effectLst>
        </p:spPr>
        <p:txBody>
          <a:bodyPr wrap="none" anchor="ctr">
            <a:prstTxWarp prst="textNoShape">
              <a:avLst/>
            </a:prstTxWarp>
          </a:bodyPr>
          <a:lstStyle/>
          <a:p>
            <a:r>
              <a:rPr lang="en-US" sz="1400" b="1">
                <a:latin typeface="Comic Sans MS" charset="0"/>
              </a:rPr>
              <a:t>“White</a:t>
            </a:r>
            <a:br>
              <a:rPr lang="en-US" sz="1400" b="1">
                <a:latin typeface="Comic Sans MS" charset="0"/>
              </a:rPr>
            </a:br>
            <a:r>
              <a:rPr lang="en-US" sz="1400" b="1">
                <a:latin typeface="Comic Sans MS" charset="0"/>
              </a:rPr>
              <a:t>Man’s</a:t>
            </a:r>
            <a:br>
              <a:rPr lang="en-US" sz="1400" b="1">
                <a:latin typeface="Comic Sans MS" charset="0"/>
              </a:rPr>
            </a:br>
            <a:r>
              <a:rPr lang="en-US" sz="1400" b="1">
                <a:latin typeface="Comic Sans MS" charset="0"/>
              </a:rPr>
              <a:t>Burden”</a:t>
            </a:r>
          </a:p>
        </p:txBody>
      </p:sp>
      <p:sp>
        <p:nvSpPr>
          <p:cNvPr id="40995" name="Line 35"/>
          <p:cNvSpPr>
            <a:spLocks noChangeShapeType="1"/>
          </p:cNvSpPr>
          <p:nvPr/>
        </p:nvSpPr>
        <p:spPr bwMode="auto">
          <a:xfrm flipH="1" flipV="1">
            <a:off x="1143000" y="4495800"/>
            <a:ext cx="228600" cy="76200"/>
          </a:xfrm>
          <a:prstGeom prst="line">
            <a:avLst/>
          </a:prstGeom>
          <a:noFill/>
          <a:ln w="9525">
            <a:solidFill>
              <a:srgbClr val="00CC00"/>
            </a:solidFill>
            <a:round/>
            <a:headEnd/>
            <a:tailEnd type="triangle" w="med" len="med"/>
          </a:ln>
          <a:effectLst>
            <a:prstShdw prst="shdw17" dist="17961" dir="2700000">
              <a:srgbClr val="00CC00">
                <a:gamma/>
                <a:shade val="60000"/>
                <a:invGamma/>
                <a:alpha val="74998"/>
              </a:srgbClr>
            </a:prstShdw>
          </a:effectLst>
        </p:spPr>
        <p:txBody>
          <a:bodyPr wrap="none" anchor="ctr">
            <a:prstTxWarp prst="textNoShape">
              <a:avLst/>
            </a:prstTxWarp>
          </a:bodyPr>
          <a:lstStyle/>
          <a:p>
            <a:endParaRPr lang="en-US"/>
          </a:p>
        </p:txBody>
      </p:sp>
      <p:sp>
        <p:nvSpPr>
          <p:cNvPr id="40996" name="Oval 36"/>
          <p:cNvSpPr>
            <a:spLocks noChangeArrowheads="1"/>
          </p:cNvSpPr>
          <p:nvPr/>
        </p:nvSpPr>
        <p:spPr bwMode="auto">
          <a:xfrm>
            <a:off x="228600" y="3733800"/>
            <a:ext cx="1219200" cy="838200"/>
          </a:xfrm>
          <a:prstGeom prst="ellipse">
            <a:avLst/>
          </a:prstGeom>
          <a:solidFill>
            <a:srgbClr val="FFBF7F"/>
          </a:solidFill>
          <a:ln w="9525">
            <a:noFill/>
            <a:round/>
            <a:headEnd/>
            <a:tailEnd/>
          </a:ln>
          <a:effectLst>
            <a:prstShdw prst="shdw17" dist="17961" dir="2700000">
              <a:srgbClr val="FFBF7F">
                <a:gamma/>
                <a:shade val="60000"/>
                <a:invGamma/>
                <a:alpha val="74998"/>
              </a:srgbClr>
            </a:prstShdw>
          </a:effectLst>
        </p:spPr>
        <p:txBody>
          <a:bodyPr wrap="none" anchor="ctr">
            <a:prstTxWarp prst="textNoShape">
              <a:avLst/>
            </a:prstTxWarp>
          </a:bodyPr>
          <a:lstStyle/>
          <a:p>
            <a:r>
              <a:rPr lang="en-US" sz="1400" b="1">
                <a:latin typeface="Comic Sans MS" charset="0"/>
              </a:rPr>
              <a:t>Social</a:t>
            </a:r>
            <a:br>
              <a:rPr lang="en-US" sz="1400" b="1">
                <a:latin typeface="Comic Sans MS" charset="0"/>
              </a:rPr>
            </a:br>
            <a:r>
              <a:rPr lang="en-US" sz="1400" b="1">
                <a:latin typeface="Comic Sans MS" charset="0"/>
              </a:rPr>
              <a:t>Darwinism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fade">
                                      <p:cBhvr>
                                        <p:cTn id="7" dur="1000"/>
                                        <p:tgtEl>
                                          <p:spTgt spid="409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68"/>
                                        </p:tgtEl>
                                        <p:attrNameLst>
                                          <p:attrName>style.visibility</p:attrName>
                                        </p:attrNameLst>
                                      </p:cBhvr>
                                      <p:to>
                                        <p:strVal val="visible"/>
                                      </p:to>
                                    </p:set>
                                    <p:animEffect transition="in" filter="fade">
                                      <p:cBhvr>
                                        <p:cTn id="10" dur="1000"/>
                                        <p:tgtEl>
                                          <p:spTgt spid="409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69"/>
                                        </p:tgtEl>
                                        <p:attrNameLst>
                                          <p:attrName>style.visibility</p:attrName>
                                        </p:attrNameLst>
                                      </p:cBhvr>
                                      <p:to>
                                        <p:strVal val="visible"/>
                                      </p:to>
                                    </p:set>
                                    <p:animEffect transition="in" filter="fade">
                                      <p:cBhvr>
                                        <p:cTn id="13" dur="1000"/>
                                        <p:tgtEl>
                                          <p:spTgt spid="409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970"/>
                                        </p:tgtEl>
                                        <p:attrNameLst>
                                          <p:attrName>style.visibility</p:attrName>
                                        </p:attrNameLst>
                                      </p:cBhvr>
                                      <p:to>
                                        <p:strVal val="visible"/>
                                      </p:to>
                                    </p:set>
                                    <p:animEffect transition="in" filter="fade">
                                      <p:cBhvr>
                                        <p:cTn id="16" dur="1000"/>
                                        <p:tgtEl>
                                          <p:spTgt spid="409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971"/>
                                        </p:tgtEl>
                                        <p:attrNameLst>
                                          <p:attrName>style.visibility</p:attrName>
                                        </p:attrNameLst>
                                      </p:cBhvr>
                                      <p:to>
                                        <p:strVal val="visible"/>
                                      </p:to>
                                    </p:set>
                                    <p:animEffect transition="in" filter="fade">
                                      <p:cBhvr>
                                        <p:cTn id="19" dur="1000"/>
                                        <p:tgtEl>
                                          <p:spTgt spid="4097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972"/>
                                        </p:tgtEl>
                                        <p:attrNameLst>
                                          <p:attrName>style.visibility</p:attrName>
                                        </p:attrNameLst>
                                      </p:cBhvr>
                                      <p:to>
                                        <p:strVal val="visible"/>
                                      </p:to>
                                    </p:set>
                                    <p:animEffect transition="in" filter="fade">
                                      <p:cBhvr>
                                        <p:cTn id="22" dur="1000"/>
                                        <p:tgtEl>
                                          <p:spTgt spid="409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73"/>
                                        </p:tgtEl>
                                        <p:attrNameLst>
                                          <p:attrName>style.visibility</p:attrName>
                                        </p:attrNameLst>
                                      </p:cBhvr>
                                      <p:to>
                                        <p:strVal val="visible"/>
                                      </p:to>
                                    </p:set>
                                    <p:animEffect transition="in" filter="fade">
                                      <p:cBhvr>
                                        <p:cTn id="27" dur="1000"/>
                                        <p:tgtEl>
                                          <p:spTgt spid="4097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974"/>
                                        </p:tgtEl>
                                        <p:attrNameLst>
                                          <p:attrName>style.visibility</p:attrName>
                                        </p:attrNameLst>
                                      </p:cBhvr>
                                      <p:to>
                                        <p:strVal val="visible"/>
                                      </p:to>
                                    </p:set>
                                    <p:animEffect transition="in" filter="fade">
                                      <p:cBhvr>
                                        <p:cTn id="30" dur="1000"/>
                                        <p:tgtEl>
                                          <p:spTgt spid="4097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979"/>
                                        </p:tgtEl>
                                        <p:attrNameLst>
                                          <p:attrName>style.visibility</p:attrName>
                                        </p:attrNameLst>
                                      </p:cBhvr>
                                      <p:to>
                                        <p:strVal val="visible"/>
                                      </p:to>
                                    </p:set>
                                    <p:animEffect transition="in" filter="fade">
                                      <p:cBhvr>
                                        <p:cTn id="35" dur="1000"/>
                                        <p:tgtEl>
                                          <p:spTgt spid="4097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980"/>
                                        </p:tgtEl>
                                        <p:attrNameLst>
                                          <p:attrName>style.visibility</p:attrName>
                                        </p:attrNameLst>
                                      </p:cBhvr>
                                      <p:to>
                                        <p:strVal val="visible"/>
                                      </p:to>
                                    </p:set>
                                    <p:animEffect transition="in" filter="fade">
                                      <p:cBhvr>
                                        <p:cTn id="38" dur="1000"/>
                                        <p:tgtEl>
                                          <p:spTgt spid="4098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0981"/>
                                        </p:tgtEl>
                                        <p:attrNameLst>
                                          <p:attrName>style.visibility</p:attrName>
                                        </p:attrNameLst>
                                      </p:cBhvr>
                                      <p:to>
                                        <p:strVal val="visible"/>
                                      </p:to>
                                    </p:set>
                                    <p:animEffect transition="in" filter="fade">
                                      <p:cBhvr>
                                        <p:cTn id="43" dur="1000"/>
                                        <p:tgtEl>
                                          <p:spTgt spid="4098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982"/>
                                        </p:tgtEl>
                                        <p:attrNameLst>
                                          <p:attrName>style.visibility</p:attrName>
                                        </p:attrNameLst>
                                      </p:cBhvr>
                                      <p:to>
                                        <p:strVal val="visible"/>
                                      </p:to>
                                    </p:set>
                                    <p:animEffect transition="in" filter="fade">
                                      <p:cBhvr>
                                        <p:cTn id="46" dur="1000"/>
                                        <p:tgtEl>
                                          <p:spTgt spid="4098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0983"/>
                                        </p:tgtEl>
                                        <p:attrNameLst>
                                          <p:attrName>style.visibility</p:attrName>
                                        </p:attrNameLst>
                                      </p:cBhvr>
                                      <p:to>
                                        <p:strVal val="visible"/>
                                      </p:to>
                                    </p:set>
                                    <p:animEffect transition="in" filter="fade">
                                      <p:cBhvr>
                                        <p:cTn id="51" dur="1000"/>
                                        <p:tgtEl>
                                          <p:spTgt spid="4098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0984"/>
                                        </p:tgtEl>
                                        <p:attrNameLst>
                                          <p:attrName>style.visibility</p:attrName>
                                        </p:attrNameLst>
                                      </p:cBhvr>
                                      <p:to>
                                        <p:strVal val="visible"/>
                                      </p:to>
                                    </p:set>
                                    <p:animEffect transition="in" filter="fade">
                                      <p:cBhvr>
                                        <p:cTn id="54" dur="1000"/>
                                        <p:tgtEl>
                                          <p:spTgt spid="4098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0985"/>
                                        </p:tgtEl>
                                        <p:attrNameLst>
                                          <p:attrName>style.visibility</p:attrName>
                                        </p:attrNameLst>
                                      </p:cBhvr>
                                      <p:to>
                                        <p:strVal val="visible"/>
                                      </p:to>
                                    </p:set>
                                    <p:animEffect transition="in" filter="fade">
                                      <p:cBhvr>
                                        <p:cTn id="59" dur="1000"/>
                                        <p:tgtEl>
                                          <p:spTgt spid="4098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0986"/>
                                        </p:tgtEl>
                                        <p:attrNameLst>
                                          <p:attrName>style.visibility</p:attrName>
                                        </p:attrNameLst>
                                      </p:cBhvr>
                                      <p:to>
                                        <p:strVal val="visible"/>
                                      </p:to>
                                    </p:set>
                                    <p:animEffect transition="in" filter="fade">
                                      <p:cBhvr>
                                        <p:cTn id="62" dur="1000"/>
                                        <p:tgtEl>
                                          <p:spTgt spid="4098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0987"/>
                                        </p:tgtEl>
                                        <p:attrNameLst>
                                          <p:attrName>style.visibility</p:attrName>
                                        </p:attrNameLst>
                                      </p:cBhvr>
                                      <p:to>
                                        <p:strVal val="visible"/>
                                      </p:to>
                                    </p:set>
                                    <p:animEffect transition="in" filter="fade">
                                      <p:cBhvr>
                                        <p:cTn id="67" dur="1000"/>
                                        <p:tgtEl>
                                          <p:spTgt spid="4098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0988"/>
                                        </p:tgtEl>
                                        <p:attrNameLst>
                                          <p:attrName>style.visibility</p:attrName>
                                        </p:attrNameLst>
                                      </p:cBhvr>
                                      <p:to>
                                        <p:strVal val="visible"/>
                                      </p:to>
                                    </p:set>
                                    <p:animEffect transition="in" filter="fade">
                                      <p:cBhvr>
                                        <p:cTn id="70" dur="1000"/>
                                        <p:tgtEl>
                                          <p:spTgt spid="4098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40989"/>
                                        </p:tgtEl>
                                        <p:attrNameLst>
                                          <p:attrName>style.visibility</p:attrName>
                                        </p:attrNameLst>
                                      </p:cBhvr>
                                      <p:to>
                                        <p:strVal val="visible"/>
                                      </p:to>
                                    </p:set>
                                    <p:animEffect transition="in" filter="wipe(up)">
                                      <p:cBhvr>
                                        <p:cTn id="75" dur="500"/>
                                        <p:tgtEl>
                                          <p:spTgt spid="40989"/>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0990"/>
                                        </p:tgtEl>
                                        <p:attrNameLst>
                                          <p:attrName>style.visibility</p:attrName>
                                        </p:attrNameLst>
                                      </p:cBhvr>
                                      <p:to>
                                        <p:strVal val="visible"/>
                                      </p:to>
                                    </p:set>
                                    <p:animEffect transition="in" filter="wipe(up)">
                                      <p:cBhvr>
                                        <p:cTn id="78" dur="500"/>
                                        <p:tgtEl>
                                          <p:spTgt spid="40990"/>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40991"/>
                                        </p:tgtEl>
                                        <p:attrNameLst>
                                          <p:attrName>style.visibility</p:attrName>
                                        </p:attrNameLst>
                                      </p:cBhvr>
                                      <p:to>
                                        <p:strVal val="visible"/>
                                      </p:to>
                                    </p:set>
                                    <p:animEffect transition="in" filter="wipe(up)">
                                      <p:cBhvr>
                                        <p:cTn id="81" dur="500"/>
                                        <p:tgtEl>
                                          <p:spTgt spid="40991"/>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40992"/>
                                        </p:tgtEl>
                                        <p:attrNameLst>
                                          <p:attrName>style.visibility</p:attrName>
                                        </p:attrNameLst>
                                      </p:cBhvr>
                                      <p:to>
                                        <p:strVal val="visible"/>
                                      </p:to>
                                    </p:set>
                                    <p:animEffect transition="in" filter="wipe(up)">
                                      <p:cBhvr>
                                        <p:cTn id="84" dur="500"/>
                                        <p:tgtEl>
                                          <p:spTgt spid="40992"/>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40995"/>
                                        </p:tgtEl>
                                        <p:attrNameLst>
                                          <p:attrName>style.visibility</p:attrName>
                                        </p:attrNameLst>
                                      </p:cBhvr>
                                      <p:to>
                                        <p:strVal val="visible"/>
                                      </p:to>
                                    </p:set>
                                    <p:animEffect transition="in" filter="wipe(up)">
                                      <p:cBhvr>
                                        <p:cTn id="87" dur="500"/>
                                        <p:tgtEl>
                                          <p:spTgt spid="40995"/>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40996"/>
                                        </p:tgtEl>
                                        <p:attrNameLst>
                                          <p:attrName>style.visibility</p:attrName>
                                        </p:attrNameLst>
                                      </p:cBhvr>
                                      <p:to>
                                        <p:strVal val="visible"/>
                                      </p:to>
                                    </p:set>
                                    <p:animEffect transition="in" filter="wipe(up)">
                                      <p:cBhvr>
                                        <p:cTn id="90" dur="500"/>
                                        <p:tgtEl>
                                          <p:spTgt spid="40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P spid="40968" grpId="0" animBg="1"/>
      <p:bldP spid="40969" grpId="0" animBg="1"/>
      <p:bldP spid="40970" grpId="0" animBg="1"/>
      <p:bldP spid="40971" grpId="0" animBg="1"/>
      <p:bldP spid="40972" grpId="0" animBg="1"/>
      <p:bldP spid="40973" grpId="0" animBg="1"/>
      <p:bldP spid="40974" grpId="0" animBg="1"/>
      <p:bldP spid="40979" grpId="0" animBg="1"/>
      <p:bldP spid="40980" grpId="0" animBg="1"/>
      <p:bldP spid="40981" grpId="0" animBg="1"/>
      <p:bldP spid="40982" grpId="0" animBg="1"/>
      <p:bldP spid="40983" grpId="0" animBg="1"/>
      <p:bldP spid="40984" grpId="0" animBg="1"/>
      <p:bldP spid="40985" grpId="0" animBg="1"/>
      <p:bldP spid="40986" grpId="0" animBg="1"/>
      <p:bldP spid="40987" grpId="0" animBg="1"/>
      <p:bldP spid="40988" grpId="0" animBg="1"/>
      <p:bldP spid="40989" grpId="0" animBg="1"/>
      <p:bldP spid="40990" grpId="0" animBg="1"/>
      <p:bldP spid="40991" grpId="0" animBg="1"/>
      <p:bldP spid="40992" grpId="0" animBg="1"/>
      <p:bldP spid="40995" grpId="0" animBg="1"/>
      <p:bldP spid="40996"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2" descr="Map-Africa-Explorers"/>
          <p:cNvPicPr>
            <a:picLocks noChangeAspect="1" noChangeArrowheads="1"/>
          </p:cNvPicPr>
          <p:nvPr/>
        </p:nvPicPr>
        <p:blipFill>
          <a:blip r:embed="rId2">
            <a:lum contrast="6000"/>
          </a:blip>
          <a:srcRect b="4286"/>
          <a:stretch>
            <a:fillRect/>
          </a:stretch>
        </p:blipFill>
        <p:spPr bwMode="auto">
          <a:xfrm>
            <a:off x="609600" y="990600"/>
            <a:ext cx="8001000" cy="5105400"/>
          </a:xfrm>
          <a:prstGeom prst="rect">
            <a:avLst/>
          </a:prstGeom>
          <a:noFill/>
          <a:ln w="9525">
            <a:solidFill>
              <a:srgbClr val="FF9933"/>
            </a:solidFill>
            <a:miter lim="800000"/>
            <a:headEnd/>
            <a:tailEnd/>
          </a:ln>
        </p:spPr>
      </p:pic>
      <p:sp>
        <p:nvSpPr>
          <p:cNvPr id="9219" name="Text Box 3"/>
          <p:cNvSpPr txBox="1">
            <a:spLocks noChangeArrowheads="1"/>
          </p:cNvSpPr>
          <p:nvPr/>
        </p:nvSpPr>
        <p:spPr bwMode="auto">
          <a:xfrm>
            <a:off x="762000" y="228600"/>
            <a:ext cx="76962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dirty="0">
                <a:solidFill>
                  <a:srgbClr val="000000"/>
                </a:solidFill>
                <a:latin typeface="Comic Sans MS" charset="0"/>
              </a:rPr>
              <a:t>European Explorers in Africa</a:t>
            </a:r>
          </a:p>
        </p:txBody>
      </p:sp>
      <p:sp>
        <p:nvSpPr>
          <p:cNvPr id="9220" name="Text Box 4"/>
          <p:cNvSpPr txBox="1">
            <a:spLocks noChangeArrowheads="1"/>
          </p:cNvSpPr>
          <p:nvPr/>
        </p:nvSpPr>
        <p:spPr bwMode="auto">
          <a:xfrm>
            <a:off x="533400" y="6172200"/>
            <a:ext cx="8305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b="1" dirty="0">
                <a:solidFill>
                  <a:srgbClr val="000000"/>
                </a:solidFill>
                <a:latin typeface="Comic Sans MS" charset="0"/>
              </a:rPr>
              <a:t>19c </a:t>
            </a:r>
            <a:r>
              <a:rPr lang="en-US" sz="2400" b="1" dirty="0" err="1">
                <a:solidFill>
                  <a:srgbClr val="000000"/>
                </a:solidFill>
                <a:latin typeface="Comic Sans MS" charset="0"/>
                <a:sym typeface="Wingdings" charset="2"/>
              </a:rPr>
              <a:t></a:t>
            </a:r>
            <a:r>
              <a:rPr lang="en-US" sz="2400" b="1" dirty="0">
                <a:solidFill>
                  <a:srgbClr val="000000"/>
                </a:solidFill>
                <a:latin typeface="Comic Sans MS" charset="0"/>
                <a:sym typeface="Wingdings" charset="2"/>
              </a:rPr>
              <a:t> </a:t>
            </a:r>
            <a:r>
              <a:rPr lang="en-US" sz="2400" b="1" dirty="0">
                <a:solidFill>
                  <a:srgbClr val="000000"/>
                </a:solidFill>
                <a:latin typeface="Comic Sans MS" charset="0"/>
              </a:rPr>
              <a:t>Europeans Map the Interior of Africa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9353" y="503238"/>
            <a:ext cx="8565763" cy="868362"/>
          </a:xfrm>
        </p:spPr>
        <p:txBody>
          <a:bodyPr/>
          <a:lstStyle/>
          <a:p>
            <a:r>
              <a:rPr lang="en-US" b="1" dirty="0" smtClean="0"/>
              <a:t>The Age of Imperialism in Africa</a:t>
            </a:r>
            <a:r>
              <a:rPr lang="en-US" dirty="0" smtClean="0"/>
              <a:t> </a:t>
            </a:r>
            <a:endParaRPr lang="en-US" dirty="0"/>
          </a:p>
        </p:txBody>
      </p:sp>
      <p:sp>
        <p:nvSpPr>
          <p:cNvPr id="3" name="Content Placeholder 2"/>
          <p:cNvSpPr>
            <a:spLocks noGrp="1"/>
          </p:cNvSpPr>
          <p:nvPr>
            <p:ph idx="1"/>
          </p:nvPr>
        </p:nvSpPr>
        <p:spPr>
          <a:xfrm>
            <a:off x="0" y="1735138"/>
            <a:ext cx="9144000" cy="4914681"/>
          </a:xfrm>
        </p:spPr>
        <p:txBody>
          <a:bodyPr>
            <a:normAutofit fontScale="25000" lnSpcReduction="20000"/>
          </a:bodyPr>
          <a:lstStyle/>
          <a:p>
            <a:pPr marL="1371600" lvl="0" indent="-1371600">
              <a:buFont typeface="+mj-lt"/>
              <a:buAutoNum type="arabicPeriod" startAt="2"/>
            </a:pPr>
            <a:r>
              <a:rPr lang="en-US" sz="9600" b="1" dirty="0" smtClean="0"/>
              <a:t>Imperialism </a:t>
            </a:r>
            <a:endParaRPr lang="en-US" sz="9600" dirty="0" smtClean="0"/>
          </a:p>
          <a:p>
            <a:pPr lvl="1">
              <a:buFont typeface="+mj-lt"/>
              <a:buAutoNum type="alphaLcPeriod"/>
            </a:pPr>
            <a:r>
              <a:rPr lang="en-US" sz="8000" dirty="0" smtClean="0"/>
              <a:t>Prior to European domination, African people were </a:t>
            </a:r>
            <a:r>
              <a:rPr lang="en-US" sz="8000" b="1" u="sng" dirty="0" smtClean="0">
                <a:solidFill>
                  <a:srgbClr val="3366FF"/>
                </a:solidFill>
              </a:rPr>
              <a:t>divided</a:t>
            </a:r>
            <a:r>
              <a:rPr lang="en-US" sz="8000" dirty="0" smtClean="0"/>
              <a:t> into hundreds of ethnic and linguistic groups and continued to follow </a:t>
            </a:r>
            <a:r>
              <a:rPr lang="en-US" sz="8000" b="1" u="sng" dirty="0" smtClean="0">
                <a:solidFill>
                  <a:srgbClr val="3366FF"/>
                </a:solidFill>
              </a:rPr>
              <a:t>traditional</a:t>
            </a:r>
            <a:r>
              <a:rPr lang="en-US" sz="8000" b="1" dirty="0" smtClean="0">
                <a:solidFill>
                  <a:srgbClr val="3366FF"/>
                </a:solidFill>
              </a:rPr>
              <a:t> </a:t>
            </a:r>
            <a:r>
              <a:rPr lang="en-US" sz="8000" b="1" u="sng" dirty="0" smtClean="0">
                <a:solidFill>
                  <a:srgbClr val="3366FF"/>
                </a:solidFill>
              </a:rPr>
              <a:t>beliefs</a:t>
            </a:r>
          </a:p>
          <a:p>
            <a:pPr lvl="1">
              <a:buFont typeface="+mj-lt"/>
              <a:buAutoNum type="alphaLcPeriod"/>
            </a:pPr>
            <a:r>
              <a:rPr lang="en-US" sz="8000" dirty="0" smtClean="0"/>
              <a:t>Some converted to </a:t>
            </a:r>
            <a:r>
              <a:rPr lang="en-US" sz="8000" b="1" u="sng" dirty="0" smtClean="0">
                <a:solidFill>
                  <a:srgbClr val="3366FF"/>
                </a:solidFill>
              </a:rPr>
              <a:t>Islam</a:t>
            </a:r>
            <a:r>
              <a:rPr lang="en-US" sz="8000" dirty="0" smtClean="0"/>
              <a:t> and </a:t>
            </a:r>
            <a:r>
              <a:rPr lang="en-US" sz="8000" b="1" u="sng" dirty="0" smtClean="0">
                <a:solidFill>
                  <a:srgbClr val="3366FF"/>
                </a:solidFill>
              </a:rPr>
              <a:t>Christianity</a:t>
            </a:r>
          </a:p>
          <a:p>
            <a:pPr lvl="1">
              <a:buFont typeface="+mj-lt"/>
              <a:buAutoNum type="alphaLcPeriod"/>
            </a:pPr>
            <a:r>
              <a:rPr lang="en-US" sz="8000" dirty="0" smtClean="0"/>
              <a:t>Due to </a:t>
            </a:r>
            <a:r>
              <a:rPr lang="en-US" sz="8000" b="1" u="sng" dirty="0" smtClean="0">
                <a:solidFill>
                  <a:srgbClr val="3366FF"/>
                </a:solidFill>
              </a:rPr>
              <a:t>industrialization</a:t>
            </a:r>
            <a:r>
              <a:rPr lang="en-US" sz="8000" dirty="0" smtClean="0"/>
              <a:t>, Europeans competed for new markets to buy goods</a:t>
            </a:r>
          </a:p>
          <a:p>
            <a:pPr lvl="1">
              <a:buFont typeface="+mj-lt"/>
              <a:buAutoNum type="alphaLcPeriod"/>
            </a:pPr>
            <a:r>
              <a:rPr lang="en-US" sz="8000" dirty="0" smtClean="0"/>
              <a:t>This led to European </a:t>
            </a:r>
            <a:r>
              <a:rPr lang="en-US" sz="8000" b="1" u="sng" dirty="0" smtClean="0">
                <a:solidFill>
                  <a:srgbClr val="3366FF"/>
                </a:solidFill>
              </a:rPr>
              <a:t>imperialism</a:t>
            </a:r>
            <a:r>
              <a:rPr lang="en-US" sz="8000" dirty="0" smtClean="0"/>
              <a:t> in Africa in the </a:t>
            </a:r>
            <a:r>
              <a:rPr lang="en-US" sz="8000" b="1" u="sng" dirty="0" smtClean="0">
                <a:solidFill>
                  <a:srgbClr val="3366FF"/>
                </a:solidFill>
              </a:rPr>
              <a:t>19</a:t>
            </a:r>
            <a:r>
              <a:rPr lang="en-US" sz="8000" baseline="30000" dirty="0" smtClean="0"/>
              <a:t>th</a:t>
            </a:r>
            <a:r>
              <a:rPr lang="en-US" sz="8000" dirty="0" smtClean="0"/>
              <a:t> and </a:t>
            </a:r>
            <a:r>
              <a:rPr lang="en-US" sz="8000" b="1" u="sng" dirty="0" smtClean="0">
                <a:solidFill>
                  <a:srgbClr val="3366FF"/>
                </a:solidFill>
              </a:rPr>
              <a:t>20</a:t>
            </a:r>
            <a:r>
              <a:rPr lang="en-US" sz="8000" baseline="30000" dirty="0" smtClean="0"/>
              <a:t>th</a:t>
            </a:r>
            <a:r>
              <a:rPr lang="en-US" sz="8000" dirty="0" smtClean="0"/>
              <a:t> centuries</a:t>
            </a:r>
          </a:p>
          <a:p>
            <a:pPr lvl="1">
              <a:buFont typeface="+mj-lt"/>
              <a:buAutoNum type="alphaLcPeriod"/>
            </a:pPr>
            <a:r>
              <a:rPr lang="en-US" sz="8000" dirty="0" smtClean="0"/>
              <a:t>Imperialism: </a:t>
            </a:r>
            <a:r>
              <a:rPr lang="en-US" sz="8000" b="1" u="sng" dirty="0" smtClean="0">
                <a:solidFill>
                  <a:srgbClr val="3366FF"/>
                </a:solidFill>
              </a:rPr>
              <a:t>the seizure of a country or territory by a stronger country</a:t>
            </a:r>
          </a:p>
          <a:p>
            <a:pPr lvl="1">
              <a:buFont typeface="+mj-lt"/>
              <a:buAutoNum type="alphaLcPeriod"/>
            </a:pPr>
            <a:r>
              <a:rPr lang="en-US" sz="8000" b="1" u="sng" dirty="0" smtClean="0">
                <a:solidFill>
                  <a:srgbClr val="3366FF"/>
                </a:solidFill>
              </a:rPr>
              <a:t>Disease</a:t>
            </a:r>
            <a:r>
              <a:rPr lang="en-US" sz="8000" dirty="0" smtClean="0"/>
              <a:t> and African </a:t>
            </a:r>
            <a:r>
              <a:rPr lang="en-US" sz="8000" b="1" u="sng" dirty="0" smtClean="0">
                <a:solidFill>
                  <a:srgbClr val="3366FF"/>
                </a:solidFill>
              </a:rPr>
              <a:t>armies</a:t>
            </a:r>
            <a:r>
              <a:rPr lang="en-US" sz="8000" dirty="0" smtClean="0"/>
              <a:t> had discouraged European exploration in the past</a:t>
            </a:r>
          </a:p>
          <a:p>
            <a:pPr lvl="1">
              <a:buFont typeface="+mj-lt"/>
              <a:buAutoNum type="alphaLcPeriod"/>
            </a:pPr>
            <a:r>
              <a:rPr lang="en-US" sz="8000" dirty="0" smtClean="0"/>
              <a:t>Humanitarians, explorers, and missionaries who were </a:t>
            </a:r>
            <a:r>
              <a:rPr lang="en-US" sz="8000" b="1" u="sng" dirty="0" smtClean="0">
                <a:solidFill>
                  <a:srgbClr val="3366FF"/>
                </a:solidFill>
              </a:rPr>
              <a:t>against</a:t>
            </a:r>
            <a:r>
              <a:rPr lang="en-US" sz="8000" dirty="0" smtClean="0"/>
              <a:t> the Atlantic Slave Trade were </a:t>
            </a:r>
            <a:r>
              <a:rPr lang="en-US" sz="8000" b="1" u="sng" dirty="0" smtClean="0">
                <a:solidFill>
                  <a:srgbClr val="3366FF"/>
                </a:solidFill>
              </a:rPr>
              <a:t>allowed</a:t>
            </a:r>
            <a:r>
              <a:rPr lang="en-US" sz="8000" dirty="0" smtClean="0"/>
              <a:t> to travel to the interior</a:t>
            </a:r>
          </a:p>
          <a:p>
            <a:pPr lvl="1">
              <a:buFont typeface="+mj-lt"/>
              <a:buAutoNum type="alphaLcPeriod"/>
            </a:pPr>
            <a:r>
              <a:rPr lang="en-US" sz="8400" dirty="0" smtClean="0"/>
              <a:t>In the 1860s, </a:t>
            </a:r>
            <a:r>
              <a:rPr lang="en-US" sz="8400" b="1" u="sng" dirty="0" smtClean="0">
                <a:solidFill>
                  <a:srgbClr val="3366FF"/>
                </a:solidFill>
              </a:rPr>
              <a:t>David</a:t>
            </a:r>
            <a:r>
              <a:rPr lang="en-US" sz="8400" b="1" dirty="0" smtClean="0">
                <a:solidFill>
                  <a:srgbClr val="3366FF"/>
                </a:solidFill>
              </a:rPr>
              <a:t> </a:t>
            </a:r>
            <a:r>
              <a:rPr lang="en-US" sz="8400" b="1" u="sng" dirty="0" smtClean="0">
                <a:solidFill>
                  <a:srgbClr val="3366FF"/>
                </a:solidFill>
              </a:rPr>
              <a:t>Livingstone</a:t>
            </a:r>
            <a:r>
              <a:rPr lang="en-US" sz="8400" dirty="0" smtClean="0"/>
              <a:t>, a missionary from Scotland travelled to Africa</a:t>
            </a:r>
          </a:p>
          <a:p>
            <a:pPr lvl="1">
              <a:buFont typeface="+mj-lt"/>
              <a:buAutoNum type="alphaLcPeriod"/>
            </a:pPr>
            <a:r>
              <a:rPr lang="en-US" sz="7600" dirty="0" smtClean="0"/>
              <a:t>Feared dead, American </a:t>
            </a:r>
            <a:r>
              <a:rPr lang="en-US" sz="7600" b="1" u="sng" dirty="0" smtClean="0">
                <a:solidFill>
                  <a:srgbClr val="3366FF"/>
                </a:solidFill>
              </a:rPr>
              <a:t>Henry Stanley</a:t>
            </a:r>
            <a:r>
              <a:rPr lang="en-US" sz="7600" dirty="0" smtClean="0"/>
              <a:t> found Livingstone in near Lake Tanganyika and his greeting “</a:t>
            </a:r>
            <a:r>
              <a:rPr lang="en-US" sz="7600" b="1" u="sng" dirty="0" smtClean="0">
                <a:solidFill>
                  <a:srgbClr val="3366FF"/>
                </a:solidFill>
              </a:rPr>
              <a:t>Dr. Livingstone, I presume</a:t>
            </a:r>
            <a:r>
              <a:rPr lang="en-US" sz="7600" dirty="0" smtClean="0"/>
              <a:t>?” became world famous</a:t>
            </a:r>
          </a:p>
          <a:p>
            <a:pPr lvl="1">
              <a:buFont typeface="+mj-lt"/>
              <a:buAutoNum type="alphaLcPeriod"/>
            </a:pPr>
            <a:r>
              <a:rPr lang="en-US" sz="7800" dirty="0" smtClean="0"/>
              <a:t>Stanley’s further exploration of the </a:t>
            </a:r>
            <a:r>
              <a:rPr lang="en-US" sz="7800" b="1" u="sng" dirty="0" smtClean="0">
                <a:solidFill>
                  <a:srgbClr val="3366FF"/>
                </a:solidFill>
              </a:rPr>
              <a:t>Congo</a:t>
            </a:r>
            <a:r>
              <a:rPr lang="en-US" sz="7800" dirty="0" smtClean="0"/>
              <a:t> sparked the interest of King Leopold II of Belgium who took control of these </a:t>
            </a:r>
            <a:r>
              <a:rPr lang="en-US" sz="7200" dirty="0" smtClean="0"/>
              <a:t>lands with treaties and </a:t>
            </a:r>
            <a:r>
              <a:rPr lang="en-US" sz="7200" b="1" u="sng" dirty="0" smtClean="0">
                <a:solidFill>
                  <a:srgbClr val="3366FF"/>
                </a:solidFill>
              </a:rPr>
              <a:t>exploited</a:t>
            </a:r>
            <a:r>
              <a:rPr lang="en-US" sz="7200" dirty="0" smtClean="0"/>
              <a:t> the people</a:t>
            </a:r>
            <a:endParaRPr lang="en-US" sz="7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accel="50000" decel="5000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accel="50000" decel="5000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accel="50000" decel="50000"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accel="50000" decel="50000"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522</TotalTime>
  <Words>1025</Words>
  <Application>Microsoft Macintosh PowerPoint</Application>
  <PresentationFormat>On-screen Show (4:3)</PresentationFormat>
  <Paragraphs>123</Paragraphs>
  <Slides>31</Slides>
  <Notes>0</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Inkwell</vt:lpstr>
      <vt:lpstr>Imperialism to Independence</vt:lpstr>
      <vt:lpstr>Constructive Response Questions</vt:lpstr>
      <vt:lpstr>What Will We Learn?</vt:lpstr>
      <vt:lpstr>Slide 4</vt:lpstr>
      <vt:lpstr>Slide 5</vt:lpstr>
      <vt:lpstr>The Age of Imperialism in Africa </vt:lpstr>
      <vt:lpstr>Slide 7</vt:lpstr>
      <vt:lpstr>Slide 8</vt:lpstr>
      <vt:lpstr>The Age of Imperialism in Africa </vt:lpstr>
      <vt:lpstr>Slide 10</vt:lpstr>
      <vt:lpstr>Slide 11</vt:lpstr>
      <vt:lpstr>Slide 12</vt:lpstr>
      <vt:lpstr>Slide 13</vt:lpstr>
      <vt:lpstr>Slide 14</vt:lpstr>
      <vt:lpstr>Slide 15</vt:lpstr>
      <vt:lpstr>The Age of Imperialism in Africa </vt:lpstr>
      <vt:lpstr>Slide 17</vt:lpstr>
      <vt:lpstr>The Age of Imperialism in Africa </vt:lpstr>
      <vt:lpstr>Slide 19</vt:lpstr>
      <vt:lpstr>Slide 20</vt:lpstr>
      <vt:lpstr>Slide 21</vt:lpstr>
      <vt:lpstr>Slide 22</vt:lpstr>
      <vt:lpstr>The Age of Imperialism in Africa </vt:lpstr>
      <vt:lpstr>Slide 24</vt:lpstr>
      <vt:lpstr>Slide 25</vt:lpstr>
      <vt:lpstr>Slide 26</vt:lpstr>
      <vt:lpstr>Slide 27</vt:lpstr>
      <vt:lpstr>Slide 28</vt:lpstr>
      <vt:lpstr>The Age of Imperialism in Africa </vt:lpstr>
      <vt:lpstr>The Age of Imperialism in Africa </vt:lpstr>
      <vt:lpstr>Constructive Response 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Story of Africa</dc:title>
  <dc:creator>Karl Sagan</dc:creator>
  <cp:lastModifiedBy>Karl Sagan</cp:lastModifiedBy>
  <cp:revision>10</cp:revision>
  <dcterms:created xsi:type="dcterms:W3CDTF">2015-01-09T16:56:06Z</dcterms:created>
  <dcterms:modified xsi:type="dcterms:W3CDTF">2015-01-09T16:56:38Z</dcterms:modified>
</cp:coreProperties>
</file>