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9" r:id="rId3"/>
    <p:sldId id="277" r:id="rId4"/>
    <p:sldId id="262" r:id="rId5"/>
    <p:sldId id="257" r:id="rId6"/>
    <p:sldId id="268" r:id="rId7"/>
    <p:sldId id="258" r:id="rId8"/>
    <p:sldId id="269" r:id="rId9"/>
    <p:sldId id="263" r:id="rId10"/>
    <p:sldId id="259" r:id="rId11"/>
    <p:sldId id="264" r:id="rId12"/>
    <p:sldId id="270" r:id="rId13"/>
    <p:sldId id="266" r:id="rId14"/>
    <p:sldId id="271" r:id="rId15"/>
    <p:sldId id="260" r:id="rId16"/>
    <p:sldId id="267" r:id="rId17"/>
    <p:sldId id="272" r:id="rId18"/>
    <p:sldId id="273" r:id="rId19"/>
    <p:sldId id="274" r:id="rId20"/>
    <p:sldId id="275" r:id="rId21"/>
    <p:sldId id="261" r:id="rId22"/>
    <p:sldId id="265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1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8" y="85167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8" y="112061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4" y="138955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7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61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1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1"/>
            <a:ext cx="3581400" cy="1252539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7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1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503" y="6356352"/>
            <a:ext cx="1148229" cy="365125"/>
          </a:xfrm>
        </p:spPr>
        <p:txBody>
          <a:bodyPr/>
          <a:lstStyle/>
          <a:p>
            <a:fld id="{1D15D58D-CFEC-EB44-AFFD-FD5B1B694F1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7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1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80" y="1573307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80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5" y="685802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5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4" y="716995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133601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1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3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2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3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2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58905"/>
            <a:ext cx="3602039" cy="1162051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5D58D-CFEC-EB44-AFFD-FD5B1B694F1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Outcome: The Atlantic Slave Trade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1"/>
            <a:ext cx="9144000" cy="3962400"/>
          </a:xfrm>
        </p:spPr>
        <p:txBody>
          <a:bodyPr>
            <a:normAutofit fontScale="92500"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en-US" dirty="0" smtClean="0"/>
              <a:t>A Forced Journey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Transported Africans were part of the </a:t>
            </a:r>
            <a:r>
              <a:rPr lang="en-US" sz="1946" u="sng" dirty="0" smtClean="0">
                <a:solidFill>
                  <a:srgbClr val="FFB91D"/>
                </a:solidFill>
              </a:rPr>
              <a:t>triangle trade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Europeans traveled </a:t>
            </a:r>
            <a:r>
              <a:rPr lang="en-US" sz="1946" u="sng" dirty="0" smtClean="0">
                <a:solidFill>
                  <a:srgbClr val="FFB91D"/>
                </a:solidFill>
              </a:rPr>
              <a:t>south</a:t>
            </a:r>
            <a:r>
              <a:rPr lang="en-US" sz="1946" dirty="0" smtClean="0"/>
              <a:t> to </a:t>
            </a:r>
            <a:r>
              <a:rPr lang="en-US" sz="1946" u="sng" dirty="0" smtClean="0">
                <a:solidFill>
                  <a:srgbClr val="FFB91D"/>
                </a:solidFill>
              </a:rPr>
              <a:t>Africa</a:t>
            </a:r>
            <a:r>
              <a:rPr lang="en-US" sz="1946" dirty="0" smtClean="0"/>
              <a:t> to capture or trade for slaves (side 1)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Europeans transported captured Africans </a:t>
            </a:r>
            <a:r>
              <a:rPr lang="en-US" sz="1946" u="sng" dirty="0" smtClean="0">
                <a:solidFill>
                  <a:srgbClr val="FFB91D"/>
                </a:solidFill>
              </a:rPr>
              <a:t>across</a:t>
            </a:r>
            <a:r>
              <a:rPr lang="en-US" sz="1946" dirty="0" smtClean="0"/>
              <a:t> the </a:t>
            </a:r>
            <a:r>
              <a:rPr lang="en-US" sz="1946" u="sng" dirty="0" smtClean="0">
                <a:solidFill>
                  <a:srgbClr val="FFB91D"/>
                </a:solidFill>
              </a:rPr>
              <a:t>ocean</a:t>
            </a:r>
            <a:r>
              <a:rPr lang="en-US" sz="1946" dirty="0" smtClean="0"/>
              <a:t> to the Americas (side2)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Europeans bought </a:t>
            </a:r>
            <a:r>
              <a:rPr lang="en-US" sz="1946" u="sng" dirty="0" smtClean="0">
                <a:solidFill>
                  <a:srgbClr val="FFB91D"/>
                </a:solidFill>
              </a:rPr>
              <a:t>sugar</a:t>
            </a:r>
            <a:r>
              <a:rPr lang="en-US" sz="1946" dirty="0" smtClean="0"/>
              <a:t>, coffee, and </a:t>
            </a:r>
            <a:r>
              <a:rPr lang="en-US" sz="1946" u="sng" dirty="0" smtClean="0">
                <a:solidFill>
                  <a:srgbClr val="FFB91D"/>
                </a:solidFill>
              </a:rPr>
              <a:t>tobacco</a:t>
            </a:r>
            <a:r>
              <a:rPr lang="en-US" sz="1946" dirty="0" smtClean="0"/>
              <a:t> to sell back to </a:t>
            </a:r>
            <a:r>
              <a:rPr lang="en-US" sz="1946" u="sng" dirty="0" smtClean="0">
                <a:solidFill>
                  <a:srgbClr val="FFB91D"/>
                </a:solidFill>
              </a:rPr>
              <a:t>Europe</a:t>
            </a:r>
            <a:r>
              <a:rPr lang="en-US" sz="1946" dirty="0" smtClean="0"/>
              <a:t> (side 3)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The voyage that brought captured Africans across the ocean was called the    </a:t>
            </a:r>
            <a:r>
              <a:rPr lang="en-US" sz="1946" u="sng" dirty="0" smtClean="0">
                <a:solidFill>
                  <a:srgbClr val="FFB91D"/>
                </a:solidFill>
              </a:rPr>
              <a:t>middle passage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Millions </a:t>
            </a:r>
            <a:r>
              <a:rPr lang="en-US" sz="1946" u="sng" dirty="0" smtClean="0">
                <a:solidFill>
                  <a:srgbClr val="FFB91D"/>
                </a:solidFill>
              </a:rPr>
              <a:t>died</a:t>
            </a:r>
            <a:r>
              <a:rPr lang="en-US" sz="1946" dirty="0" smtClean="0"/>
              <a:t> on these voyages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Africans were </a:t>
            </a:r>
            <a:r>
              <a:rPr lang="en-US" sz="1946" u="sng" dirty="0" smtClean="0">
                <a:solidFill>
                  <a:srgbClr val="FFB91D"/>
                </a:solidFill>
              </a:rPr>
              <a:t>whipped</a:t>
            </a:r>
            <a:r>
              <a:rPr lang="en-US" sz="1946" dirty="0" smtClean="0"/>
              <a:t> and </a:t>
            </a:r>
            <a:r>
              <a:rPr lang="en-US" sz="1946" u="sng" dirty="0" smtClean="0">
                <a:solidFill>
                  <a:srgbClr val="FFB91D"/>
                </a:solidFill>
              </a:rPr>
              <a:t>beaten</a:t>
            </a:r>
            <a:r>
              <a:rPr lang="en-US" sz="1946" dirty="0" smtClean="0"/>
              <a:t> aboard the ships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Surrounded by </a:t>
            </a:r>
            <a:r>
              <a:rPr lang="en-US" sz="1946" u="sng" dirty="0" smtClean="0">
                <a:solidFill>
                  <a:srgbClr val="FFB91D"/>
                </a:solidFill>
              </a:rPr>
              <a:t>malnutrition,</a:t>
            </a:r>
            <a:r>
              <a:rPr lang="en-US" sz="1946" dirty="0" smtClean="0"/>
              <a:t> </a:t>
            </a:r>
            <a:r>
              <a:rPr lang="en-US" sz="1946" u="sng" dirty="0" smtClean="0">
                <a:solidFill>
                  <a:srgbClr val="FFB91D"/>
                </a:solidFill>
              </a:rPr>
              <a:t>disease,</a:t>
            </a:r>
            <a:r>
              <a:rPr lang="en-US" sz="1946" dirty="0" smtClean="0"/>
              <a:t> and human </a:t>
            </a:r>
            <a:r>
              <a:rPr lang="en-US" sz="1946" u="sng" dirty="0" smtClean="0">
                <a:solidFill>
                  <a:srgbClr val="FFB91D"/>
                </a:solidFill>
              </a:rPr>
              <a:t>feces</a:t>
            </a:r>
            <a:r>
              <a:rPr lang="en-US" sz="1946" dirty="0" smtClean="0"/>
              <a:t> on the voyages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Roughly </a:t>
            </a:r>
            <a:r>
              <a:rPr lang="en-US" sz="1946" u="sng" dirty="0" smtClean="0">
                <a:solidFill>
                  <a:srgbClr val="FFB91D"/>
                </a:solidFill>
              </a:rPr>
              <a:t>20</a:t>
            </a:r>
            <a:r>
              <a:rPr lang="en-US" sz="1946" dirty="0" smtClean="0"/>
              <a:t>% perished on the voyages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Passage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899" y="4326179"/>
            <a:ext cx="3858773" cy="2495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1661329"/>
            <a:ext cx="4364899" cy="2664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024" y="1661331"/>
            <a:ext cx="2547854" cy="2491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229600" cy="1295400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000" b="1">
                <a:solidFill>
                  <a:srgbClr val="FFFF00"/>
                </a:solidFill>
                <a:latin typeface="Nosferatu" pitchFamily="2" charset="0"/>
              </a:rPr>
              <a:t>“Coffin” Position:</a:t>
            </a:r>
            <a:br>
              <a:rPr lang="en-US" sz="4000" b="1">
                <a:solidFill>
                  <a:srgbClr val="FFFF00"/>
                </a:solidFill>
                <a:latin typeface="Nosferatu" pitchFamily="2" charset="0"/>
              </a:rPr>
            </a:br>
            <a:r>
              <a:rPr lang="en-US" sz="4000" b="1">
                <a:solidFill>
                  <a:srgbClr val="FFFF00"/>
                </a:solidFill>
                <a:latin typeface="Nosferatu" pitchFamily="2" charset="0"/>
              </a:rPr>
              <a:t> Onboard a Slave Ship</a:t>
            </a:r>
          </a:p>
        </p:txBody>
      </p:sp>
      <p:pic>
        <p:nvPicPr>
          <p:cNvPr id="12293" name="Picture 5" descr="CoffinPositio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022476"/>
            <a:ext cx="5969000" cy="4073525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6" y="129793"/>
            <a:ext cx="8264084" cy="6563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382000" cy="609600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b="1">
                <a:solidFill>
                  <a:srgbClr val="FFFF00"/>
                </a:solidFill>
                <a:latin typeface="Nosferatu" pitchFamily="2" charset="0"/>
              </a:rPr>
              <a:t>African Captives Thrown Overboard</a:t>
            </a:r>
          </a:p>
        </p:txBody>
      </p:sp>
      <p:pic>
        <p:nvPicPr>
          <p:cNvPr id="7173" name="Picture 5" descr="AfricansThrownOverboar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5917" y="1295401"/>
            <a:ext cx="6034087" cy="4525963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33400" y="6049964"/>
            <a:ext cx="82296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solidFill>
                  <a:srgbClr val="FF9933"/>
                </a:solidFill>
                <a:latin typeface="Comic Sans MS" charset="0"/>
              </a:rPr>
              <a:t>Sharks followed the slave ships across the Atlantic!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3"/>
            <a:ext cx="9144000" cy="4473831"/>
          </a:xfrm>
        </p:spPr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en-US" sz="2710" dirty="0" smtClean="0"/>
              <a:t>Slavery in the Americas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710" u="sng" dirty="0" smtClean="0">
                <a:solidFill>
                  <a:srgbClr val="FFB91D"/>
                </a:solidFill>
              </a:rPr>
              <a:t>Auctioned off</a:t>
            </a:r>
            <a:r>
              <a:rPr lang="en-US" sz="2710" dirty="0" smtClean="0"/>
              <a:t> as property upon arrival to Americas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710" dirty="0" smtClean="0"/>
              <a:t>Families were </a:t>
            </a:r>
            <a:r>
              <a:rPr lang="en-US" sz="2710" u="sng" dirty="0" smtClean="0">
                <a:solidFill>
                  <a:srgbClr val="FFB91D"/>
                </a:solidFill>
              </a:rPr>
              <a:t>broken up</a:t>
            </a:r>
            <a:r>
              <a:rPr lang="en-US" sz="2710" dirty="0" smtClean="0"/>
              <a:t> and sold to different buyers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710" dirty="0" smtClean="0"/>
              <a:t>Worked in </a:t>
            </a:r>
            <a:r>
              <a:rPr lang="en-US" sz="2710" u="sng" dirty="0" smtClean="0">
                <a:solidFill>
                  <a:srgbClr val="FFB91D"/>
                </a:solidFill>
              </a:rPr>
              <a:t>mines</a:t>
            </a:r>
            <a:r>
              <a:rPr lang="en-US" sz="2710" dirty="0" smtClean="0"/>
              <a:t> or </a:t>
            </a:r>
            <a:r>
              <a:rPr lang="en-US" sz="2710" u="sng" dirty="0" smtClean="0">
                <a:solidFill>
                  <a:srgbClr val="FFB91D"/>
                </a:solidFill>
              </a:rPr>
              <a:t>fields</a:t>
            </a:r>
            <a:r>
              <a:rPr lang="en-US" sz="2710" dirty="0" smtClean="0"/>
              <a:t> or as domestic servants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710" dirty="0" smtClean="0"/>
              <a:t>Were given little </a:t>
            </a:r>
            <a:r>
              <a:rPr lang="en-US" sz="2710" u="sng" dirty="0" smtClean="0">
                <a:solidFill>
                  <a:srgbClr val="FFB91D"/>
                </a:solidFill>
              </a:rPr>
              <a:t>food</a:t>
            </a:r>
            <a:r>
              <a:rPr lang="en-US" sz="2710" dirty="0" smtClean="0"/>
              <a:t> and lived in small dreary </a:t>
            </a:r>
            <a:r>
              <a:rPr lang="en-US" sz="2710" u="sng" dirty="0" smtClean="0">
                <a:solidFill>
                  <a:srgbClr val="FFB91D"/>
                </a:solidFill>
              </a:rPr>
              <a:t>huts</a:t>
            </a:r>
            <a:r>
              <a:rPr lang="en-US" sz="2710" dirty="0" smtClean="0"/>
              <a:t>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710" dirty="0" smtClean="0"/>
              <a:t>Forced to work </a:t>
            </a:r>
            <a:r>
              <a:rPr lang="en-US" sz="2710" u="sng" dirty="0" smtClean="0">
                <a:solidFill>
                  <a:srgbClr val="FFB91D"/>
                </a:solidFill>
              </a:rPr>
              <a:t>long hours</a:t>
            </a:r>
            <a:r>
              <a:rPr lang="en-US" sz="2710" dirty="0" smtClean="0"/>
              <a:t> and suffered </a:t>
            </a:r>
            <a:r>
              <a:rPr lang="en-US" sz="2710" u="sng" dirty="0" smtClean="0">
                <a:solidFill>
                  <a:srgbClr val="FFB91D"/>
                </a:solidFill>
              </a:rPr>
              <a:t>beatings</a:t>
            </a:r>
            <a:r>
              <a:rPr lang="en-US" sz="2710" dirty="0" smtClean="0"/>
              <a:t>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710" dirty="0" smtClean="0"/>
              <a:t>Was a </a:t>
            </a:r>
            <a:r>
              <a:rPr lang="en-US" sz="2710" u="sng" dirty="0" smtClean="0">
                <a:solidFill>
                  <a:srgbClr val="FFB91D"/>
                </a:solidFill>
              </a:rPr>
              <a:t>lifelong</a:t>
            </a:r>
            <a:r>
              <a:rPr lang="en-US" sz="2710" dirty="0" smtClean="0"/>
              <a:t> condition and was </a:t>
            </a:r>
            <a:r>
              <a:rPr lang="en-US" sz="2710" u="sng" dirty="0" smtClean="0">
                <a:solidFill>
                  <a:srgbClr val="FFB91D"/>
                </a:solidFill>
              </a:rPr>
              <a:t>hereditary</a:t>
            </a:r>
            <a:r>
              <a:rPr lang="en-US" sz="2710" dirty="0" smtClean="0"/>
              <a:t> as well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710" dirty="0" smtClean="0"/>
              <a:t>Africans used </a:t>
            </a:r>
            <a:r>
              <a:rPr lang="en-US" sz="2710" u="sng" dirty="0" smtClean="0">
                <a:solidFill>
                  <a:srgbClr val="FFB91D"/>
                </a:solidFill>
              </a:rPr>
              <a:t>music</a:t>
            </a:r>
            <a:r>
              <a:rPr lang="en-US" sz="2710" dirty="0" smtClean="0"/>
              <a:t> and </a:t>
            </a:r>
            <a:r>
              <a:rPr lang="en-US" sz="2710" u="sng" dirty="0" smtClean="0">
                <a:solidFill>
                  <a:srgbClr val="FFB91D"/>
                </a:solidFill>
              </a:rPr>
              <a:t>stories</a:t>
            </a:r>
            <a:r>
              <a:rPr lang="en-US" sz="2710" dirty="0" smtClean="0"/>
              <a:t> of their ancestors as modes of survival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710" dirty="0" smtClean="0"/>
              <a:t>Found ways to resist</a:t>
            </a:r>
          </a:p>
          <a:p>
            <a:pPr marL="1206500" lvl="2" indent="-514350">
              <a:buFont typeface="+mj-lt"/>
              <a:buAutoNum type="romanLcPeriod"/>
            </a:pPr>
            <a:r>
              <a:rPr lang="en-US" sz="2710" dirty="0" smtClean="0"/>
              <a:t>Broke </a:t>
            </a:r>
            <a:r>
              <a:rPr lang="en-US" sz="2710" u="sng" dirty="0" smtClean="0">
                <a:solidFill>
                  <a:srgbClr val="FFB91D"/>
                </a:solidFill>
              </a:rPr>
              <a:t>tools</a:t>
            </a:r>
            <a:r>
              <a:rPr lang="en-US" sz="2710" dirty="0" smtClean="0"/>
              <a:t> </a:t>
            </a:r>
          </a:p>
          <a:p>
            <a:pPr marL="1206500" lvl="2" indent="-514350">
              <a:buFont typeface="+mj-lt"/>
              <a:buAutoNum type="romanLcPeriod"/>
            </a:pPr>
            <a:r>
              <a:rPr lang="en-US" sz="2710" dirty="0" smtClean="0"/>
              <a:t>Worked </a:t>
            </a:r>
            <a:r>
              <a:rPr lang="en-US" sz="2710" u="sng" dirty="0" smtClean="0">
                <a:solidFill>
                  <a:srgbClr val="FFB91D"/>
                </a:solidFill>
              </a:rPr>
              <a:t>slowly</a:t>
            </a:r>
          </a:p>
          <a:p>
            <a:pPr marL="1206500" lvl="2" indent="-514350">
              <a:buFont typeface="+mj-lt"/>
              <a:buAutoNum type="romanLcPeriod"/>
            </a:pPr>
            <a:r>
              <a:rPr lang="en-US" sz="2710" u="sng" dirty="0" smtClean="0">
                <a:solidFill>
                  <a:srgbClr val="FFB91D"/>
                </a:solidFill>
              </a:rPr>
              <a:t>Ran away</a:t>
            </a:r>
            <a:r>
              <a:rPr lang="en-US" sz="2710" dirty="0" smtClean="0"/>
              <a:t> (dangerous) </a:t>
            </a:r>
          </a:p>
          <a:p>
            <a:pPr marL="1206500" lvl="2" indent="-514350">
              <a:buFont typeface="+mj-lt"/>
              <a:buAutoNum type="romanLcPeriod"/>
            </a:pPr>
            <a:r>
              <a:rPr lang="en-US" sz="2710" u="sng" dirty="0" smtClean="0">
                <a:solidFill>
                  <a:srgbClr val="FFB91D"/>
                </a:solidFill>
              </a:rPr>
              <a:t>Uprisings</a:t>
            </a:r>
            <a:r>
              <a:rPr lang="en-US" sz="2710" dirty="0" smtClean="0"/>
              <a:t> and </a:t>
            </a:r>
            <a:r>
              <a:rPr lang="en-US" sz="2710" u="sng" dirty="0" smtClean="0">
                <a:solidFill>
                  <a:srgbClr val="FFB91D"/>
                </a:solidFill>
              </a:rPr>
              <a:t>revolts</a:t>
            </a:r>
            <a:r>
              <a:rPr lang="en-US" sz="2710" dirty="0" smtClean="0"/>
              <a:t> did occur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31" y="384710"/>
            <a:ext cx="2793943" cy="4085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155" y="921925"/>
            <a:ext cx="5775412" cy="390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2"/>
            <a:ext cx="8229600" cy="731839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>
                <a:solidFill>
                  <a:srgbClr val="FFFF00"/>
                </a:solidFill>
                <a:latin typeface="Nosferatu" pitchFamily="2" charset="0"/>
              </a:rPr>
              <a:t>Inspection and Sale</a:t>
            </a:r>
          </a:p>
        </p:txBody>
      </p:sp>
      <p:pic>
        <p:nvPicPr>
          <p:cNvPr id="34824" name="Picture 8" descr="Inspection &amp; Sa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2000"/>
          </a:blip>
          <a:srcRect b="3552"/>
          <a:stretch>
            <a:fillRect/>
          </a:stretch>
        </p:blipFill>
        <p:spPr bwMode="auto">
          <a:xfrm>
            <a:off x="1066800" y="1143000"/>
            <a:ext cx="7239000" cy="5257800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85802"/>
            <a:ext cx="8229600" cy="731839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1">
                <a:solidFill>
                  <a:srgbClr val="FFFF00"/>
                </a:solidFill>
                <a:latin typeface="Nosferatu" pitchFamily="2" charset="0"/>
              </a:rPr>
              <a:t>Slave Master Brands</a:t>
            </a:r>
          </a:p>
        </p:txBody>
      </p:sp>
      <p:pic>
        <p:nvPicPr>
          <p:cNvPr id="10245" name="Picture 5" descr="Bran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1524000" y="1981200"/>
            <a:ext cx="6350000" cy="3794125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63564"/>
            <a:ext cx="8229600" cy="731837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1">
                <a:solidFill>
                  <a:srgbClr val="FFFF00"/>
                </a:solidFill>
                <a:latin typeface="Nosferatu" pitchFamily="2" charset="0"/>
              </a:rPr>
              <a:t>30 Lashes</a:t>
            </a:r>
          </a:p>
        </p:txBody>
      </p:sp>
      <p:pic>
        <p:nvPicPr>
          <p:cNvPr id="37893" name="Picture 5" descr="Whipp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1752604" y="1762125"/>
            <a:ext cx="5853113" cy="4333875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33272" indent="-914400">
              <a:buFont typeface="+mj-lt"/>
              <a:buAutoNum type="arabicPeriod" startAt="4"/>
            </a:pPr>
            <a:r>
              <a:rPr lang="en-US" sz="4600" dirty="0" smtClean="0"/>
              <a:t>Describe the Atlantic Slave Trade and its effects.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660228" y="4246751"/>
            <a:ext cx="1812846" cy="1942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2"/>
            <a:ext cx="8229600" cy="731839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>
                <a:solidFill>
                  <a:srgbClr val="FFFF00"/>
                </a:solidFill>
                <a:latin typeface="Nosferatu" pitchFamily="2" charset="0"/>
              </a:rPr>
              <a:t>Whipped Slave, early 19c</a:t>
            </a:r>
          </a:p>
        </p:txBody>
      </p:sp>
      <p:pic>
        <p:nvPicPr>
          <p:cNvPr id="22535" name="Picture 7" descr="WhippedSlav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78117" y="1371600"/>
            <a:ext cx="3798887" cy="4953000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1"/>
            <a:ext cx="9144000" cy="39624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6"/>
            </a:pPr>
            <a:r>
              <a:rPr lang="en-US" dirty="0" smtClean="0"/>
              <a:t>Consequences of the Slave Trade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200" dirty="0" smtClean="0"/>
              <a:t>Numerous cultures lost generations of their </a:t>
            </a:r>
            <a:r>
              <a:rPr lang="en-US" sz="2200" u="sng" dirty="0" smtClean="0">
                <a:solidFill>
                  <a:srgbClr val="FFB91D"/>
                </a:solidFill>
              </a:rPr>
              <a:t>fittest members</a:t>
            </a:r>
            <a:r>
              <a:rPr lang="en-US" sz="2200" dirty="0" smtClean="0"/>
              <a:t> </a:t>
            </a:r>
            <a:endParaRPr lang="en-US" sz="18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African families </a:t>
            </a:r>
            <a:r>
              <a:rPr lang="en-US" sz="2400" u="sng" dirty="0" smtClean="0">
                <a:solidFill>
                  <a:srgbClr val="FFB91D"/>
                </a:solidFill>
              </a:rPr>
              <a:t>torn</a:t>
            </a:r>
            <a:r>
              <a:rPr lang="en-US" sz="2400" dirty="0" smtClean="0"/>
              <a:t> apart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Introduced </a:t>
            </a:r>
            <a:r>
              <a:rPr lang="en-US" sz="2400" u="sng" dirty="0" smtClean="0">
                <a:solidFill>
                  <a:srgbClr val="FFB91D"/>
                </a:solidFill>
              </a:rPr>
              <a:t>guns</a:t>
            </a:r>
            <a:r>
              <a:rPr lang="en-US" sz="2400" dirty="0" smtClean="0"/>
              <a:t> to the African continent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Labor contributed greatly to </a:t>
            </a:r>
            <a:r>
              <a:rPr lang="en-US" sz="2400" u="sng" dirty="0" smtClean="0">
                <a:solidFill>
                  <a:srgbClr val="FFB91D"/>
                </a:solidFill>
              </a:rPr>
              <a:t>economic power</a:t>
            </a:r>
            <a:r>
              <a:rPr lang="en-US" sz="2400" dirty="0" smtClean="0"/>
              <a:t> of the Americas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100" dirty="0" smtClean="0"/>
              <a:t>Brought </a:t>
            </a:r>
            <a:r>
              <a:rPr lang="en-US" sz="2100" u="sng" dirty="0" smtClean="0">
                <a:solidFill>
                  <a:srgbClr val="FFB91D"/>
                </a:solidFill>
              </a:rPr>
              <a:t>African culture</a:t>
            </a:r>
            <a:r>
              <a:rPr lang="en-US" sz="2100" dirty="0" smtClean="0"/>
              <a:t> to the Americas (art, music, religion, and food)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Large African American </a:t>
            </a:r>
            <a:r>
              <a:rPr lang="en-US" sz="2400" u="sng" dirty="0" smtClean="0">
                <a:solidFill>
                  <a:srgbClr val="FFB91D"/>
                </a:solidFill>
              </a:rPr>
              <a:t>population</a:t>
            </a:r>
            <a:r>
              <a:rPr lang="en-US" sz="2400" dirty="0" smtClean="0"/>
              <a:t> in the Americas today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u="sng" dirty="0" smtClean="0">
                <a:solidFill>
                  <a:srgbClr val="FFB91D"/>
                </a:solidFill>
              </a:rPr>
              <a:t>Mixed races</a:t>
            </a:r>
            <a:r>
              <a:rPr lang="en-US" sz="2400" dirty="0" smtClean="0"/>
              <a:t> due to forced population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Amistad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199" y="1712453"/>
            <a:ext cx="3217746" cy="4821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33272" indent="-914400">
              <a:buFont typeface="+mj-lt"/>
              <a:buAutoNum type="arabicPeriod" startAt="4"/>
            </a:pPr>
            <a:r>
              <a:rPr lang="en-US" sz="4600" dirty="0" smtClean="0"/>
              <a:t>Describe the Atlantic Slave Trade and its effects.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646959" y="4244638"/>
            <a:ext cx="1826451" cy="1942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Causes of the Slave Trade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The Process of Slavery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Consequences of the Atlantic Slave Trade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1"/>
            <a:ext cx="9144000" cy="39624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Setting the Stage: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000" u="sng" dirty="0" smtClean="0">
                <a:solidFill>
                  <a:srgbClr val="FFB91D"/>
                </a:solidFill>
              </a:rPr>
              <a:t>Sugar</a:t>
            </a:r>
            <a:r>
              <a:rPr lang="en-US" sz="2000" dirty="0" smtClean="0"/>
              <a:t> plantations and </a:t>
            </a:r>
            <a:r>
              <a:rPr lang="en-US" sz="2000" u="sng" dirty="0" smtClean="0">
                <a:solidFill>
                  <a:srgbClr val="FFB91D"/>
                </a:solidFill>
              </a:rPr>
              <a:t>tobacco</a:t>
            </a:r>
            <a:r>
              <a:rPr lang="en-US" sz="2000" dirty="0" smtClean="0"/>
              <a:t> farms required a lot of labor to turn a profit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000" u="sng" dirty="0" smtClean="0">
                <a:solidFill>
                  <a:srgbClr val="FFB91D"/>
                </a:solidFill>
              </a:rPr>
              <a:t>Native Americans</a:t>
            </a:r>
            <a:r>
              <a:rPr lang="en-US" sz="2000" dirty="0" smtClean="0"/>
              <a:t> were cheap but millions died from </a:t>
            </a:r>
            <a:r>
              <a:rPr lang="en-US" sz="2000" u="sng" dirty="0" smtClean="0">
                <a:solidFill>
                  <a:srgbClr val="FFB91D"/>
                </a:solidFill>
              </a:rPr>
              <a:t>disease,</a:t>
            </a:r>
            <a:r>
              <a:rPr lang="en-US" sz="2000" dirty="0" smtClean="0"/>
              <a:t> warfare, and brutal </a:t>
            </a:r>
            <a:r>
              <a:rPr lang="en-US" sz="2000" u="sng" dirty="0" smtClean="0">
                <a:solidFill>
                  <a:srgbClr val="FFB91D"/>
                </a:solidFill>
              </a:rPr>
              <a:t>treatment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794" y="3568304"/>
            <a:ext cx="5615972" cy="2910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1"/>
            <a:ext cx="9144000" cy="3962400"/>
          </a:xfrm>
        </p:spPr>
        <p:txBody>
          <a:bodyPr>
            <a:normAutofit fontScale="85000" lnSpcReduction="10000"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en-US" dirty="0" smtClean="0"/>
              <a:t>The Causes of African Slavery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200" dirty="0" smtClean="0"/>
              <a:t>Slavery </a:t>
            </a:r>
            <a:r>
              <a:rPr lang="en-US" sz="2200" u="sng" dirty="0" smtClean="0">
                <a:solidFill>
                  <a:srgbClr val="FFB91D"/>
                </a:solidFill>
              </a:rPr>
              <a:t>had existed</a:t>
            </a:r>
            <a:r>
              <a:rPr lang="en-US" sz="2200" dirty="0" smtClean="0"/>
              <a:t> in Africa for centuries but was relatively minor </a:t>
            </a:r>
            <a:endParaRPr lang="en-US" sz="18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u="sng" dirty="0" smtClean="0">
                <a:solidFill>
                  <a:srgbClr val="FFB91D"/>
                </a:solidFill>
              </a:rPr>
              <a:t>Muslim traders</a:t>
            </a:r>
            <a:r>
              <a:rPr lang="en-US" sz="2400" dirty="0" smtClean="0"/>
              <a:t> ushered in an increase of slavery in Africa in the 7th century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Muslims transported about </a:t>
            </a:r>
            <a:r>
              <a:rPr lang="en-US" sz="2400" u="sng" dirty="0" smtClean="0">
                <a:solidFill>
                  <a:srgbClr val="FFB91D"/>
                </a:solidFill>
              </a:rPr>
              <a:t>17</a:t>
            </a:r>
            <a:r>
              <a:rPr lang="en-US" sz="2400" dirty="0" smtClean="0"/>
              <a:t> million African slaves from 650-1600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235" dirty="0" smtClean="0"/>
              <a:t>In African and Muslim slavery, slaves had some </a:t>
            </a:r>
            <a:r>
              <a:rPr lang="en-US" sz="2235" u="sng" dirty="0" smtClean="0">
                <a:solidFill>
                  <a:srgbClr val="FFB91D"/>
                </a:solidFill>
              </a:rPr>
              <a:t>legal rights</a:t>
            </a:r>
            <a:r>
              <a:rPr lang="en-US" sz="2235" dirty="0" smtClean="0"/>
              <a:t> and social </a:t>
            </a:r>
            <a:r>
              <a:rPr lang="en-US" sz="2235" u="sng" dirty="0" smtClean="0">
                <a:solidFill>
                  <a:srgbClr val="FFB91D"/>
                </a:solidFill>
              </a:rPr>
              <a:t>mobility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Africans were </a:t>
            </a:r>
            <a:r>
              <a:rPr lang="en-US" sz="2400" u="sng" dirty="0" smtClean="0">
                <a:solidFill>
                  <a:srgbClr val="FFB91D"/>
                </a:solidFill>
              </a:rPr>
              <a:t>immune</a:t>
            </a:r>
            <a:r>
              <a:rPr lang="en-US" sz="2400" dirty="0" smtClean="0"/>
              <a:t> to the </a:t>
            </a:r>
            <a:r>
              <a:rPr lang="en-US" sz="2400" u="sng" dirty="0" smtClean="0">
                <a:solidFill>
                  <a:srgbClr val="FFB91D"/>
                </a:solidFill>
              </a:rPr>
              <a:t>disease</a:t>
            </a:r>
            <a:r>
              <a:rPr lang="en-US" sz="2400" dirty="0" smtClean="0"/>
              <a:t> that killed many natives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Many Africans had experience with </a:t>
            </a:r>
            <a:r>
              <a:rPr lang="en-US" sz="2400" u="sng" dirty="0" smtClean="0">
                <a:solidFill>
                  <a:srgbClr val="FFB91D"/>
                </a:solidFill>
              </a:rPr>
              <a:t>farming</a:t>
            </a:r>
            <a:endParaRPr lang="en-US" sz="2000" u="sng" dirty="0" smtClean="0">
              <a:solidFill>
                <a:srgbClr val="FFB91D"/>
              </a:solidFill>
            </a:endParaRPr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Africans weren’t likely to escape due to </a:t>
            </a:r>
            <a:r>
              <a:rPr lang="en-US" sz="2400" u="sng" dirty="0" smtClean="0">
                <a:solidFill>
                  <a:srgbClr val="FFB91D"/>
                </a:solidFill>
              </a:rPr>
              <a:t>unfamiliarity</a:t>
            </a:r>
            <a:r>
              <a:rPr lang="en-US" sz="2400" dirty="0" smtClean="0"/>
              <a:t> with the new </a:t>
            </a:r>
            <a:r>
              <a:rPr lang="en-US" sz="2400" u="sng" dirty="0" smtClean="0">
                <a:solidFill>
                  <a:srgbClr val="FFB91D"/>
                </a:solidFill>
              </a:rPr>
              <a:t>land</a:t>
            </a:r>
            <a:endParaRPr lang="en-US" sz="2000" u="sng" dirty="0" smtClean="0">
              <a:solidFill>
                <a:srgbClr val="FFB91D"/>
              </a:solidFill>
            </a:endParaRPr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If escaped, </a:t>
            </a:r>
            <a:r>
              <a:rPr lang="en-US" sz="2400" u="sng" dirty="0" smtClean="0">
                <a:solidFill>
                  <a:srgbClr val="FFB91D"/>
                </a:solidFill>
              </a:rPr>
              <a:t>skin color</a:t>
            </a:r>
            <a:r>
              <a:rPr lang="en-US" sz="2400" dirty="0" smtClean="0"/>
              <a:t> made it easier to catch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118" dirty="0" smtClean="0"/>
              <a:t>By the end of the Atlantic slave trade, </a:t>
            </a:r>
            <a:r>
              <a:rPr lang="en-US" sz="2118" u="sng" dirty="0" smtClean="0">
                <a:solidFill>
                  <a:srgbClr val="FFB91D"/>
                </a:solidFill>
              </a:rPr>
              <a:t>Europeans</a:t>
            </a:r>
            <a:r>
              <a:rPr lang="en-US" sz="2118" dirty="0" smtClean="0"/>
              <a:t> had transported </a:t>
            </a:r>
            <a:r>
              <a:rPr lang="en-US" sz="2118" u="sng" dirty="0" smtClean="0">
                <a:solidFill>
                  <a:srgbClr val="FFB91D"/>
                </a:solidFill>
              </a:rPr>
              <a:t>9.5</a:t>
            </a:r>
            <a:r>
              <a:rPr lang="en-US" sz="2118" dirty="0" smtClean="0"/>
              <a:t> million Africans to the Americas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2"/>
            <a:ext cx="8229600" cy="731839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>
                <a:solidFill>
                  <a:srgbClr val="FFFF00"/>
                </a:solidFill>
                <a:latin typeface="Nosferatu" pitchFamily="2" charset="0"/>
              </a:rPr>
              <a:t>African Captives in Yokes</a:t>
            </a:r>
          </a:p>
        </p:txBody>
      </p:sp>
      <p:pic>
        <p:nvPicPr>
          <p:cNvPr id="6148" name="Picture 4" descr="AfricanCaptivesInYoke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4487" y="2113600"/>
            <a:ext cx="6034087" cy="4525963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1"/>
            <a:ext cx="9144000" cy="39624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en-US" dirty="0" smtClean="0"/>
              <a:t>Slavery Spreads Throughout the Americas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200" u="sng" dirty="0" smtClean="0">
                <a:solidFill>
                  <a:srgbClr val="FFB91D"/>
                </a:solidFill>
              </a:rPr>
              <a:t>Spain</a:t>
            </a:r>
            <a:r>
              <a:rPr lang="en-US" sz="2200" dirty="0" smtClean="0"/>
              <a:t> and </a:t>
            </a:r>
            <a:r>
              <a:rPr lang="en-US" sz="2200" u="sng" dirty="0" smtClean="0">
                <a:solidFill>
                  <a:schemeClr val="accent1"/>
                </a:solidFill>
              </a:rPr>
              <a:t>Portugal</a:t>
            </a:r>
            <a:r>
              <a:rPr lang="en-US" sz="2200" dirty="0" smtClean="0"/>
              <a:t> led the way with transportation of slaves </a:t>
            </a:r>
            <a:endParaRPr lang="en-US" sz="18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1800" dirty="0" smtClean="0"/>
              <a:t>During the 17th century, more than </a:t>
            </a:r>
            <a:r>
              <a:rPr lang="en-US" sz="1800" u="sng" dirty="0" smtClean="0">
                <a:solidFill>
                  <a:srgbClr val="FFB91D"/>
                </a:solidFill>
              </a:rPr>
              <a:t>40</a:t>
            </a:r>
            <a:r>
              <a:rPr lang="en-US" sz="1800" dirty="0" smtClean="0"/>
              <a:t>% of all Africans brought to the Americas went to </a:t>
            </a:r>
            <a:r>
              <a:rPr lang="en-US" sz="1800" u="sng" dirty="0" smtClean="0">
                <a:solidFill>
                  <a:srgbClr val="FFB91D"/>
                </a:solidFill>
              </a:rPr>
              <a:t>sugar</a:t>
            </a:r>
            <a:r>
              <a:rPr lang="en-US" sz="1800" dirty="0" smtClean="0"/>
              <a:t> plantations in </a:t>
            </a:r>
            <a:r>
              <a:rPr lang="en-US" sz="1800" u="sng" dirty="0" smtClean="0">
                <a:solidFill>
                  <a:srgbClr val="FFB91D"/>
                </a:solidFill>
              </a:rPr>
              <a:t>Brazil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800" dirty="0" smtClean="0"/>
              <a:t>As </a:t>
            </a:r>
            <a:r>
              <a:rPr lang="en-US" sz="1800" u="sng" dirty="0" smtClean="0">
                <a:solidFill>
                  <a:srgbClr val="FFB91D"/>
                </a:solidFill>
              </a:rPr>
              <a:t>England</a:t>
            </a:r>
            <a:r>
              <a:rPr lang="en-US" sz="1800" dirty="0" smtClean="0"/>
              <a:t>’s presence in the Americas grew, it came to </a:t>
            </a:r>
            <a:r>
              <a:rPr lang="en-US" sz="1800" u="sng" dirty="0" smtClean="0">
                <a:solidFill>
                  <a:srgbClr val="FFB91D"/>
                </a:solidFill>
              </a:rPr>
              <a:t>dominate</a:t>
            </a:r>
            <a:r>
              <a:rPr lang="en-US" sz="1800" dirty="0" smtClean="0"/>
              <a:t> the slave trade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800" dirty="0" smtClean="0"/>
              <a:t>African society was broken up into </a:t>
            </a:r>
            <a:r>
              <a:rPr lang="en-US" sz="1800" u="sng" dirty="0" smtClean="0">
                <a:solidFill>
                  <a:srgbClr val="FFB91D"/>
                </a:solidFill>
              </a:rPr>
              <a:t>tribes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800" dirty="0" smtClean="0"/>
              <a:t>Many African </a:t>
            </a:r>
            <a:r>
              <a:rPr lang="en-US" sz="1800" u="sng" dirty="0" smtClean="0">
                <a:solidFill>
                  <a:srgbClr val="FFB91D"/>
                </a:solidFill>
              </a:rPr>
              <a:t>rulers</a:t>
            </a:r>
            <a:r>
              <a:rPr lang="en-US" sz="1800" dirty="0" smtClean="0"/>
              <a:t> and </a:t>
            </a:r>
            <a:r>
              <a:rPr lang="en-US" sz="1800" u="sng" dirty="0" smtClean="0">
                <a:solidFill>
                  <a:srgbClr val="FFB91D"/>
                </a:solidFill>
              </a:rPr>
              <a:t>merchants</a:t>
            </a:r>
            <a:r>
              <a:rPr lang="en-US" sz="1800" dirty="0" smtClean="0"/>
              <a:t> captured other Africans and traded with European traders for </a:t>
            </a:r>
            <a:r>
              <a:rPr lang="en-US" sz="1800" u="sng" dirty="0" smtClean="0">
                <a:solidFill>
                  <a:srgbClr val="FFB91D"/>
                </a:solidFill>
              </a:rPr>
              <a:t>gold</a:t>
            </a:r>
            <a:r>
              <a:rPr lang="en-US" sz="1800" dirty="0" smtClean="0"/>
              <a:t>, </a:t>
            </a:r>
            <a:r>
              <a:rPr lang="en-US" sz="1800" u="sng" dirty="0" smtClean="0">
                <a:solidFill>
                  <a:srgbClr val="FFB91D"/>
                </a:solidFill>
              </a:rPr>
              <a:t>guns</a:t>
            </a:r>
            <a:r>
              <a:rPr lang="en-US" sz="1800" dirty="0" smtClean="0"/>
              <a:t>, and other goods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Map-AtlanticSlaveTrad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457200" y="928688"/>
            <a:ext cx="8382000" cy="5700712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2"/>
            <a:ext cx="8229600" cy="731839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b="1">
                <a:solidFill>
                  <a:srgbClr val="FFFF00"/>
                </a:solidFill>
                <a:latin typeface="Nosferatu" pitchFamily="2" charset="0"/>
              </a:rPr>
              <a:t>“Black” Gold for Sale!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Trade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" y="1752469"/>
            <a:ext cx="7861981" cy="4922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49</TotalTime>
  <Words>598</Words>
  <Application>Microsoft Office PowerPoint</Application>
  <PresentationFormat>On-screen Show (4:3)</PresentationFormat>
  <Paragraphs>78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Comic Sans MS</vt:lpstr>
      <vt:lpstr>Corbel</vt:lpstr>
      <vt:lpstr>Nosferatu</vt:lpstr>
      <vt:lpstr>Wingdings</vt:lpstr>
      <vt:lpstr>Focus</vt:lpstr>
      <vt:lpstr>The Age of Exploration</vt:lpstr>
      <vt:lpstr>Constructive Response Questions</vt:lpstr>
      <vt:lpstr>What Will We Learn?</vt:lpstr>
      <vt:lpstr>The Atlantic Slave Trade</vt:lpstr>
      <vt:lpstr>The Atlantic Slave Trade</vt:lpstr>
      <vt:lpstr>African Captives in Yokes</vt:lpstr>
      <vt:lpstr>The Atlantic Slave Trade</vt:lpstr>
      <vt:lpstr>“Black” Gold for Sale!</vt:lpstr>
      <vt:lpstr>Triangle Trade</vt:lpstr>
      <vt:lpstr>The Atlantic Slave Trade</vt:lpstr>
      <vt:lpstr>Middle Passage</vt:lpstr>
      <vt:lpstr>“Coffin” Position:  Onboard a Slave Ship</vt:lpstr>
      <vt:lpstr>PowerPoint Presentation</vt:lpstr>
      <vt:lpstr>African Captives Thrown Overboard</vt:lpstr>
      <vt:lpstr>The Atlantic Slave Trade</vt:lpstr>
      <vt:lpstr>PowerPoint Presentation</vt:lpstr>
      <vt:lpstr>Inspection and Sale</vt:lpstr>
      <vt:lpstr>Slave Master Brands</vt:lpstr>
      <vt:lpstr>30 Lashes</vt:lpstr>
      <vt:lpstr>Whipped Slave, early 19c</vt:lpstr>
      <vt:lpstr>The Atlantic Slave Trade</vt:lpstr>
      <vt:lpstr>Amistad</vt:lpstr>
      <vt:lpstr>Constructive Response 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Exploration</dc:title>
  <dc:creator>Karl Sagan</dc:creator>
  <cp:lastModifiedBy>Michael H Shumate</cp:lastModifiedBy>
  <cp:revision>11</cp:revision>
  <dcterms:created xsi:type="dcterms:W3CDTF">2015-11-23T18:22:11Z</dcterms:created>
  <dcterms:modified xsi:type="dcterms:W3CDTF">2016-02-16T13:42:09Z</dcterms:modified>
</cp:coreProperties>
</file>