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72" r:id="rId3"/>
    <p:sldId id="274" r:id="rId4"/>
    <p:sldId id="273" r:id="rId5"/>
    <p:sldId id="271" r:id="rId6"/>
    <p:sldId id="334" r:id="rId7"/>
    <p:sldId id="304" r:id="rId8"/>
    <p:sldId id="293" r:id="rId9"/>
    <p:sldId id="305" r:id="rId10"/>
    <p:sldId id="306" r:id="rId11"/>
    <p:sldId id="307" r:id="rId12"/>
    <p:sldId id="270" r:id="rId13"/>
    <p:sldId id="335" r:id="rId14"/>
    <p:sldId id="326" r:id="rId15"/>
    <p:sldId id="327" r:id="rId16"/>
    <p:sldId id="328" r:id="rId17"/>
    <p:sldId id="329" r:id="rId18"/>
    <p:sldId id="336" r:id="rId19"/>
    <p:sldId id="308" r:id="rId20"/>
    <p:sldId id="309" r:id="rId21"/>
    <p:sldId id="338" r:id="rId22"/>
    <p:sldId id="310" r:id="rId23"/>
    <p:sldId id="330" r:id="rId24"/>
    <p:sldId id="331" r:id="rId25"/>
    <p:sldId id="261" r:id="rId26"/>
    <p:sldId id="333" r:id="rId27"/>
    <p:sldId id="311" r:id="rId28"/>
    <p:sldId id="312" r:id="rId29"/>
    <p:sldId id="313" r:id="rId30"/>
    <p:sldId id="332"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Lst>
  <p:sldSz cx="9144000" cy="6858000" type="screen4x3"/>
  <p:notesSz cx="7010400" cy="9296400"/>
  <p:defaultTextStyle>
    <a:defPPr>
      <a:defRPr lang="en-US"/>
    </a:defPPr>
    <a:lvl1pPr algn="l" rtl="0" fontAlgn="base">
      <a:spcBef>
        <a:spcPct val="0"/>
      </a:spcBef>
      <a:spcAft>
        <a:spcPct val="0"/>
      </a:spcAft>
      <a:defRPr sz="4400" kern="1200">
        <a:solidFill>
          <a:srgbClr val="000066"/>
        </a:solidFill>
        <a:latin typeface="Arial" pitchFamily="34" charset="0"/>
        <a:ea typeface="+mn-ea"/>
        <a:cs typeface="+mn-cs"/>
      </a:defRPr>
    </a:lvl1pPr>
    <a:lvl2pPr marL="457200" algn="l" rtl="0" fontAlgn="base">
      <a:spcBef>
        <a:spcPct val="0"/>
      </a:spcBef>
      <a:spcAft>
        <a:spcPct val="0"/>
      </a:spcAft>
      <a:defRPr sz="4400" kern="1200">
        <a:solidFill>
          <a:srgbClr val="000066"/>
        </a:solidFill>
        <a:latin typeface="Arial" pitchFamily="34" charset="0"/>
        <a:ea typeface="+mn-ea"/>
        <a:cs typeface="+mn-cs"/>
      </a:defRPr>
    </a:lvl2pPr>
    <a:lvl3pPr marL="914400" algn="l" rtl="0" fontAlgn="base">
      <a:spcBef>
        <a:spcPct val="0"/>
      </a:spcBef>
      <a:spcAft>
        <a:spcPct val="0"/>
      </a:spcAft>
      <a:defRPr sz="4400" kern="1200">
        <a:solidFill>
          <a:srgbClr val="000066"/>
        </a:solidFill>
        <a:latin typeface="Arial" pitchFamily="34" charset="0"/>
        <a:ea typeface="+mn-ea"/>
        <a:cs typeface="+mn-cs"/>
      </a:defRPr>
    </a:lvl3pPr>
    <a:lvl4pPr marL="1371600" algn="l" rtl="0" fontAlgn="base">
      <a:spcBef>
        <a:spcPct val="0"/>
      </a:spcBef>
      <a:spcAft>
        <a:spcPct val="0"/>
      </a:spcAft>
      <a:defRPr sz="4400" kern="1200">
        <a:solidFill>
          <a:srgbClr val="000066"/>
        </a:solidFill>
        <a:latin typeface="Arial" pitchFamily="34" charset="0"/>
        <a:ea typeface="+mn-ea"/>
        <a:cs typeface="+mn-cs"/>
      </a:defRPr>
    </a:lvl4pPr>
    <a:lvl5pPr marL="1828800" algn="l" rtl="0" fontAlgn="base">
      <a:spcBef>
        <a:spcPct val="0"/>
      </a:spcBef>
      <a:spcAft>
        <a:spcPct val="0"/>
      </a:spcAft>
      <a:defRPr sz="4400" kern="1200">
        <a:solidFill>
          <a:srgbClr val="000066"/>
        </a:solidFill>
        <a:latin typeface="Arial" pitchFamily="34" charset="0"/>
        <a:ea typeface="+mn-ea"/>
        <a:cs typeface="+mn-cs"/>
      </a:defRPr>
    </a:lvl5pPr>
    <a:lvl6pPr marL="2286000" algn="l" defTabSz="914400" rtl="0" eaLnBrk="1" latinLnBrk="0" hangingPunct="1">
      <a:defRPr sz="4400" kern="1200">
        <a:solidFill>
          <a:srgbClr val="000066"/>
        </a:solidFill>
        <a:latin typeface="Arial" pitchFamily="34" charset="0"/>
        <a:ea typeface="+mn-ea"/>
        <a:cs typeface="+mn-cs"/>
      </a:defRPr>
    </a:lvl6pPr>
    <a:lvl7pPr marL="2743200" algn="l" defTabSz="914400" rtl="0" eaLnBrk="1" latinLnBrk="0" hangingPunct="1">
      <a:defRPr sz="4400" kern="1200">
        <a:solidFill>
          <a:srgbClr val="000066"/>
        </a:solidFill>
        <a:latin typeface="Arial" pitchFamily="34" charset="0"/>
        <a:ea typeface="+mn-ea"/>
        <a:cs typeface="+mn-cs"/>
      </a:defRPr>
    </a:lvl7pPr>
    <a:lvl8pPr marL="3200400" algn="l" defTabSz="914400" rtl="0" eaLnBrk="1" latinLnBrk="0" hangingPunct="1">
      <a:defRPr sz="4400" kern="1200">
        <a:solidFill>
          <a:srgbClr val="000066"/>
        </a:solidFill>
        <a:latin typeface="Arial" pitchFamily="34" charset="0"/>
        <a:ea typeface="+mn-ea"/>
        <a:cs typeface="+mn-cs"/>
      </a:defRPr>
    </a:lvl8pPr>
    <a:lvl9pPr marL="3657600" algn="l" defTabSz="914400" rtl="0" eaLnBrk="1" latinLnBrk="0" hangingPunct="1">
      <a:defRPr sz="4400" kern="1200">
        <a:solidFill>
          <a:srgbClr val="000066"/>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54DAE4-2972-47A7-A4B3-34D5EEA46D9A}" type="datetimeFigureOut">
              <a:rPr lang="en-US" smtClean="0"/>
              <a:t>2/3/2017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26B2FC-A3F9-4452-A92C-D1DD675F6E36}" type="slidenum">
              <a:rPr lang="en-US" smtClean="0"/>
              <a:t>‹#›</a:t>
            </a:fld>
            <a:endParaRPr lang="en-US"/>
          </a:p>
        </p:txBody>
      </p:sp>
    </p:spTree>
    <p:extLst>
      <p:ext uri="{BB962C8B-B14F-4D97-AF65-F5344CB8AC3E}">
        <p14:creationId xmlns:p14="http://schemas.microsoft.com/office/powerpoint/2010/main" val="33976789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EFDA9-5C01-475E-BCA5-326F4221A186}" type="slidenum">
              <a:rPr lang="en-US"/>
              <a:pPr>
                <a:defRPr/>
              </a:pPr>
              <a:t>‹#›</a:t>
            </a:fld>
            <a:endParaRPr lang="en-US"/>
          </a:p>
        </p:txBody>
      </p:sp>
    </p:spTree>
    <p:extLst>
      <p:ext uri="{BB962C8B-B14F-4D97-AF65-F5344CB8AC3E}">
        <p14:creationId xmlns:p14="http://schemas.microsoft.com/office/powerpoint/2010/main" val="29685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EAC3B-0F46-4D3C-8202-4226AB89396B}" type="slidenum">
              <a:rPr lang="en-US"/>
              <a:pPr>
                <a:defRPr/>
              </a:pPr>
              <a:t>‹#›</a:t>
            </a:fld>
            <a:endParaRPr lang="en-US"/>
          </a:p>
        </p:txBody>
      </p:sp>
    </p:spTree>
    <p:extLst>
      <p:ext uri="{BB962C8B-B14F-4D97-AF65-F5344CB8AC3E}">
        <p14:creationId xmlns:p14="http://schemas.microsoft.com/office/powerpoint/2010/main" val="404994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2FE804-6944-41FB-855F-01DEC2249B2B}" type="slidenum">
              <a:rPr lang="en-US"/>
              <a:pPr>
                <a:defRPr/>
              </a:pPr>
              <a:t>‹#›</a:t>
            </a:fld>
            <a:endParaRPr lang="en-US"/>
          </a:p>
        </p:txBody>
      </p:sp>
    </p:spTree>
    <p:extLst>
      <p:ext uri="{BB962C8B-B14F-4D97-AF65-F5344CB8AC3E}">
        <p14:creationId xmlns:p14="http://schemas.microsoft.com/office/powerpoint/2010/main" val="29926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627486-13DA-41F6-8F0C-EC67310ED878}" type="slidenum">
              <a:rPr lang="en-US"/>
              <a:pPr>
                <a:defRPr/>
              </a:pPr>
              <a:t>‹#›</a:t>
            </a:fld>
            <a:endParaRPr lang="en-US"/>
          </a:p>
        </p:txBody>
      </p:sp>
    </p:spTree>
    <p:extLst>
      <p:ext uri="{BB962C8B-B14F-4D97-AF65-F5344CB8AC3E}">
        <p14:creationId xmlns:p14="http://schemas.microsoft.com/office/powerpoint/2010/main" val="295685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44166E-EA6F-47DB-9391-ABE6B1162A21}" type="slidenum">
              <a:rPr lang="en-US"/>
              <a:pPr>
                <a:defRPr/>
              </a:pPr>
              <a:t>‹#›</a:t>
            </a:fld>
            <a:endParaRPr lang="en-US"/>
          </a:p>
        </p:txBody>
      </p:sp>
    </p:spTree>
    <p:extLst>
      <p:ext uri="{BB962C8B-B14F-4D97-AF65-F5344CB8AC3E}">
        <p14:creationId xmlns:p14="http://schemas.microsoft.com/office/powerpoint/2010/main" val="323539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4C2790-354A-4F1C-B029-B85AA289ADA3}" type="slidenum">
              <a:rPr lang="en-US"/>
              <a:pPr>
                <a:defRPr/>
              </a:pPr>
              <a:t>‹#›</a:t>
            </a:fld>
            <a:endParaRPr lang="en-US"/>
          </a:p>
        </p:txBody>
      </p:sp>
    </p:spTree>
    <p:extLst>
      <p:ext uri="{BB962C8B-B14F-4D97-AF65-F5344CB8AC3E}">
        <p14:creationId xmlns:p14="http://schemas.microsoft.com/office/powerpoint/2010/main" val="127636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DAD5FD-9FAD-42C6-A938-87365B7B5B60}" type="slidenum">
              <a:rPr lang="en-US"/>
              <a:pPr>
                <a:defRPr/>
              </a:pPr>
              <a:t>‹#›</a:t>
            </a:fld>
            <a:endParaRPr lang="en-US"/>
          </a:p>
        </p:txBody>
      </p:sp>
    </p:spTree>
    <p:extLst>
      <p:ext uri="{BB962C8B-B14F-4D97-AF65-F5344CB8AC3E}">
        <p14:creationId xmlns:p14="http://schemas.microsoft.com/office/powerpoint/2010/main" val="5551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D77193-CB64-49B8-9C5D-3F1723145756}" type="slidenum">
              <a:rPr lang="en-US"/>
              <a:pPr>
                <a:defRPr/>
              </a:pPr>
              <a:t>‹#›</a:t>
            </a:fld>
            <a:endParaRPr lang="en-US"/>
          </a:p>
        </p:txBody>
      </p:sp>
    </p:spTree>
    <p:extLst>
      <p:ext uri="{BB962C8B-B14F-4D97-AF65-F5344CB8AC3E}">
        <p14:creationId xmlns:p14="http://schemas.microsoft.com/office/powerpoint/2010/main" val="244201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17D19B-3AB4-497A-B4FF-FEDB9CB46615}" type="slidenum">
              <a:rPr lang="en-US"/>
              <a:pPr>
                <a:defRPr/>
              </a:pPr>
              <a:t>‹#›</a:t>
            </a:fld>
            <a:endParaRPr lang="en-US"/>
          </a:p>
        </p:txBody>
      </p:sp>
    </p:spTree>
    <p:extLst>
      <p:ext uri="{BB962C8B-B14F-4D97-AF65-F5344CB8AC3E}">
        <p14:creationId xmlns:p14="http://schemas.microsoft.com/office/powerpoint/2010/main" val="270012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7556F4-D5FC-44C4-B24F-AA40D50447EA}" type="slidenum">
              <a:rPr lang="en-US"/>
              <a:pPr>
                <a:defRPr/>
              </a:pPr>
              <a:t>‹#›</a:t>
            </a:fld>
            <a:endParaRPr lang="en-US"/>
          </a:p>
        </p:txBody>
      </p:sp>
    </p:spTree>
    <p:extLst>
      <p:ext uri="{BB962C8B-B14F-4D97-AF65-F5344CB8AC3E}">
        <p14:creationId xmlns:p14="http://schemas.microsoft.com/office/powerpoint/2010/main" val="187820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02E032-941A-48F8-A05E-8A397F9E992B}" type="slidenum">
              <a:rPr lang="en-US"/>
              <a:pPr>
                <a:defRPr/>
              </a:pPr>
              <a:t>‹#›</a:t>
            </a:fld>
            <a:endParaRPr lang="en-US"/>
          </a:p>
        </p:txBody>
      </p:sp>
    </p:spTree>
    <p:extLst>
      <p:ext uri="{BB962C8B-B14F-4D97-AF65-F5344CB8AC3E}">
        <p14:creationId xmlns:p14="http://schemas.microsoft.com/office/powerpoint/2010/main" val="9471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36704-A71E-4EBC-8858-C6E3CFAAB140}" type="slidenum">
              <a:rPr lang="en-US"/>
              <a:pPr>
                <a:defRPr/>
              </a:pPr>
              <a:t>‹#›</a:t>
            </a:fld>
            <a:endParaRPr lang="en-US"/>
          </a:p>
        </p:txBody>
      </p:sp>
    </p:spTree>
    <p:extLst>
      <p:ext uri="{BB962C8B-B14F-4D97-AF65-F5344CB8AC3E}">
        <p14:creationId xmlns:p14="http://schemas.microsoft.com/office/powerpoint/2010/main" val="129411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20B0CA-2293-4947-B931-3AB60E06834E}" type="slidenum">
              <a:rPr lang="en-US"/>
              <a:pPr>
                <a:defRPr/>
              </a:pPr>
              <a:t>‹#›</a:t>
            </a:fld>
            <a:endParaRPr lang="en-US"/>
          </a:p>
        </p:txBody>
      </p:sp>
    </p:spTree>
    <p:extLst>
      <p:ext uri="{BB962C8B-B14F-4D97-AF65-F5344CB8AC3E}">
        <p14:creationId xmlns:p14="http://schemas.microsoft.com/office/powerpoint/2010/main" val="211258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F73A573B-EB95-4728-BE85-668BA3F878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w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5.wmf"/><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file:///\\Cluster_users_server\staff\CHayes\civil%20war%20videos\john%20brown%20in%20kansas.wmv" TargetMode="External"/><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5.wmf"/><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hyperlink" Target="http://images.google.com/imgres?imgurl=http://www.latinamericanstudies.org/slavery/slave.gif&amp;imgrefurl=http://www.latinamericanstudies.org/slavery.htm&amp;h=500&amp;w=360&amp;sz=142&amp;hl=en&amp;start=27&amp;um=1&amp;tbnid=MqNme1cSj_yNNM:&amp;tbnh=130&amp;tbnw=94&amp;prev=/images?q=slave+catchers&amp;start=20&amp;ndsp=20&amp;um=1&amp;hl=en&amp;sa=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audio" Target="file:///C:\Documents%20and%20Settings\CHayes\Local%20Settings\Temporary%20Internet%20Files\Content.IE5\8B2MJOZ6\MSj03882560000%5b1%5d.wav" TargetMode="External"/><Relationship Id="rId6" Type="http://schemas.openxmlformats.org/officeDocument/2006/relationships/image" Target="../media/image62.jpe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gif"/><Relationship Id="rId1" Type="http://schemas.openxmlformats.org/officeDocument/2006/relationships/slideLayout" Target="../slideLayouts/slideLayout7.xml"/><Relationship Id="rId6" Type="http://schemas.openxmlformats.org/officeDocument/2006/relationships/image" Target="../media/image73.gif"/><Relationship Id="rId5" Type="http://schemas.openxmlformats.org/officeDocument/2006/relationships/image" Target="../media/image72.png"/><Relationship Id="rId4" Type="http://schemas.openxmlformats.org/officeDocument/2006/relationships/image" Target="../media/image71.gif"/></Relationships>
</file>

<file path=ppt/slides/_rels/slide4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78.jpeg"/><Relationship Id="rId11" Type="http://schemas.openxmlformats.org/officeDocument/2006/relationships/image" Target="../media/image82.gif"/><Relationship Id="rId5" Type="http://schemas.openxmlformats.org/officeDocument/2006/relationships/image" Target="../media/image77.jpeg"/><Relationship Id="rId10" Type="http://schemas.openxmlformats.org/officeDocument/2006/relationships/image" Target="../media/image73.gif"/><Relationship Id="rId4" Type="http://schemas.openxmlformats.org/officeDocument/2006/relationships/image" Target="../media/image76.png"/><Relationship Id="rId9" Type="http://schemas.openxmlformats.org/officeDocument/2006/relationships/image" Target="../media/image81.jpeg"/></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533400" y="0"/>
            <a:ext cx="8229600" cy="1143000"/>
          </a:xfrm>
        </p:spPr>
        <p:txBody>
          <a:bodyPr/>
          <a:lstStyle/>
          <a:p>
            <a:pPr eaLnBrk="1" hangingPunct="1"/>
            <a:r>
              <a:rPr lang="en-US" smtClean="0">
                <a:solidFill>
                  <a:srgbClr val="000066"/>
                </a:solidFill>
              </a:rPr>
              <a:t>Events Leading to the Civil War</a:t>
            </a:r>
          </a:p>
        </p:txBody>
      </p:sp>
      <p:pic>
        <p:nvPicPr>
          <p:cNvPr id="2051" name="Picture 8" descr="Dividing the National Map 1860"/>
          <p:cNvPicPr>
            <a:picLocks noGrp="1" noChangeAspect="1" noChangeArrowheads="1"/>
          </p:cNvPicPr>
          <p:nvPr>
            <p:ph idx="1"/>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1066800" y="1350963"/>
            <a:ext cx="7391400" cy="497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Text Box 9"/>
          <p:cNvSpPr txBox="1">
            <a:spLocks noChangeArrowheads="1"/>
          </p:cNvSpPr>
          <p:nvPr/>
        </p:nvSpPr>
        <p:spPr bwMode="auto">
          <a:xfrm>
            <a:off x="685800" y="9144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sz="2800" b="1"/>
              <a:t>“Dividing the National Map”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2" descr="http://www.njcu.edu/dept/aas/Chapter%204%20Quarles%20%20The_files/image002.jpg"/>
          <p:cNvPicPr>
            <a:picLocks noChangeAspect="1" noChangeArrowheads="1"/>
          </p:cNvPicPr>
          <p:nvPr/>
        </p:nvPicPr>
        <p:blipFill>
          <a:blip r:embed="rId2" cstate="print">
            <a:duotone>
              <a:prstClr val="black"/>
              <a:srgbClr val="D9C3A5">
                <a:tint val="50000"/>
                <a:satMod val="180000"/>
              </a:srgbClr>
            </a:duotone>
            <a:lum bright="-54000"/>
          </a:blip>
          <a:srcRect l="9230" t="7868" r="15079" b="22636"/>
          <a:stretch>
            <a:fillRect/>
          </a:stretch>
        </p:blipFill>
        <p:spPr bwMode="auto">
          <a:xfrm>
            <a:off x="2603739" y="762000"/>
            <a:ext cx="3949461" cy="5105400"/>
          </a:xfrm>
          <a:prstGeom prst="ellipse">
            <a:avLst/>
          </a:prstGeom>
          <a:noFill/>
          <a:ln w="76200">
            <a:noFill/>
          </a:ln>
          <a:effectLst>
            <a:glow rad="101600">
              <a:schemeClr val="accent6">
                <a:satMod val="175000"/>
                <a:alpha val="40000"/>
              </a:schemeClr>
            </a:glow>
            <a:softEdge rad="635000"/>
          </a:effectLst>
        </p:spPr>
      </p:pic>
      <p:pic>
        <p:nvPicPr>
          <p:cNvPr id="32" name="Picture 6" descr="http://docsouth.unc.edu/neh/bradford/bradfp.jpg"/>
          <p:cNvPicPr>
            <a:picLocks noChangeAspect="1" noChangeArrowheads="1"/>
          </p:cNvPicPr>
          <p:nvPr/>
        </p:nvPicPr>
        <p:blipFill>
          <a:blip r:embed="rId3" cstate="print">
            <a:lum bright="-25000"/>
          </a:blip>
          <a:srcRect l="11717" t="-1623" b="9462"/>
          <a:stretch>
            <a:fillRect/>
          </a:stretch>
        </p:blipFill>
        <p:spPr bwMode="auto">
          <a:xfrm>
            <a:off x="5562600" y="381000"/>
            <a:ext cx="3625064" cy="5943600"/>
          </a:xfrm>
          <a:prstGeom prst="ellipse">
            <a:avLst/>
          </a:prstGeom>
          <a:noFill/>
          <a:effectLst>
            <a:softEdge rad="635000"/>
          </a:effectLst>
        </p:spPr>
      </p:pic>
      <p:pic>
        <p:nvPicPr>
          <p:cNvPr id="16386" name="Picture 2" descr="http://maggiesfarm.anotherdotcom.com/uploads/whitmanfrontispiece.jpg"/>
          <p:cNvPicPr>
            <a:picLocks noChangeAspect="1" noChangeArrowheads="1"/>
          </p:cNvPicPr>
          <p:nvPr/>
        </p:nvPicPr>
        <p:blipFill>
          <a:blip r:embed="rId4" cstate="print">
            <a:duotone>
              <a:prstClr val="black"/>
              <a:srgbClr val="D9C3A5">
                <a:tint val="50000"/>
                <a:satMod val="180000"/>
              </a:srgbClr>
            </a:duotone>
            <a:lum bright="-43000"/>
          </a:blip>
          <a:srcRect/>
          <a:stretch>
            <a:fillRect/>
          </a:stretch>
        </p:blipFill>
        <p:spPr bwMode="auto">
          <a:xfrm>
            <a:off x="0" y="706048"/>
            <a:ext cx="3581400" cy="5008952"/>
          </a:xfrm>
          <a:prstGeom prst="ellipse">
            <a:avLst/>
          </a:prstGeom>
          <a:noFill/>
          <a:effectLst>
            <a:softEdge rad="635000"/>
          </a:effectLst>
        </p:spPr>
      </p:pic>
      <p:sp>
        <p:nvSpPr>
          <p:cNvPr id="35" name="TextBox 34"/>
          <p:cNvSpPr txBox="1"/>
          <p:nvPr/>
        </p:nvSpPr>
        <p:spPr>
          <a:xfrm>
            <a:off x="1828800" y="3429000"/>
            <a:ext cx="5486400" cy="830997"/>
          </a:xfrm>
          <a:prstGeom prst="rect">
            <a:avLst/>
          </a:prstGeom>
          <a:noFill/>
        </p:spPr>
        <p:txBody>
          <a:bodyPr>
            <a:spAutoFit/>
          </a:bodyPr>
          <a:lstStyle/>
          <a:p>
            <a:pPr algn="ctr" fontAlgn="auto">
              <a:spcBef>
                <a:spcPts val="0"/>
              </a:spcBef>
              <a:spcAft>
                <a:spcPts val="0"/>
              </a:spcAft>
              <a:defRPr/>
            </a:pPr>
            <a:r>
              <a:rPr lang="en-US" sz="2400" b="1" dirty="0">
                <a:ln>
                  <a:solidFill>
                    <a:schemeClr val="tx1"/>
                  </a:solidFill>
                </a:ln>
                <a:solidFill>
                  <a:srgbClr val="FF0000"/>
                </a:solidFill>
                <a:latin typeface="Hominis" pitchFamily="82" charset="0"/>
              </a:rPr>
              <a:t>The Fugitive </a:t>
            </a:r>
          </a:p>
          <a:p>
            <a:pPr algn="ctr" fontAlgn="auto">
              <a:spcBef>
                <a:spcPts val="0"/>
              </a:spcBef>
              <a:spcAft>
                <a:spcPts val="0"/>
              </a:spcAft>
              <a:defRPr/>
            </a:pPr>
            <a:r>
              <a:rPr lang="en-US" sz="2400" b="1" dirty="0">
                <a:ln>
                  <a:solidFill>
                    <a:schemeClr val="tx1"/>
                  </a:solidFill>
                </a:ln>
                <a:solidFill>
                  <a:srgbClr val="FF0000"/>
                </a:solidFill>
                <a:latin typeface="Hominis" pitchFamily="82" charset="0"/>
              </a:rPr>
              <a:t>Slave</a:t>
            </a:r>
          </a:p>
        </p:txBody>
      </p:sp>
      <p:sp>
        <p:nvSpPr>
          <p:cNvPr id="31" name="TextBox 30"/>
          <p:cNvSpPr txBox="1"/>
          <p:nvPr/>
        </p:nvSpPr>
        <p:spPr>
          <a:xfrm>
            <a:off x="4419600" y="4572000"/>
            <a:ext cx="5486400" cy="830997"/>
          </a:xfrm>
          <a:prstGeom prst="rect">
            <a:avLst/>
          </a:prstGeom>
          <a:noFill/>
        </p:spPr>
        <p:txBody>
          <a:bodyPr>
            <a:spAutoFit/>
          </a:bodyPr>
          <a:lstStyle/>
          <a:p>
            <a:pPr algn="ctr" fontAlgn="auto">
              <a:spcBef>
                <a:spcPts val="0"/>
              </a:spcBef>
              <a:spcAft>
                <a:spcPts val="0"/>
              </a:spcAft>
              <a:defRPr/>
            </a:pPr>
            <a:r>
              <a:rPr lang="en-US" sz="2400" b="1" dirty="0">
                <a:ln>
                  <a:solidFill>
                    <a:schemeClr val="tx1"/>
                  </a:solidFill>
                </a:ln>
                <a:solidFill>
                  <a:srgbClr val="FF0000"/>
                </a:solidFill>
                <a:latin typeface="Hominis" pitchFamily="82" charset="0"/>
              </a:rPr>
              <a:t>The Underground Railroad</a:t>
            </a:r>
          </a:p>
        </p:txBody>
      </p:sp>
      <p:sp>
        <p:nvSpPr>
          <p:cNvPr id="36" name="Rectangle 35"/>
          <p:cNvSpPr/>
          <p:nvPr/>
        </p:nvSpPr>
        <p:spPr>
          <a:xfrm>
            <a:off x="762000" y="5334000"/>
            <a:ext cx="4267200" cy="838199"/>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400" b="1" dirty="0">
                <a:solidFill>
                  <a:schemeClr val="bg1"/>
                </a:solidFill>
                <a:latin typeface="Arial" charset="0"/>
                <a:cs typeface="Arial" pitchFamily="34" charset="0"/>
              </a:rPr>
              <a:t>Congress passes the Fugitive Slave Act. </a:t>
            </a:r>
          </a:p>
        </p:txBody>
      </p:sp>
      <p:pic>
        <p:nvPicPr>
          <p:cNvPr id="25608" name="Picture 8" descr="http://cache.eb.com/eb/image?id=82603&amp;rendTypeId=4"/>
          <p:cNvPicPr>
            <a:picLocks noChangeAspect="1" noChangeArrowheads="1"/>
          </p:cNvPicPr>
          <p:nvPr/>
        </p:nvPicPr>
        <p:blipFill>
          <a:blip r:embed="rId5" cstate="print">
            <a:duotone>
              <a:prstClr val="black"/>
              <a:srgbClr val="D9C3A5">
                <a:tint val="50000"/>
                <a:satMod val="180000"/>
              </a:srgbClr>
            </a:duotone>
            <a:lum bright="-14000"/>
          </a:blip>
          <a:srcRect/>
          <a:stretch>
            <a:fillRect/>
          </a:stretch>
        </p:blipFill>
        <p:spPr bwMode="auto">
          <a:xfrm>
            <a:off x="5181600" y="1066800"/>
            <a:ext cx="3909571" cy="5638800"/>
          </a:xfrm>
          <a:prstGeom prst="rect">
            <a:avLst/>
          </a:prstGeom>
          <a:noFill/>
          <a:effectLst>
            <a:softEdge rad="63500"/>
          </a:effectLst>
        </p:spPr>
      </p:pic>
      <p:pic>
        <p:nvPicPr>
          <p:cNvPr id="25610" name="Picture 10" descr="http://www.libraries.wvu.edu/delany/freeman.gif"/>
          <p:cNvPicPr>
            <a:picLocks noChangeAspect="1" noChangeArrowheads="1"/>
          </p:cNvPicPr>
          <p:nvPr/>
        </p:nvPicPr>
        <p:blipFill>
          <a:blip r:embed="rId6" cstate="print">
            <a:duotone>
              <a:prstClr val="black"/>
              <a:srgbClr val="D9C3A5">
                <a:tint val="50000"/>
                <a:satMod val="180000"/>
              </a:srgbClr>
            </a:duotone>
            <a:lum bright="-34000"/>
          </a:blip>
          <a:srcRect l="26747" b="3614"/>
          <a:stretch>
            <a:fillRect/>
          </a:stretch>
        </p:blipFill>
        <p:spPr bwMode="auto">
          <a:xfrm>
            <a:off x="0" y="762001"/>
            <a:ext cx="5791200" cy="6095999"/>
          </a:xfrm>
          <a:prstGeom prst="rect">
            <a:avLst/>
          </a:prstGeom>
          <a:noFill/>
          <a:effectLst>
            <a:softEdge rad="635000"/>
          </a:effectLst>
        </p:spPr>
      </p:pic>
      <p:sp>
        <p:nvSpPr>
          <p:cNvPr id="30" name="TextBox 29"/>
          <p:cNvSpPr txBox="1"/>
          <p:nvPr/>
        </p:nvSpPr>
        <p:spPr>
          <a:xfrm>
            <a:off x="990600" y="2971800"/>
            <a:ext cx="5486400" cy="1200329"/>
          </a:xfrm>
          <a:prstGeom prst="rect">
            <a:avLst/>
          </a:prstGeom>
          <a:noFill/>
        </p:spPr>
        <p:txBody>
          <a:bodyPr>
            <a:spAutoFit/>
          </a:bodyPr>
          <a:lstStyle/>
          <a:p>
            <a:pPr algn="ctr" fontAlgn="auto">
              <a:spcBef>
                <a:spcPts val="0"/>
              </a:spcBef>
              <a:spcAft>
                <a:spcPts val="0"/>
              </a:spcAft>
              <a:defRPr/>
            </a:pPr>
            <a:r>
              <a:rPr lang="en-US" sz="2400" b="1" dirty="0">
                <a:ln>
                  <a:solidFill>
                    <a:schemeClr val="tx1"/>
                  </a:solidFill>
                </a:ln>
                <a:solidFill>
                  <a:srgbClr val="FF0000"/>
                </a:solidFill>
                <a:latin typeface="Hominis" pitchFamily="82" charset="0"/>
              </a:rPr>
              <a:t>The </a:t>
            </a:r>
          </a:p>
          <a:p>
            <a:pPr algn="ctr" fontAlgn="auto">
              <a:spcBef>
                <a:spcPts val="0"/>
              </a:spcBef>
              <a:spcAft>
                <a:spcPts val="0"/>
              </a:spcAft>
              <a:defRPr/>
            </a:pPr>
            <a:r>
              <a:rPr lang="en-US" sz="2400" b="1" dirty="0">
                <a:ln>
                  <a:solidFill>
                    <a:schemeClr val="tx1"/>
                  </a:solidFill>
                </a:ln>
                <a:solidFill>
                  <a:srgbClr val="FF0000"/>
                </a:solidFill>
                <a:latin typeface="Hominis" pitchFamily="82" charset="0"/>
              </a:rPr>
              <a:t>Fugitive </a:t>
            </a:r>
          </a:p>
          <a:p>
            <a:pPr algn="ctr" fontAlgn="auto">
              <a:spcBef>
                <a:spcPts val="0"/>
              </a:spcBef>
              <a:spcAft>
                <a:spcPts val="0"/>
              </a:spcAft>
              <a:defRPr/>
            </a:pPr>
            <a:r>
              <a:rPr lang="en-US" sz="2400" b="1" dirty="0">
                <a:ln>
                  <a:solidFill>
                    <a:schemeClr val="tx1"/>
                  </a:solidFill>
                </a:ln>
                <a:solidFill>
                  <a:srgbClr val="FF0000"/>
                </a:solidFill>
                <a:latin typeface="Hominis" pitchFamily="82" charset="0"/>
              </a:rPr>
              <a:t>Slave</a:t>
            </a:r>
          </a:p>
        </p:txBody>
      </p:sp>
      <p:sp>
        <p:nvSpPr>
          <p:cNvPr id="29" name="TextBox 28"/>
          <p:cNvSpPr txBox="1"/>
          <p:nvPr/>
        </p:nvSpPr>
        <p:spPr>
          <a:xfrm>
            <a:off x="-533400" y="2551093"/>
            <a:ext cx="4485029" cy="830997"/>
          </a:xfrm>
          <a:prstGeom prst="rect">
            <a:avLst/>
          </a:prstGeom>
          <a:noFill/>
        </p:spPr>
        <p:txBody>
          <a:bodyPr>
            <a:spAutoFit/>
          </a:bodyPr>
          <a:lstStyle/>
          <a:p>
            <a:pPr algn="ctr" fontAlgn="auto">
              <a:spcBef>
                <a:spcPts val="0"/>
              </a:spcBef>
              <a:spcAft>
                <a:spcPts val="0"/>
              </a:spcAft>
              <a:defRPr/>
            </a:pPr>
            <a:r>
              <a:rPr lang="en-US" sz="2400" b="1" dirty="0">
                <a:ln>
                  <a:solidFill>
                    <a:schemeClr val="tx1"/>
                  </a:solidFill>
                </a:ln>
                <a:solidFill>
                  <a:srgbClr val="FF0000"/>
                </a:solidFill>
                <a:latin typeface="Hominis" pitchFamily="82" charset="0"/>
              </a:rPr>
              <a:t>The Slave </a:t>
            </a:r>
          </a:p>
          <a:p>
            <a:pPr algn="ctr" fontAlgn="auto">
              <a:spcBef>
                <a:spcPts val="0"/>
              </a:spcBef>
              <a:spcAft>
                <a:spcPts val="0"/>
              </a:spcAft>
              <a:defRPr/>
            </a:pPr>
            <a:r>
              <a:rPr lang="en-US" sz="2400" b="1" dirty="0">
                <a:ln>
                  <a:solidFill>
                    <a:schemeClr val="tx1"/>
                  </a:solidFill>
                </a:ln>
                <a:solidFill>
                  <a:srgbClr val="FF0000"/>
                </a:solidFill>
                <a:latin typeface="Hominis" pitchFamily="82" charset="0"/>
              </a:rPr>
              <a:t>Catcher</a:t>
            </a:r>
          </a:p>
        </p:txBody>
      </p:sp>
      <p:grpSp>
        <p:nvGrpSpPr>
          <p:cNvPr id="3" name="Group 9"/>
          <p:cNvGrpSpPr>
            <a:grpSpLocks/>
          </p:cNvGrpSpPr>
          <p:nvPr/>
        </p:nvGrpSpPr>
        <p:grpSpPr bwMode="auto">
          <a:xfrm>
            <a:off x="0" y="4191000"/>
            <a:ext cx="4565650" cy="2590800"/>
            <a:chOff x="3048000" y="2819400"/>
            <a:chExt cx="4565808" cy="2590800"/>
          </a:xfrm>
        </p:grpSpPr>
        <p:grpSp>
          <p:nvGrpSpPr>
            <p:cNvPr id="11287" name="Group 12"/>
            <p:cNvGrpSpPr>
              <a:grpSpLocks/>
            </p:cNvGrpSpPr>
            <p:nvPr/>
          </p:nvGrpSpPr>
          <p:grpSpPr bwMode="auto">
            <a:xfrm>
              <a:off x="3047997" y="2819400"/>
              <a:ext cx="4565805" cy="2590800"/>
              <a:chOff x="1916270" y="3352800"/>
              <a:chExt cx="3089890" cy="1566672"/>
            </a:xfrm>
          </p:grpSpPr>
          <p:sp>
            <p:nvSpPr>
              <p:cNvPr id="14" name="Horizontal Scroll 13"/>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6" name="Straight Connector 15"/>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8" name="TextBox 17"/>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9" name="Bevel 18"/>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Bevel 19"/>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Box 12"/>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sp>
        <p:nvSpPr>
          <p:cNvPr id="27" name="Rectangle 26"/>
          <p:cNvSpPr/>
          <p:nvPr/>
        </p:nvSpPr>
        <p:spPr>
          <a:xfrm>
            <a:off x="152400" y="5029200"/>
            <a:ext cx="4953000" cy="1569660"/>
          </a:xfrm>
          <a:prstGeom prst="rect">
            <a:avLst/>
          </a:prstGeom>
          <a:solidFill>
            <a:schemeClr val="tx1"/>
          </a:solidFill>
          <a:ln w="635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400" b="1" dirty="0">
                <a:solidFill>
                  <a:schemeClr val="bg1"/>
                </a:solidFill>
                <a:latin typeface="Arial" charset="0"/>
                <a:cs typeface="Arial" pitchFamily="34" charset="0"/>
              </a:rPr>
              <a:t>Guaranteed the right of southern slave holders to pursue and recover their property on Northern soil.</a:t>
            </a:r>
          </a:p>
        </p:txBody>
      </p:sp>
      <p:pic>
        <p:nvPicPr>
          <p:cNvPr id="21" name="Picture 1" descr="C:\Documents and Settings\Owner\Local Settings\Temporary Internet Files\Content.IE5\2XRV74ID\MCj04346630000[1].wmf"/>
          <p:cNvPicPr>
            <a:picLocks noChangeAspect="1" noChangeArrowheads="1"/>
          </p:cNvPicPr>
          <p:nvPr/>
        </p:nvPicPr>
        <p:blipFill>
          <a:blip r:embed="rId7" cstate="print">
            <a:duotone>
              <a:prstClr val="black"/>
              <a:schemeClr val="accent1">
                <a:tint val="45000"/>
                <a:satMod val="400000"/>
              </a:schemeClr>
            </a:duotone>
            <a:lum/>
          </a:blip>
          <a:srcRect/>
          <a:stretch>
            <a:fillRect/>
          </a:stretch>
        </p:blipFill>
        <p:spPr bwMode="auto">
          <a:xfrm>
            <a:off x="1242544" y="4992687"/>
            <a:ext cx="662456" cy="874713"/>
          </a:xfrm>
          <a:prstGeom prst="rect">
            <a:avLst/>
          </a:prstGeom>
          <a:noFill/>
        </p:spPr>
      </p:pic>
      <p:sp>
        <p:nvSpPr>
          <p:cNvPr id="25" name="TextBox 24"/>
          <p:cNvSpPr txBox="1"/>
          <p:nvPr/>
        </p:nvSpPr>
        <p:spPr>
          <a:xfrm>
            <a:off x="5181600" y="3459301"/>
            <a:ext cx="3810000" cy="3170099"/>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orthographicFront"/>
            <a:lightRig rig="threePt" dir="t"/>
          </a:scene3d>
          <a:sp3d>
            <a:bevelT/>
          </a:sp3d>
        </p:spPr>
        <p:txBody>
          <a:bodyPr>
            <a:spAutoFit/>
            <a:sp3d extrusionH="254000"/>
          </a:bodyPr>
          <a:lstStyle/>
          <a:p>
            <a:pPr algn="ctr" fontAlgn="auto">
              <a:spcBef>
                <a:spcPts val="0"/>
              </a:spcBef>
              <a:spcAft>
                <a:spcPts val="0"/>
              </a:spcAft>
              <a:defRPr/>
            </a:pPr>
            <a:r>
              <a:rPr lang="en-US" sz="2000" dirty="0">
                <a:effectLst>
                  <a:glow rad="101600">
                    <a:schemeClr val="accent6">
                      <a:satMod val="175000"/>
                      <a:alpha val="40000"/>
                    </a:schemeClr>
                  </a:glow>
                </a:effectLst>
                <a:latin typeface="Arial Black" pitchFamily="34" charset="0"/>
              </a:rPr>
              <a:t>“The Fugitive Slave Law stated that every citizen was responsible for helping to recover, punish, and return fugitive slaves; so any white person from the North or South could be, and were expected to be, a fugitive slave catcher”.</a:t>
            </a:r>
            <a:endParaRPr lang="en-US" sz="2000" dirty="0">
              <a:ln w="38100">
                <a:solidFill>
                  <a:schemeClr val="accent6">
                    <a:lumMod val="50000"/>
                  </a:schemeClr>
                </a:solidFill>
              </a:ln>
              <a:effectLst>
                <a:glow rad="101600">
                  <a:schemeClr val="accent6">
                    <a:satMod val="175000"/>
                    <a:alpha val="40000"/>
                  </a:schemeClr>
                </a:glow>
              </a:effectLst>
              <a:latin typeface="Arial Black" pitchFamily="34" charset="0"/>
            </a:endParaRPr>
          </a:p>
        </p:txBody>
      </p:sp>
      <p:sp>
        <p:nvSpPr>
          <p:cNvPr id="34" name="TextBox 33"/>
          <p:cNvSpPr txBox="1"/>
          <p:nvPr/>
        </p:nvSpPr>
        <p:spPr>
          <a:xfrm>
            <a:off x="-838200" y="609600"/>
            <a:ext cx="10896600" cy="646331"/>
          </a:xfrm>
          <a:prstGeom prst="rect">
            <a:avLst/>
          </a:prstGeom>
          <a:noFill/>
          <a:scene3d>
            <a:camera prst="perspectiveAbove"/>
            <a:lightRig rig="threePt" dir="t"/>
          </a:scene3d>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3600" dirty="0">
                <a:ln w="3175">
                  <a:solidFill>
                    <a:schemeClr val="accent6">
                      <a:lumMod val="50000"/>
                    </a:schemeClr>
                  </a:solidFill>
                </a:ln>
                <a:solidFill>
                  <a:srgbClr val="C00000"/>
                </a:solidFill>
                <a:effectLst>
                  <a:glow rad="228600">
                    <a:schemeClr val="accent6">
                      <a:satMod val="175000"/>
                      <a:alpha val="40000"/>
                    </a:schemeClr>
                  </a:glow>
                </a:effectLst>
                <a:latin typeface="Hominis" pitchFamily="82" charset="0"/>
              </a:rPr>
              <a:t>The Fugitive Slave Law</a:t>
            </a:r>
            <a:endParaRPr lang="en-US" sz="4000" dirty="0">
              <a:ln w="3175">
                <a:solidFill>
                  <a:schemeClr val="accent6">
                    <a:lumMod val="50000"/>
                  </a:schemeClr>
                </a:solidFill>
              </a:ln>
              <a:solidFill>
                <a:srgbClr val="C00000"/>
              </a:solidFill>
              <a:effectLst>
                <a:glow rad="228600">
                  <a:schemeClr val="accent6">
                    <a:satMod val="175000"/>
                    <a:alpha val="40000"/>
                  </a:schemeClr>
                </a:glow>
              </a:effectLst>
              <a:latin typeface="Hominis" pitchFamily="82" charset="0"/>
            </a:endParaRPr>
          </a:p>
        </p:txBody>
      </p:sp>
      <p:sp>
        <p:nvSpPr>
          <p:cNvPr id="9" name="TextBox 8"/>
          <p:cNvSpPr txBox="1"/>
          <p:nvPr/>
        </p:nvSpPr>
        <p:spPr>
          <a:xfrm>
            <a:off x="-838200" y="0"/>
            <a:ext cx="10896600" cy="70788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000" dirty="0">
                <a:ln w="38100">
                  <a:solidFill>
                    <a:schemeClr val="accent6">
                      <a:lumMod val="50000"/>
                    </a:schemeClr>
                  </a:solidFill>
                </a:ln>
                <a:latin typeface="Hominis" pitchFamily="82" charset="0"/>
              </a:rPr>
              <a:t>The Compromise of 1850</a:t>
            </a:r>
            <a:endParaRPr lang="en-US" dirty="0">
              <a:ln w="38100">
                <a:solidFill>
                  <a:schemeClr val="accent6">
                    <a:lumMod val="50000"/>
                  </a:schemeClr>
                </a:solidFill>
              </a:ln>
              <a:latin typeface="Hominis" pitchFamily="82" charset="0"/>
            </a:endParaRPr>
          </a:p>
        </p:txBody>
      </p:sp>
      <p:sp>
        <p:nvSpPr>
          <p:cNvPr id="33" name="TextBox 32"/>
          <p:cNvSpPr txBox="1"/>
          <p:nvPr/>
        </p:nvSpPr>
        <p:spPr>
          <a:xfrm>
            <a:off x="3657600" y="2703493"/>
            <a:ext cx="6934200" cy="954107"/>
          </a:xfrm>
          <a:prstGeom prst="rect">
            <a:avLst/>
          </a:prstGeom>
          <a:noFill/>
          <a:scene3d>
            <a:camera prst="perspectiveRelaxedModerately"/>
            <a:lightRig rig="threePt" dir="t"/>
          </a:scene3d>
        </p:spPr>
        <p:txBody>
          <a:bodyPr>
            <a:spAutoFit/>
          </a:bodyPr>
          <a:lstStyle/>
          <a:p>
            <a:pPr algn="ctr" fontAlgn="auto">
              <a:spcBef>
                <a:spcPts val="0"/>
              </a:spcBef>
              <a:spcAft>
                <a:spcPts val="0"/>
              </a:spcAft>
              <a:defRPr/>
            </a:pPr>
            <a:r>
              <a:rPr lang="en-US" sz="2800" b="1" dirty="0">
                <a:ln>
                  <a:solidFill>
                    <a:schemeClr val="tx1"/>
                  </a:solidFill>
                </a:ln>
                <a:solidFill>
                  <a:srgbClr val="FF0000"/>
                </a:solidFill>
                <a:effectLst>
                  <a:glow rad="139700">
                    <a:schemeClr val="accent6">
                      <a:satMod val="175000"/>
                      <a:alpha val="40000"/>
                    </a:schemeClr>
                  </a:glow>
                </a:effectLst>
                <a:latin typeface="Hominis" pitchFamily="82" charset="0"/>
              </a:rPr>
              <a:t>The  </a:t>
            </a:r>
          </a:p>
          <a:p>
            <a:pPr algn="ctr" fontAlgn="auto">
              <a:spcBef>
                <a:spcPts val="0"/>
              </a:spcBef>
              <a:spcAft>
                <a:spcPts val="0"/>
              </a:spcAft>
              <a:defRPr/>
            </a:pPr>
            <a:r>
              <a:rPr lang="en-US" sz="2800" b="1" dirty="0">
                <a:ln>
                  <a:solidFill>
                    <a:schemeClr val="tx1"/>
                  </a:solidFill>
                </a:ln>
                <a:solidFill>
                  <a:srgbClr val="FF0000"/>
                </a:solidFill>
                <a:effectLst>
                  <a:glow rad="139700">
                    <a:schemeClr val="accent6">
                      <a:satMod val="175000"/>
                      <a:alpha val="40000"/>
                    </a:schemeClr>
                  </a:glow>
                </a:effectLst>
                <a:latin typeface="Hominis" pitchFamily="82" charset="0"/>
              </a:rPr>
              <a:t>Abolitionists!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0"/>
                                        <p:tgtEl>
                                          <p:spTgt spid="35"/>
                                        </p:tgtEl>
                                      </p:cBhvr>
                                    </p:animEffect>
                                    <p:anim calcmode="lin" valueType="num">
                                      <p:cBhvr>
                                        <p:cTn id="8" dur="5000" fill="hold"/>
                                        <p:tgtEl>
                                          <p:spTgt spid="35"/>
                                        </p:tgtEl>
                                        <p:attrNameLst>
                                          <p:attrName>ppt_x</p:attrName>
                                        </p:attrNameLst>
                                      </p:cBhvr>
                                      <p:tavLst>
                                        <p:tav tm="0">
                                          <p:val>
                                            <p:strVal val="#ppt_x"/>
                                          </p:val>
                                        </p:tav>
                                        <p:tav tm="100000">
                                          <p:val>
                                            <p:strVal val="#ppt_x"/>
                                          </p:val>
                                        </p:tav>
                                      </p:tavLst>
                                    </p:anim>
                                    <p:anim calcmode="lin" valueType="num">
                                      <p:cBhvr>
                                        <p:cTn id="9" dur="5000" fill="hold"/>
                                        <p:tgtEl>
                                          <p:spTgt spid="35"/>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out)">
                                      <p:cBhvr>
                                        <p:cTn id="12" dur="5000"/>
                                        <p:tgtEl>
                                          <p:spTgt spid="26"/>
                                        </p:tgtEl>
                                      </p:cBhvr>
                                    </p:animEffect>
                                  </p:childTnLst>
                                </p:cTn>
                              </p:par>
                              <p:par>
                                <p:cTn id="13" presetID="12"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Top)">
                                      <p:cBhvr>
                                        <p:cTn id="15" dur="3000"/>
                                        <p:tgtEl>
                                          <p:spTgt spid="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0"/>
                                        <p:tgtEl>
                                          <p:spTgt spid="29"/>
                                        </p:tgtEl>
                                      </p:cBhvr>
                                    </p:animEffect>
                                    <p:anim calcmode="lin" valueType="num">
                                      <p:cBhvr>
                                        <p:cTn id="21" dur="2000" fill="hold"/>
                                        <p:tgtEl>
                                          <p:spTgt spid="29"/>
                                        </p:tgtEl>
                                        <p:attrNameLst>
                                          <p:attrName>ppt_x</p:attrName>
                                        </p:attrNameLst>
                                      </p:cBhvr>
                                      <p:tavLst>
                                        <p:tav tm="0">
                                          <p:val>
                                            <p:strVal val="#ppt_x"/>
                                          </p:val>
                                        </p:tav>
                                        <p:tav tm="100000">
                                          <p:val>
                                            <p:strVal val="#ppt_x"/>
                                          </p:val>
                                        </p:tav>
                                      </p:tavLst>
                                    </p:anim>
                                    <p:anim calcmode="lin" valueType="num">
                                      <p:cBhvr>
                                        <p:cTn id="22" dur="2000" fill="hold"/>
                                        <p:tgtEl>
                                          <p:spTgt spid="29"/>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fade">
                                      <p:cBhvr>
                                        <p:cTn id="25" dur="2000"/>
                                        <p:tgtEl>
                                          <p:spTgt spid="163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000"/>
                                        <p:tgtEl>
                                          <p:spTgt spid="32"/>
                                        </p:tgtEl>
                                      </p:cBhvr>
                                    </p:animEffect>
                                  </p:childTnLst>
                                </p:cTn>
                              </p:par>
                              <p:par>
                                <p:cTn id="31" presetID="42"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2000"/>
                                        <p:tgtEl>
                                          <p:spTgt spid="31"/>
                                        </p:tgtEl>
                                      </p:cBhvr>
                                    </p:animEffect>
                                    <p:anim calcmode="lin" valueType="num">
                                      <p:cBhvr>
                                        <p:cTn id="34" dur="2000" fill="hold"/>
                                        <p:tgtEl>
                                          <p:spTgt spid="31"/>
                                        </p:tgtEl>
                                        <p:attrNameLst>
                                          <p:attrName>ppt_x</p:attrName>
                                        </p:attrNameLst>
                                      </p:cBhvr>
                                      <p:tavLst>
                                        <p:tav tm="0">
                                          <p:val>
                                            <p:strVal val="#ppt_x"/>
                                          </p:val>
                                        </p:tav>
                                        <p:tav tm="100000">
                                          <p:val>
                                            <p:strVal val="#ppt_x"/>
                                          </p:val>
                                        </p:tav>
                                      </p:tavLst>
                                    </p:anim>
                                    <p:anim calcmode="lin" valueType="num">
                                      <p:cBhvr>
                                        <p:cTn id="35" dur="2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000"/>
                                        <p:tgtEl>
                                          <p:spTgt spid="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5610"/>
                                        </p:tgtEl>
                                        <p:attrNameLst>
                                          <p:attrName>style.visibility</p:attrName>
                                        </p:attrNameLst>
                                      </p:cBhvr>
                                      <p:to>
                                        <p:strVal val="visible"/>
                                      </p:to>
                                    </p:set>
                                    <p:animEffect transition="in" filter="fade">
                                      <p:cBhvr>
                                        <p:cTn id="45" dur="2000"/>
                                        <p:tgtEl>
                                          <p:spTgt spid="25610"/>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2000"/>
                                        <p:tgtEl>
                                          <p:spTgt spid="30"/>
                                        </p:tgtEl>
                                      </p:cBhvr>
                                    </p:animEffect>
                                  </p:childTnLst>
                                </p:cTn>
                              </p:par>
                              <p:par>
                                <p:cTn id="49" presetID="10" presetClass="exit" presetSubtype="0" fill="hold" nodeType="withEffect">
                                  <p:stCondLst>
                                    <p:cond delay="0"/>
                                  </p:stCondLst>
                                  <p:childTnLst>
                                    <p:animEffect transition="out" filter="fade">
                                      <p:cBhvr>
                                        <p:cTn id="50" dur="2000"/>
                                        <p:tgtEl>
                                          <p:spTgt spid="36"/>
                                        </p:tgtEl>
                                      </p:cBhvr>
                                    </p:animEffect>
                                    <p:set>
                                      <p:cBhvr>
                                        <p:cTn id="51" dur="1" fill="hold">
                                          <p:stCondLst>
                                            <p:cond delay="1999"/>
                                          </p:stCondLst>
                                        </p:cTn>
                                        <p:tgtEl>
                                          <p:spTgt spid="3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26"/>
                                        </p:tgtEl>
                                      </p:cBhvr>
                                    </p:animEffect>
                                    <p:set>
                                      <p:cBhvr>
                                        <p:cTn id="54" dur="1" fill="hold">
                                          <p:stCondLst>
                                            <p:cond delay="1999"/>
                                          </p:stCondLst>
                                        </p:cTn>
                                        <p:tgtEl>
                                          <p:spTgt spid="2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16386"/>
                                        </p:tgtEl>
                                      </p:cBhvr>
                                    </p:animEffect>
                                    <p:set>
                                      <p:cBhvr>
                                        <p:cTn id="57" dur="1" fill="hold">
                                          <p:stCondLst>
                                            <p:cond delay="1999"/>
                                          </p:stCondLst>
                                        </p:cTn>
                                        <p:tgtEl>
                                          <p:spTgt spid="1638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000"/>
                                        <p:tgtEl>
                                          <p:spTgt spid="35"/>
                                        </p:tgtEl>
                                      </p:cBhvr>
                                    </p:animEffect>
                                    <p:set>
                                      <p:cBhvr>
                                        <p:cTn id="60" dur="1" fill="hold">
                                          <p:stCondLst>
                                            <p:cond delay="1999"/>
                                          </p:stCondLst>
                                        </p:cTn>
                                        <p:tgtEl>
                                          <p:spTgt spid="3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31"/>
                                        </p:tgtEl>
                                      </p:cBhvr>
                                    </p:animEffect>
                                    <p:set>
                                      <p:cBhvr>
                                        <p:cTn id="63" dur="1" fill="hold">
                                          <p:stCondLst>
                                            <p:cond delay="1999"/>
                                          </p:stCondLst>
                                        </p:cTn>
                                        <p:tgtEl>
                                          <p:spTgt spid="3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32"/>
                                        </p:tgtEl>
                                      </p:cBhvr>
                                    </p:animEffect>
                                    <p:set>
                                      <p:cBhvr>
                                        <p:cTn id="66" dur="1" fill="hold">
                                          <p:stCondLst>
                                            <p:cond delay="1999"/>
                                          </p:stCondLst>
                                        </p:cTn>
                                        <p:tgtEl>
                                          <p:spTgt spid="32"/>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25608"/>
                                        </p:tgtEl>
                                        <p:attrNameLst>
                                          <p:attrName>style.visibility</p:attrName>
                                        </p:attrNameLst>
                                      </p:cBhvr>
                                      <p:to>
                                        <p:strVal val="visible"/>
                                      </p:to>
                                    </p:set>
                                    <p:animEffect transition="in" filter="fade">
                                      <p:cBhvr>
                                        <p:cTn id="69" dur="5000"/>
                                        <p:tgtEl>
                                          <p:spTgt spid="256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3000"/>
                                        <p:tgtEl>
                                          <p:spTgt spid="33"/>
                                        </p:tgtEl>
                                      </p:cBhvr>
                                    </p:animEffect>
                                    <p:anim calcmode="lin" valueType="num">
                                      <p:cBhvr>
                                        <p:cTn id="82" dur="3000" fill="hold"/>
                                        <p:tgtEl>
                                          <p:spTgt spid="33"/>
                                        </p:tgtEl>
                                        <p:attrNameLst>
                                          <p:attrName>ppt_x</p:attrName>
                                        </p:attrNameLst>
                                      </p:cBhvr>
                                      <p:tavLst>
                                        <p:tav tm="0">
                                          <p:val>
                                            <p:strVal val="#ppt_x"/>
                                          </p:val>
                                        </p:tav>
                                        <p:tav tm="100000">
                                          <p:val>
                                            <p:strVal val="#ppt_x"/>
                                          </p:val>
                                        </p:tav>
                                      </p:tavLst>
                                    </p:anim>
                                    <p:anim calcmode="lin" valueType="num">
                                      <p:cBhvr>
                                        <p:cTn id="83" dur="3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2" presetClass="entr" presetSubtype="1"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slide(fromTop)">
                                      <p:cBhvr>
                                        <p:cTn id="88" dur="2000"/>
                                        <p:tgtEl>
                                          <p:spTgt spid="2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3000" fill="hold"/>
                                        <p:tgtEl>
                                          <p:spTgt spid="3"/>
                                        </p:tgtEl>
                                        <p:attrNameLst>
                                          <p:attrName>ppt_w</p:attrName>
                                        </p:attrNameLst>
                                      </p:cBhvr>
                                      <p:tavLst>
                                        <p:tav tm="0">
                                          <p:val>
                                            <p:strVal val="#ppt_w+.3"/>
                                          </p:val>
                                        </p:tav>
                                        <p:tav tm="100000">
                                          <p:val>
                                            <p:strVal val="#ppt_w"/>
                                          </p:val>
                                        </p:tav>
                                      </p:tavLst>
                                    </p:anim>
                                    <p:anim calcmode="lin" valueType="num">
                                      <p:cBhvr>
                                        <p:cTn id="94" dur="3000" fill="hold"/>
                                        <p:tgtEl>
                                          <p:spTgt spid="3"/>
                                        </p:tgtEl>
                                        <p:attrNameLst>
                                          <p:attrName>ppt_h</p:attrName>
                                        </p:attrNameLst>
                                      </p:cBhvr>
                                      <p:tavLst>
                                        <p:tav tm="0">
                                          <p:val>
                                            <p:strVal val="#ppt_h"/>
                                          </p:val>
                                        </p:tav>
                                        <p:tav tm="100000">
                                          <p:val>
                                            <p:strVal val="#ppt_h"/>
                                          </p:val>
                                        </p:tav>
                                      </p:tavLst>
                                    </p:anim>
                                    <p:animEffect transition="in" filter="fade">
                                      <p:cBhvr>
                                        <p:cTn id="95" dur="3000"/>
                                        <p:tgtEl>
                                          <p:spTgt spid="3"/>
                                        </p:tgtEl>
                                      </p:cBhvr>
                                    </p:animEffect>
                                  </p:childTnLst>
                                </p:cTn>
                              </p:par>
                              <p:par>
                                <p:cTn id="96" presetID="10" presetClass="exit" presetSubtype="0" fill="hold" nodeType="withEffect">
                                  <p:stCondLst>
                                    <p:cond delay="0"/>
                                  </p:stCondLst>
                                  <p:childTnLst>
                                    <p:animEffect transition="out" filter="fade">
                                      <p:cBhvr>
                                        <p:cTn id="97" dur="2000"/>
                                        <p:tgtEl>
                                          <p:spTgt spid="27"/>
                                        </p:tgtEl>
                                      </p:cBhvr>
                                    </p:animEffect>
                                    <p:set>
                                      <p:cBhvr>
                                        <p:cTn id="98" dur="1" fill="hold">
                                          <p:stCondLst>
                                            <p:cond delay="1999"/>
                                          </p:stCondLst>
                                        </p:cTn>
                                        <p:tgtEl>
                                          <p:spTgt spid="27"/>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down)">
                                      <p:cBhvr>
                                        <p:cTn id="10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americancivilwar.com/pictures/comp1850.jpg"/>
          <p:cNvPicPr>
            <a:picLocks noChangeAspect="1" noChangeArrowheads="1"/>
          </p:cNvPicPr>
          <p:nvPr/>
        </p:nvPicPr>
        <p:blipFill>
          <a:blip r:embed="rId2" cstate="print"/>
          <a:srcRect/>
          <a:stretch>
            <a:fillRect/>
          </a:stretch>
        </p:blipFill>
        <p:spPr bwMode="auto">
          <a:xfrm>
            <a:off x="327164" y="1035646"/>
            <a:ext cx="8588236" cy="5593754"/>
          </a:xfrm>
          <a:prstGeom prst="rect">
            <a:avLst/>
          </a:prstGeom>
          <a:noFill/>
          <a:ln w="1016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scene3d>
            <a:camera prst="orthographicFront"/>
            <a:lightRig rig="threePt" dir="t"/>
          </a:scene3d>
          <a:sp3d>
            <a:bevelT prst="slope"/>
          </a:sp3d>
        </p:spPr>
      </p:pic>
      <p:sp>
        <p:nvSpPr>
          <p:cNvPr id="6" name="Freeform 5"/>
          <p:cNvSpPr/>
          <p:nvPr/>
        </p:nvSpPr>
        <p:spPr>
          <a:xfrm>
            <a:off x="1047750" y="2595563"/>
            <a:ext cx="2515143" cy="2432150"/>
          </a:xfrm>
          <a:custGeom>
            <a:avLst/>
            <a:gdLst>
              <a:gd name="connsiteX0" fmla="*/ 152400 w 2515143"/>
              <a:gd name="connsiteY0" fmla="*/ 14287 h 2432150"/>
              <a:gd name="connsiteX1" fmla="*/ 142875 w 2515143"/>
              <a:gd name="connsiteY1" fmla="*/ 119062 h 2432150"/>
              <a:gd name="connsiteX2" fmla="*/ 114300 w 2515143"/>
              <a:gd name="connsiteY2" fmla="*/ 185737 h 2432150"/>
              <a:gd name="connsiteX3" fmla="*/ 95250 w 2515143"/>
              <a:gd name="connsiteY3" fmla="*/ 242887 h 2432150"/>
              <a:gd name="connsiteX4" fmla="*/ 76200 w 2515143"/>
              <a:gd name="connsiteY4" fmla="*/ 309562 h 2432150"/>
              <a:gd name="connsiteX5" fmla="*/ 57150 w 2515143"/>
              <a:gd name="connsiteY5" fmla="*/ 366712 h 2432150"/>
              <a:gd name="connsiteX6" fmla="*/ 47625 w 2515143"/>
              <a:gd name="connsiteY6" fmla="*/ 395287 h 2432150"/>
              <a:gd name="connsiteX7" fmla="*/ 28575 w 2515143"/>
              <a:gd name="connsiteY7" fmla="*/ 471487 h 2432150"/>
              <a:gd name="connsiteX8" fmla="*/ 0 w 2515143"/>
              <a:gd name="connsiteY8" fmla="*/ 585787 h 2432150"/>
              <a:gd name="connsiteX9" fmla="*/ 28575 w 2515143"/>
              <a:gd name="connsiteY9" fmla="*/ 681037 h 2432150"/>
              <a:gd name="connsiteX10" fmla="*/ 38100 w 2515143"/>
              <a:gd name="connsiteY10" fmla="*/ 709612 h 2432150"/>
              <a:gd name="connsiteX11" fmla="*/ 66675 w 2515143"/>
              <a:gd name="connsiteY11" fmla="*/ 719137 h 2432150"/>
              <a:gd name="connsiteX12" fmla="*/ 85725 w 2515143"/>
              <a:gd name="connsiteY12" fmla="*/ 776287 h 2432150"/>
              <a:gd name="connsiteX13" fmla="*/ 95250 w 2515143"/>
              <a:gd name="connsiteY13" fmla="*/ 804862 h 2432150"/>
              <a:gd name="connsiteX14" fmla="*/ 123825 w 2515143"/>
              <a:gd name="connsiteY14" fmla="*/ 833437 h 2432150"/>
              <a:gd name="connsiteX15" fmla="*/ 161925 w 2515143"/>
              <a:gd name="connsiteY15" fmla="*/ 890587 h 2432150"/>
              <a:gd name="connsiteX16" fmla="*/ 180975 w 2515143"/>
              <a:gd name="connsiteY16" fmla="*/ 919162 h 2432150"/>
              <a:gd name="connsiteX17" fmla="*/ 209550 w 2515143"/>
              <a:gd name="connsiteY17" fmla="*/ 938212 h 2432150"/>
              <a:gd name="connsiteX18" fmla="*/ 228600 w 2515143"/>
              <a:gd name="connsiteY18" fmla="*/ 966787 h 2432150"/>
              <a:gd name="connsiteX19" fmla="*/ 257175 w 2515143"/>
              <a:gd name="connsiteY19" fmla="*/ 995362 h 2432150"/>
              <a:gd name="connsiteX20" fmla="*/ 276225 w 2515143"/>
              <a:gd name="connsiteY20" fmla="*/ 1052512 h 2432150"/>
              <a:gd name="connsiteX21" fmla="*/ 314325 w 2515143"/>
              <a:gd name="connsiteY21" fmla="*/ 1109662 h 2432150"/>
              <a:gd name="connsiteX22" fmla="*/ 342900 w 2515143"/>
              <a:gd name="connsiteY22" fmla="*/ 1166812 h 2432150"/>
              <a:gd name="connsiteX23" fmla="*/ 371475 w 2515143"/>
              <a:gd name="connsiteY23" fmla="*/ 1185862 h 2432150"/>
              <a:gd name="connsiteX24" fmla="*/ 400050 w 2515143"/>
              <a:gd name="connsiteY24" fmla="*/ 1214437 h 2432150"/>
              <a:gd name="connsiteX25" fmla="*/ 419100 w 2515143"/>
              <a:gd name="connsiteY25" fmla="*/ 1271587 h 2432150"/>
              <a:gd name="connsiteX26" fmla="*/ 447675 w 2515143"/>
              <a:gd name="connsiteY26" fmla="*/ 1300162 h 2432150"/>
              <a:gd name="connsiteX27" fmla="*/ 466725 w 2515143"/>
              <a:gd name="connsiteY27" fmla="*/ 1328737 h 2432150"/>
              <a:gd name="connsiteX28" fmla="*/ 495300 w 2515143"/>
              <a:gd name="connsiteY28" fmla="*/ 1347787 h 2432150"/>
              <a:gd name="connsiteX29" fmla="*/ 514350 w 2515143"/>
              <a:gd name="connsiteY29" fmla="*/ 1376362 h 2432150"/>
              <a:gd name="connsiteX30" fmla="*/ 542925 w 2515143"/>
              <a:gd name="connsiteY30" fmla="*/ 1395412 h 2432150"/>
              <a:gd name="connsiteX31" fmla="*/ 561975 w 2515143"/>
              <a:gd name="connsiteY31" fmla="*/ 1481137 h 2432150"/>
              <a:gd name="connsiteX32" fmla="*/ 609600 w 2515143"/>
              <a:gd name="connsiteY32" fmla="*/ 1528762 h 2432150"/>
              <a:gd name="connsiteX33" fmla="*/ 619125 w 2515143"/>
              <a:gd name="connsiteY33" fmla="*/ 1624012 h 2432150"/>
              <a:gd name="connsiteX34" fmla="*/ 638175 w 2515143"/>
              <a:gd name="connsiteY34" fmla="*/ 1681162 h 2432150"/>
              <a:gd name="connsiteX35" fmla="*/ 628650 w 2515143"/>
              <a:gd name="connsiteY35" fmla="*/ 1747837 h 2432150"/>
              <a:gd name="connsiteX36" fmla="*/ 600075 w 2515143"/>
              <a:gd name="connsiteY36" fmla="*/ 1757362 h 2432150"/>
              <a:gd name="connsiteX37" fmla="*/ 552450 w 2515143"/>
              <a:gd name="connsiteY37" fmla="*/ 1871662 h 2432150"/>
              <a:gd name="connsiteX38" fmla="*/ 542925 w 2515143"/>
              <a:gd name="connsiteY38" fmla="*/ 1957387 h 2432150"/>
              <a:gd name="connsiteX39" fmla="*/ 514350 w 2515143"/>
              <a:gd name="connsiteY39" fmla="*/ 1966912 h 2432150"/>
              <a:gd name="connsiteX40" fmla="*/ 476250 w 2515143"/>
              <a:gd name="connsiteY40" fmla="*/ 1976437 h 2432150"/>
              <a:gd name="connsiteX41" fmla="*/ 514350 w 2515143"/>
              <a:gd name="connsiteY41" fmla="*/ 2033587 h 2432150"/>
              <a:gd name="connsiteX42" fmla="*/ 552450 w 2515143"/>
              <a:gd name="connsiteY42" fmla="*/ 2090737 h 2432150"/>
              <a:gd name="connsiteX43" fmla="*/ 571500 w 2515143"/>
              <a:gd name="connsiteY43" fmla="*/ 2119312 h 2432150"/>
              <a:gd name="connsiteX44" fmla="*/ 628650 w 2515143"/>
              <a:gd name="connsiteY44" fmla="*/ 2147887 h 2432150"/>
              <a:gd name="connsiteX45" fmla="*/ 714375 w 2515143"/>
              <a:gd name="connsiteY45" fmla="*/ 2166937 h 2432150"/>
              <a:gd name="connsiteX46" fmla="*/ 742950 w 2515143"/>
              <a:gd name="connsiteY46" fmla="*/ 2176462 h 2432150"/>
              <a:gd name="connsiteX47" fmla="*/ 800100 w 2515143"/>
              <a:gd name="connsiteY47" fmla="*/ 2185987 h 2432150"/>
              <a:gd name="connsiteX48" fmla="*/ 857250 w 2515143"/>
              <a:gd name="connsiteY48" fmla="*/ 2224087 h 2432150"/>
              <a:gd name="connsiteX49" fmla="*/ 914400 w 2515143"/>
              <a:gd name="connsiteY49" fmla="*/ 2243137 h 2432150"/>
              <a:gd name="connsiteX50" fmla="*/ 962025 w 2515143"/>
              <a:gd name="connsiteY50" fmla="*/ 2281237 h 2432150"/>
              <a:gd name="connsiteX51" fmla="*/ 1019175 w 2515143"/>
              <a:gd name="connsiteY51" fmla="*/ 2319337 h 2432150"/>
              <a:gd name="connsiteX52" fmla="*/ 1057275 w 2515143"/>
              <a:gd name="connsiteY52" fmla="*/ 2328862 h 2432150"/>
              <a:gd name="connsiteX53" fmla="*/ 1085850 w 2515143"/>
              <a:gd name="connsiteY53" fmla="*/ 2338387 h 2432150"/>
              <a:gd name="connsiteX54" fmla="*/ 1162050 w 2515143"/>
              <a:gd name="connsiteY54" fmla="*/ 2357437 h 2432150"/>
              <a:gd name="connsiteX55" fmla="*/ 1190625 w 2515143"/>
              <a:gd name="connsiteY55" fmla="*/ 2376487 h 2432150"/>
              <a:gd name="connsiteX56" fmla="*/ 1247775 w 2515143"/>
              <a:gd name="connsiteY56" fmla="*/ 2395537 h 2432150"/>
              <a:gd name="connsiteX57" fmla="*/ 1304925 w 2515143"/>
              <a:gd name="connsiteY57" fmla="*/ 2424112 h 2432150"/>
              <a:gd name="connsiteX58" fmla="*/ 1504950 w 2515143"/>
              <a:gd name="connsiteY58" fmla="*/ 2414587 h 2432150"/>
              <a:gd name="connsiteX59" fmla="*/ 1514475 w 2515143"/>
              <a:gd name="connsiteY59" fmla="*/ 2366962 h 2432150"/>
              <a:gd name="connsiteX60" fmla="*/ 1543050 w 2515143"/>
              <a:gd name="connsiteY60" fmla="*/ 2357437 h 2432150"/>
              <a:gd name="connsiteX61" fmla="*/ 1781175 w 2515143"/>
              <a:gd name="connsiteY61" fmla="*/ 2357437 h 2432150"/>
              <a:gd name="connsiteX62" fmla="*/ 1809750 w 2515143"/>
              <a:gd name="connsiteY62" fmla="*/ 2338387 h 2432150"/>
              <a:gd name="connsiteX63" fmla="*/ 1962150 w 2515143"/>
              <a:gd name="connsiteY63" fmla="*/ 2347912 h 2432150"/>
              <a:gd name="connsiteX64" fmla="*/ 2381250 w 2515143"/>
              <a:gd name="connsiteY64" fmla="*/ 2366962 h 2432150"/>
              <a:gd name="connsiteX65" fmla="*/ 2428875 w 2515143"/>
              <a:gd name="connsiteY65" fmla="*/ 2062162 h 2432150"/>
              <a:gd name="connsiteX66" fmla="*/ 2438400 w 2515143"/>
              <a:gd name="connsiteY66" fmla="*/ 1862137 h 2432150"/>
              <a:gd name="connsiteX67" fmla="*/ 2447925 w 2515143"/>
              <a:gd name="connsiteY67" fmla="*/ 1833562 h 2432150"/>
              <a:gd name="connsiteX68" fmla="*/ 2466975 w 2515143"/>
              <a:gd name="connsiteY68" fmla="*/ 1766887 h 2432150"/>
              <a:gd name="connsiteX69" fmla="*/ 2476500 w 2515143"/>
              <a:gd name="connsiteY69" fmla="*/ 1223962 h 2432150"/>
              <a:gd name="connsiteX70" fmla="*/ 2486025 w 2515143"/>
              <a:gd name="connsiteY70" fmla="*/ 1195387 h 2432150"/>
              <a:gd name="connsiteX71" fmla="*/ 2428875 w 2515143"/>
              <a:gd name="connsiteY71" fmla="*/ 1166812 h 2432150"/>
              <a:gd name="connsiteX72" fmla="*/ 2209800 w 2515143"/>
              <a:gd name="connsiteY72" fmla="*/ 1157287 h 2432150"/>
              <a:gd name="connsiteX73" fmla="*/ 2152650 w 2515143"/>
              <a:gd name="connsiteY73" fmla="*/ 1138237 h 2432150"/>
              <a:gd name="connsiteX74" fmla="*/ 1933575 w 2515143"/>
              <a:gd name="connsiteY74" fmla="*/ 1119187 h 2432150"/>
              <a:gd name="connsiteX75" fmla="*/ 1828800 w 2515143"/>
              <a:gd name="connsiteY75" fmla="*/ 1090612 h 2432150"/>
              <a:gd name="connsiteX76" fmla="*/ 1885950 w 2515143"/>
              <a:gd name="connsiteY76" fmla="*/ 1062037 h 2432150"/>
              <a:gd name="connsiteX77" fmla="*/ 1905000 w 2515143"/>
              <a:gd name="connsiteY77" fmla="*/ 1004887 h 2432150"/>
              <a:gd name="connsiteX78" fmla="*/ 1924050 w 2515143"/>
              <a:gd name="connsiteY78" fmla="*/ 947737 h 2432150"/>
              <a:gd name="connsiteX79" fmla="*/ 1933575 w 2515143"/>
              <a:gd name="connsiteY79" fmla="*/ 919162 h 2432150"/>
              <a:gd name="connsiteX80" fmla="*/ 1962150 w 2515143"/>
              <a:gd name="connsiteY80" fmla="*/ 909637 h 2432150"/>
              <a:gd name="connsiteX81" fmla="*/ 2009775 w 2515143"/>
              <a:gd name="connsiteY81" fmla="*/ 852487 h 2432150"/>
              <a:gd name="connsiteX82" fmla="*/ 2038350 w 2515143"/>
              <a:gd name="connsiteY82" fmla="*/ 842962 h 2432150"/>
              <a:gd name="connsiteX83" fmla="*/ 2057400 w 2515143"/>
              <a:gd name="connsiteY83" fmla="*/ 814387 h 2432150"/>
              <a:gd name="connsiteX84" fmla="*/ 2085975 w 2515143"/>
              <a:gd name="connsiteY84" fmla="*/ 757237 h 2432150"/>
              <a:gd name="connsiteX85" fmla="*/ 2076450 w 2515143"/>
              <a:gd name="connsiteY85" fmla="*/ 709612 h 2432150"/>
              <a:gd name="connsiteX86" fmla="*/ 2028825 w 2515143"/>
              <a:gd name="connsiteY86" fmla="*/ 671512 h 2432150"/>
              <a:gd name="connsiteX87" fmla="*/ 2000250 w 2515143"/>
              <a:gd name="connsiteY87" fmla="*/ 652462 h 2432150"/>
              <a:gd name="connsiteX88" fmla="*/ 1943100 w 2515143"/>
              <a:gd name="connsiteY88" fmla="*/ 633412 h 2432150"/>
              <a:gd name="connsiteX89" fmla="*/ 1914525 w 2515143"/>
              <a:gd name="connsiteY89" fmla="*/ 623887 h 2432150"/>
              <a:gd name="connsiteX90" fmla="*/ 1876425 w 2515143"/>
              <a:gd name="connsiteY90" fmla="*/ 519112 h 2432150"/>
              <a:gd name="connsiteX91" fmla="*/ 1847850 w 2515143"/>
              <a:gd name="connsiteY91" fmla="*/ 500062 h 2432150"/>
              <a:gd name="connsiteX92" fmla="*/ 1800225 w 2515143"/>
              <a:gd name="connsiteY92" fmla="*/ 414337 h 2432150"/>
              <a:gd name="connsiteX93" fmla="*/ 1781175 w 2515143"/>
              <a:gd name="connsiteY93" fmla="*/ 385762 h 2432150"/>
              <a:gd name="connsiteX94" fmla="*/ 1752600 w 2515143"/>
              <a:gd name="connsiteY94" fmla="*/ 376237 h 2432150"/>
              <a:gd name="connsiteX95" fmla="*/ 1695450 w 2515143"/>
              <a:gd name="connsiteY95" fmla="*/ 338137 h 2432150"/>
              <a:gd name="connsiteX96" fmla="*/ 1581150 w 2515143"/>
              <a:gd name="connsiteY96" fmla="*/ 319087 h 2432150"/>
              <a:gd name="connsiteX97" fmla="*/ 1514475 w 2515143"/>
              <a:gd name="connsiteY97" fmla="*/ 300037 h 2432150"/>
              <a:gd name="connsiteX98" fmla="*/ 1371600 w 2515143"/>
              <a:gd name="connsiteY98" fmla="*/ 280987 h 2432150"/>
              <a:gd name="connsiteX99" fmla="*/ 1276350 w 2515143"/>
              <a:gd name="connsiteY99" fmla="*/ 252412 h 2432150"/>
              <a:gd name="connsiteX100" fmla="*/ 1238250 w 2515143"/>
              <a:gd name="connsiteY100" fmla="*/ 242887 h 2432150"/>
              <a:gd name="connsiteX101" fmla="*/ 1181100 w 2515143"/>
              <a:gd name="connsiteY101" fmla="*/ 223837 h 2432150"/>
              <a:gd name="connsiteX102" fmla="*/ 1114425 w 2515143"/>
              <a:gd name="connsiteY102" fmla="*/ 214312 h 2432150"/>
              <a:gd name="connsiteX103" fmla="*/ 1047750 w 2515143"/>
              <a:gd name="connsiteY103" fmla="*/ 195262 h 2432150"/>
              <a:gd name="connsiteX104" fmla="*/ 923925 w 2515143"/>
              <a:gd name="connsiteY104" fmla="*/ 176212 h 2432150"/>
              <a:gd name="connsiteX105" fmla="*/ 866775 w 2515143"/>
              <a:gd name="connsiteY105" fmla="*/ 166687 h 2432150"/>
              <a:gd name="connsiteX106" fmla="*/ 819150 w 2515143"/>
              <a:gd name="connsiteY106" fmla="*/ 157162 h 2432150"/>
              <a:gd name="connsiteX107" fmla="*/ 723900 w 2515143"/>
              <a:gd name="connsiteY107" fmla="*/ 147637 h 2432150"/>
              <a:gd name="connsiteX108" fmla="*/ 647700 w 2515143"/>
              <a:gd name="connsiteY108" fmla="*/ 128587 h 2432150"/>
              <a:gd name="connsiteX109" fmla="*/ 609600 w 2515143"/>
              <a:gd name="connsiteY109" fmla="*/ 119062 h 2432150"/>
              <a:gd name="connsiteX110" fmla="*/ 561975 w 2515143"/>
              <a:gd name="connsiteY110" fmla="*/ 109537 h 2432150"/>
              <a:gd name="connsiteX111" fmla="*/ 533400 w 2515143"/>
              <a:gd name="connsiteY111" fmla="*/ 100012 h 2432150"/>
              <a:gd name="connsiteX112" fmla="*/ 457200 w 2515143"/>
              <a:gd name="connsiteY112" fmla="*/ 80962 h 2432150"/>
              <a:gd name="connsiteX113" fmla="*/ 419100 w 2515143"/>
              <a:gd name="connsiteY113" fmla="*/ 71437 h 2432150"/>
              <a:gd name="connsiteX114" fmla="*/ 285750 w 2515143"/>
              <a:gd name="connsiteY114" fmla="*/ 52387 h 2432150"/>
              <a:gd name="connsiteX115" fmla="*/ 209550 w 2515143"/>
              <a:gd name="connsiteY115" fmla="*/ 33337 h 2432150"/>
              <a:gd name="connsiteX116" fmla="*/ 152400 w 2515143"/>
              <a:gd name="connsiteY116" fmla="*/ 14287 h 24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515143" h="2432150">
                <a:moveTo>
                  <a:pt x="152400" y="14287"/>
                </a:moveTo>
                <a:cubicBezTo>
                  <a:pt x="141288" y="28575"/>
                  <a:pt x="147835" y="84345"/>
                  <a:pt x="142875" y="119062"/>
                </a:cubicBezTo>
                <a:cubicBezTo>
                  <a:pt x="139468" y="142909"/>
                  <a:pt x="122838" y="164393"/>
                  <a:pt x="114300" y="185737"/>
                </a:cubicBezTo>
                <a:cubicBezTo>
                  <a:pt x="106842" y="204381"/>
                  <a:pt x="101600" y="223837"/>
                  <a:pt x="95250" y="242887"/>
                </a:cubicBezTo>
                <a:cubicBezTo>
                  <a:pt x="63239" y="338919"/>
                  <a:pt x="112080" y="189961"/>
                  <a:pt x="76200" y="309562"/>
                </a:cubicBezTo>
                <a:cubicBezTo>
                  <a:pt x="70430" y="328796"/>
                  <a:pt x="63500" y="347662"/>
                  <a:pt x="57150" y="366712"/>
                </a:cubicBezTo>
                <a:cubicBezTo>
                  <a:pt x="53975" y="376237"/>
                  <a:pt x="50060" y="385547"/>
                  <a:pt x="47625" y="395287"/>
                </a:cubicBezTo>
                <a:cubicBezTo>
                  <a:pt x="41275" y="420687"/>
                  <a:pt x="36854" y="446649"/>
                  <a:pt x="28575" y="471487"/>
                </a:cubicBezTo>
                <a:cubicBezTo>
                  <a:pt x="3418" y="546959"/>
                  <a:pt x="12826" y="508830"/>
                  <a:pt x="0" y="585787"/>
                </a:cubicBezTo>
                <a:cubicBezTo>
                  <a:pt x="14395" y="643368"/>
                  <a:pt x="5385" y="611468"/>
                  <a:pt x="28575" y="681037"/>
                </a:cubicBezTo>
                <a:cubicBezTo>
                  <a:pt x="31750" y="690562"/>
                  <a:pt x="28575" y="706437"/>
                  <a:pt x="38100" y="709612"/>
                </a:cubicBezTo>
                <a:lnTo>
                  <a:pt x="66675" y="719137"/>
                </a:lnTo>
                <a:lnTo>
                  <a:pt x="85725" y="776287"/>
                </a:lnTo>
                <a:cubicBezTo>
                  <a:pt x="88900" y="785812"/>
                  <a:pt x="88150" y="797762"/>
                  <a:pt x="95250" y="804862"/>
                </a:cubicBezTo>
                <a:cubicBezTo>
                  <a:pt x="104775" y="814387"/>
                  <a:pt x="115555" y="822804"/>
                  <a:pt x="123825" y="833437"/>
                </a:cubicBezTo>
                <a:cubicBezTo>
                  <a:pt x="137881" y="851509"/>
                  <a:pt x="149225" y="871537"/>
                  <a:pt x="161925" y="890587"/>
                </a:cubicBezTo>
                <a:cubicBezTo>
                  <a:pt x="168275" y="900112"/>
                  <a:pt x="171450" y="912812"/>
                  <a:pt x="180975" y="919162"/>
                </a:cubicBezTo>
                <a:lnTo>
                  <a:pt x="209550" y="938212"/>
                </a:lnTo>
                <a:cubicBezTo>
                  <a:pt x="215900" y="947737"/>
                  <a:pt x="221271" y="957993"/>
                  <a:pt x="228600" y="966787"/>
                </a:cubicBezTo>
                <a:cubicBezTo>
                  <a:pt x="237224" y="977135"/>
                  <a:pt x="250633" y="983587"/>
                  <a:pt x="257175" y="995362"/>
                </a:cubicBezTo>
                <a:cubicBezTo>
                  <a:pt x="266927" y="1012915"/>
                  <a:pt x="265086" y="1035804"/>
                  <a:pt x="276225" y="1052512"/>
                </a:cubicBezTo>
                <a:cubicBezTo>
                  <a:pt x="288925" y="1071562"/>
                  <a:pt x="307085" y="1087942"/>
                  <a:pt x="314325" y="1109662"/>
                </a:cubicBezTo>
                <a:cubicBezTo>
                  <a:pt x="322072" y="1132903"/>
                  <a:pt x="324436" y="1148348"/>
                  <a:pt x="342900" y="1166812"/>
                </a:cubicBezTo>
                <a:cubicBezTo>
                  <a:pt x="350995" y="1174907"/>
                  <a:pt x="362681" y="1178533"/>
                  <a:pt x="371475" y="1185862"/>
                </a:cubicBezTo>
                <a:cubicBezTo>
                  <a:pt x="381823" y="1194486"/>
                  <a:pt x="390525" y="1204912"/>
                  <a:pt x="400050" y="1214437"/>
                </a:cubicBezTo>
                <a:cubicBezTo>
                  <a:pt x="406400" y="1233487"/>
                  <a:pt x="404901" y="1257388"/>
                  <a:pt x="419100" y="1271587"/>
                </a:cubicBezTo>
                <a:cubicBezTo>
                  <a:pt x="428625" y="1281112"/>
                  <a:pt x="439051" y="1289814"/>
                  <a:pt x="447675" y="1300162"/>
                </a:cubicBezTo>
                <a:cubicBezTo>
                  <a:pt x="455004" y="1308956"/>
                  <a:pt x="458630" y="1320642"/>
                  <a:pt x="466725" y="1328737"/>
                </a:cubicBezTo>
                <a:cubicBezTo>
                  <a:pt x="474820" y="1336832"/>
                  <a:pt x="485775" y="1341437"/>
                  <a:pt x="495300" y="1347787"/>
                </a:cubicBezTo>
                <a:cubicBezTo>
                  <a:pt x="501650" y="1357312"/>
                  <a:pt x="506255" y="1368267"/>
                  <a:pt x="514350" y="1376362"/>
                </a:cubicBezTo>
                <a:cubicBezTo>
                  <a:pt x="522445" y="1384457"/>
                  <a:pt x="535774" y="1386473"/>
                  <a:pt x="542925" y="1395412"/>
                </a:cubicBezTo>
                <a:cubicBezTo>
                  <a:pt x="552885" y="1407862"/>
                  <a:pt x="561710" y="1480343"/>
                  <a:pt x="561975" y="1481137"/>
                </a:cubicBezTo>
                <a:cubicBezTo>
                  <a:pt x="571046" y="1508351"/>
                  <a:pt x="587829" y="1514248"/>
                  <a:pt x="609600" y="1528762"/>
                </a:cubicBezTo>
                <a:cubicBezTo>
                  <a:pt x="612775" y="1560512"/>
                  <a:pt x="613245" y="1592650"/>
                  <a:pt x="619125" y="1624012"/>
                </a:cubicBezTo>
                <a:cubicBezTo>
                  <a:pt x="622826" y="1643749"/>
                  <a:pt x="638175" y="1681162"/>
                  <a:pt x="638175" y="1681162"/>
                </a:cubicBezTo>
                <a:cubicBezTo>
                  <a:pt x="635000" y="1703387"/>
                  <a:pt x="638690" y="1727757"/>
                  <a:pt x="628650" y="1747837"/>
                </a:cubicBezTo>
                <a:cubicBezTo>
                  <a:pt x="624160" y="1756817"/>
                  <a:pt x="603250" y="1747837"/>
                  <a:pt x="600075" y="1757362"/>
                </a:cubicBezTo>
                <a:cubicBezTo>
                  <a:pt x="558208" y="1882963"/>
                  <a:pt x="636202" y="1850724"/>
                  <a:pt x="552450" y="1871662"/>
                </a:cubicBezTo>
                <a:cubicBezTo>
                  <a:pt x="549275" y="1900237"/>
                  <a:pt x="553603" y="1930693"/>
                  <a:pt x="542925" y="1957387"/>
                </a:cubicBezTo>
                <a:cubicBezTo>
                  <a:pt x="539196" y="1966709"/>
                  <a:pt x="524004" y="1964154"/>
                  <a:pt x="514350" y="1966912"/>
                </a:cubicBezTo>
                <a:cubicBezTo>
                  <a:pt x="501763" y="1970508"/>
                  <a:pt x="488950" y="1973262"/>
                  <a:pt x="476250" y="1976437"/>
                </a:cubicBezTo>
                <a:cubicBezTo>
                  <a:pt x="496074" y="2055731"/>
                  <a:pt x="468305" y="1980964"/>
                  <a:pt x="514350" y="2033587"/>
                </a:cubicBezTo>
                <a:cubicBezTo>
                  <a:pt x="529427" y="2050817"/>
                  <a:pt x="539750" y="2071687"/>
                  <a:pt x="552450" y="2090737"/>
                </a:cubicBezTo>
                <a:cubicBezTo>
                  <a:pt x="558800" y="2100262"/>
                  <a:pt x="561261" y="2114192"/>
                  <a:pt x="571500" y="2119312"/>
                </a:cubicBezTo>
                <a:cubicBezTo>
                  <a:pt x="590550" y="2128837"/>
                  <a:pt x="609187" y="2139237"/>
                  <a:pt x="628650" y="2147887"/>
                </a:cubicBezTo>
                <a:cubicBezTo>
                  <a:pt x="660813" y="2162182"/>
                  <a:pt x="675662" y="2158334"/>
                  <a:pt x="714375" y="2166937"/>
                </a:cubicBezTo>
                <a:cubicBezTo>
                  <a:pt x="724176" y="2169115"/>
                  <a:pt x="733149" y="2174284"/>
                  <a:pt x="742950" y="2176462"/>
                </a:cubicBezTo>
                <a:cubicBezTo>
                  <a:pt x="761803" y="2180652"/>
                  <a:pt x="781050" y="2182812"/>
                  <a:pt x="800100" y="2185987"/>
                </a:cubicBezTo>
                <a:cubicBezTo>
                  <a:pt x="819150" y="2198687"/>
                  <a:pt x="835530" y="2216847"/>
                  <a:pt x="857250" y="2224087"/>
                </a:cubicBezTo>
                <a:lnTo>
                  <a:pt x="914400" y="2243137"/>
                </a:lnTo>
                <a:cubicBezTo>
                  <a:pt x="949599" y="2295935"/>
                  <a:pt x="913311" y="2254174"/>
                  <a:pt x="962025" y="2281237"/>
                </a:cubicBezTo>
                <a:cubicBezTo>
                  <a:pt x="982039" y="2292356"/>
                  <a:pt x="996963" y="2313784"/>
                  <a:pt x="1019175" y="2319337"/>
                </a:cubicBezTo>
                <a:cubicBezTo>
                  <a:pt x="1031875" y="2322512"/>
                  <a:pt x="1044688" y="2325266"/>
                  <a:pt x="1057275" y="2328862"/>
                </a:cubicBezTo>
                <a:cubicBezTo>
                  <a:pt x="1066929" y="2331620"/>
                  <a:pt x="1076110" y="2335952"/>
                  <a:pt x="1085850" y="2338387"/>
                </a:cubicBezTo>
                <a:cubicBezTo>
                  <a:pt x="1107587" y="2343821"/>
                  <a:pt x="1140277" y="2346551"/>
                  <a:pt x="1162050" y="2357437"/>
                </a:cubicBezTo>
                <a:cubicBezTo>
                  <a:pt x="1172289" y="2362557"/>
                  <a:pt x="1180164" y="2371838"/>
                  <a:pt x="1190625" y="2376487"/>
                </a:cubicBezTo>
                <a:cubicBezTo>
                  <a:pt x="1208975" y="2384642"/>
                  <a:pt x="1231067" y="2384398"/>
                  <a:pt x="1247775" y="2395537"/>
                </a:cubicBezTo>
                <a:cubicBezTo>
                  <a:pt x="1284704" y="2420156"/>
                  <a:pt x="1265490" y="2410967"/>
                  <a:pt x="1304925" y="2424112"/>
                </a:cubicBezTo>
                <a:cubicBezTo>
                  <a:pt x="1371600" y="2420937"/>
                  <a:pt x="1440551" y="2432150"/>
                  <a:pt x="1504950" y="2414587"/>
                </a:cubicBezTo>
                <a:cubicBezTo>
                  <a:pt x="1520569" y="2410327"/>
                  <a:pt x="1505495" y="2380432"/>
                  <a:pt x="1514475" y="2366962"/>
                </a:cubicBezTo>
                <a:cubicBezTo>
                  <a:pt x="1520044" y="2358608"/>
                  <a:pt x="1533525" y="2360612"/>
                  <a:pt x="1543050" y="2357437"/>
                </a:cubicBezTo>
                <a:cubicBezTo>
                  <a:pt x="1560669" y="2358238"/>
                  <a:pt x="1715266" y="2390391"/>
                  <a:pt x="1781175" y="2357437"/>
                </a:cubicBezTo>
                <a:cubicBezTo>
                  <a:pt x="1791414" y="2352317"/>
                  <a:pt x="1800225" y="2344737"/>
                  <a:pt x="1809750" y="2338387"/>
                </a:cubicBezTo>
                <a:cubicBezTo>
                  <a:pt x="1860550" y="2341562"/>
                  <a:pt x="1911282" y="2346127"/>
                  <a:pt x="1962150" y="2347912"/>
                </a:cubicBezTo>
                <a:cubicBezTo>
                  <a:pt x="2377080" y="2362471"/>
                  <a:pt x="2228036" y="2315891"/>
                  <a:pt x="2381250" y="2366962"/>
                </a:cubicBezTo>
                <a:cubicBezTo>
                  <a:pt x="2515143" y="2333489"/>
                  <a:pt x="2416996" y="2371004"/>
                  <a:pt x="2428875" y="2062162"/>
                </a:cubicBezTo>
                <a:cubicBezTo>
                  <a:pt x="2431440" y="1995461"/>
                  <a:pt x="2432857" y="1928657"/>
                  <a:pt x="2438400" y="1862137"/>
                </a:cubicBezTo>
                <a:cubicBezTo>
                  <a:pt x="2439234" y="1852131"/>
                  <a:pt x="2445167" y="1843216"/>
                  <a:pt x="2447925" y="1833562"/>
                </a:cubicBezTo>
                <a:cubicBezTo>
                  <a:pt x="2471845" y="1749841"/>
                  <a:pt x="2444137" y="1835400"/>
                  <a:pt x="2466975" y="1766887"/>
                </a:cubicBezTo>
                <a:cubicBezTo>
                  <a:pt x="2470150" y="1585912"/>
                  <a:pt x="2470470" y="1404864"/>
                  <a:pt x="2476500" y="1223962"/>
                </a:cubicBezTo>
                <a:cubicBezTo>
                  <a:pt x="2476834" y="1213927"/>
                  <a:pt x="2489754" y="1204709"/>
                  <a:pt x="2486025" y="1195387"/>
                </a:cubicBezTo>
                <a:cubicBezTo>
                  <a:pt x="2481795" y="1184812"/>
                  <a:pt x="2439631" y="1167639"/>
                  <a:pt x="2428875" y="1166812"/>
                </a:cubicBezTo>
                <a:cubicBezTo>
                  <a:pt x="2355996" y="1161206"/>
                  <a:pt x="2282825" y="1160462"/>
                  <a:pt x="2209800" y="1157287"/>
                </a:cubicBezTo>
                <a:lnTo>
                  <a:pt x="2152650" y="1138237"/>
                </a:lnTo>
                <a:cubicBezTo>
                  <a:pt x="2063758" y="1108606"/>
                  <a:pt x="2134103" y="1129213"/>
                  <a:pt x="1933575" y="1119187"/>
                </a:cubicBezTo>
                <a:cubicBezTo>
                  <a:pt x="1861066" y="1095017"/>
                  <a:pt x="1896116" y="1104075"/>
                  <a:pt x="1828800" y="1090612"/>
                </a:cubicBezTo>
                <a:cubicBezTo>
                  <a:pt x="1844370" y="1085422"/>
                  <a:pt x="1876232" y="1077586"/>
                  <a:pt x="1885950" y="1062037"/>
                </a:cubicBezTo>
                <a:cubicBezTo>
                  <a:pt x="1896593" y="1045009"/>
                  <a:pt x="1898650" y="1023937"/>
                  <a:pt x="1905000" y="1004887"/>
                </a:cubicBezTo>
                <a:lnTo>
                  <a:pt x="1924050" y="947737"/>
                </a:lnTo>
                <a:cubicBezTo>
                  <a:pt x="1927225" y="938212"/>
                  <a:pt x="1924050" y="922337"/>
                  <a:pt x="1933575" y="919162"/>
                </a:cubicBezTo>
                <a:lnTo>
                  <a:pt x="1962150" y="909637"/>
                </a:lnTo>
                <a:cubicBezTo>
                  <a:pt x="1976207" y="888552"/>
                  <a:pt x="1987773" y="867155"/>
                  <a:pt x="2009775" y="852487"/>
                </a:cubicBezTo>
                <a:cubicBezTo>
                  <a:pt x="2018129" y="846918"/>
                  <a:pt x="2028825" y="846137"/>
                  <a:pt x="2038350" y="842962"/>
                </a:cubicBezTo>
                <a:cubicBezTo>
                  <a:pt x="2044700" y="833437"/>
                  <a:pt x="2052280" y="824626"/>
                  <a:pt x="2057400" y="814387"/>
                </a:cubicBezTo>
                <a:cubicBezTo>
                  <a:pt x="2096835" y="735517"/>
                  <a:pt x="2031380" y="839129"/>
                  <a:pt x="2085975" y="757237"/>
                </a:cubicBezTo>
                <a:cubicBezTo>
                  <a:pt x="2082800" y="741362"/>
                  <a:pt x="2082134" y="724771"/>
                  <a:pt x="2076450" y="709612"/>
                </a:cubicBezTo>
                <a:cubicBezTo>
                  <a:pt x="2061629" y="670088"/>
                  <a:pt x="2059667" y="686933"/>
                  <a:pt x="2028825" y="671512"/>
                </a:cubicBezTo>
                <a:cubicBezTo>
                  <a:pt x="2018586" y="666392"/>
                  <a:pt x="2010711" y="657111"/>
                  <a:pt x="2000250" y="652462"/>
                </a:cubicBezTo>
                <a:cubicBezTo>
                  <a:pt x="1981900" y="644307"/>
                  <a:pt x="1962150" y="639762"/>
                  <a:pt x="1943100" y="633412"/>
                </a:cubicBezTo>
                <a:lnTo>
                  <a:pt x="1914525" y="623887"/>
                </a:lnTo>
                <a:cubicBezTo>
                  <a:pt x="1907535" y="588937"/>
                  <a:pt x="1903478" y="546165"/>
                  <a:pt x="1876425" y="519112"/>
                </a:cubicBezTo>
                <a:cubicBezTo>
                  <a:pt x="1868330" y="511017"/>
                  <a:pt x="1857375" y="506412"/>
                  <a:pt x="1847850" y="500062"/>
                </a:cubicBezTo>
                <a:cubicBezTo>
                  <a:pt x="1831085" y="449767"/>
                  <a:pt x="1843894" y="479841"/>
                  <a:pt x="1800225" y="414337"/>
                </a:cubicBezTo>
                <a:cubicBezTo>
                  <a:pt x="1793875" y="404812"/>
                  <a:pt x="1792035" y="389382"/>
                  <a:pt x="1781175" y="385762"/>
                </a:cubicBezTo>
                <a:cubicBezTo>
                  <a:pt x="1771650" y="382587"/>
                  <a:pt x="1761377" y="381113"/>
                  <a:pt x="1752600" y="376237"/>
                </a:cubicBezTo>
                <a:cubicBezTo>
                  <a:pt x="1732586" y="365118"/>
                  <a:pt x="1718034" y="341901"/>
                  <a:pt x="1695450" y="338137"/>
                </a:cubicBezTo>
                <a:cubicBezTo>
                  <a:pt x="1657350" y="331787"/>
                  <a:pt x="1617793" y="331301"/>
                  <a:pt x="1581150" y="319087"/>
                </a:cubicBezTo>
                <a:cubicBezTo>
                  <a:pt x="1559812" y="311974"/>
                  <a:pt x="1536687" y="303454"/>
                  <a:pt x="1514475" y="300037"/>
                </a:cubicBezTo>
                <a:cubicBezTo>
                  <a:pt x="1404345" y="283094"/>
                  <a:pt x="1460610" y="298789"/>
                  <a:pt x="1371600" y="280987"/>
                </a:cubicBezTo>
                <a:cubicBezTo>
                  <a:pt x="1296011" y="265869"/>
                  <a:pt x="1373542" y="276710"/>
                  <a:pt x="1276350" y="252412"/>
                </a:cubicBezTo>
                <a:cubicBezTo>
                  <a:pt x="1263650" y="249237"/>
                  <a:pt x="1250789" y="246649"/>
                  <a:pt x="1238250" y="242887"/>
                </a:cubicBezTo>
                <a:cubicBezTo>
                  <a:pt x="1219016" y="237117"/>
                  <a:pt x="1200979" y="226677"/>
                  <a:pt x="1181100" y="223837"/>
                </a:cubicBezTo>
                <a:lnTo>
                  <a:pt x="1114425" y="214312"/>
                </a:lnTo>
                <a:cubicBezTo>
                  <a:pt x="1087190" y="205234"/>
                  <a:pt x="1077650" y="201242"/>
                  <a:pt x="1047750" y="195262"/>
                </a:cubicBezTo>
                <a:cubicBezTo>
                  <a:pt x="1008152" y="187342"/>
                  <a:pt x="963572" y="182312"/>
                  <a:pt x="923925" y="176212"/>
                </a:cubicBezTo>
                <a:cubicBezTo>
                  <a:pt x="904837" y="173275"/>
                  <a:pt x="885776" y="170142"/>
                  <a:pt x="866775" y="166687"/>
                </a:cubicBezTo>
                <a:cubicBezTo>
                  <a:pt x="850847" y="163791"/>
                  <a:pt x="835197" y="159302"/>
                  <a:pt x="819150" y="157162"/>
                </a:cubicBezTo>
                <a:cubicBezTo>
                  <a:pt x="787522" y="152945"/>
                  <a:pt x="755650" y="150812"/>
                  <a:pt x="723900" y="147637"/>
                </a:cubicBezTo>
                <a:lnTo>
                  <a:pt x="647700" y="128587"/>
                </a:lnTo>
                <a:cubicBezTo>
                  <a:pt x="635000" y="125412"/>
                  <a:pt x="622437" y="121629"/>
                  <a:pt x="609600" y="119062"/>
                </a:cubicBezTo>
                <a:cubicBezTo>
                  <a:pt x="593725" y="115887"/>
                  <a:pt x="577681" y="113464"/>
                  <a:pt x="561975" y="109537"/>
                </a:cubicBezTo>
                <a:cubicBezTo>
                  <a:pt x="552235" y="107102"/>
                  <a:pt x="543086" y="102654"/>
                  <a:pt x="533400" y="100012"/>
                </a:cubicBezTo>
                <a:cubicBezTo>
                  <a:pt x="508141" y="93123"/>
                  <a:pt x="482600" y="87312"/>
                  <a:pt x="457200" y="80962"/>
                </a:cubicBezTo>
                <a:cubicBezTo>
                  <a:pt x="444500" y="77787"/>
                  <a:pt x="432090" y="73061"/>
                  <a:pt x="419100" y="71437"/>
                </a:cubicBezTo>
                <a:cubicBezTo>
                  <a:pt x="381984" y="66798"/>
                  <a:pt x="324203" y="60627"/>
                  <a:pt x="285750" y="52387"/>
                </a:cubicBezTo>
                <a:cubicBezTo>
                  <a:pt x="260149" y="46901"/>
                  <a:pt x="234950" y="39687"/>
                  <a:pt x="209550" y="33337"/>
                </a:cubicBezTo>
                <a:cubicBezTo>
                  <a:pt x="165290" y="22272"/>
                  <a:pt x="163513" y="0"/>
                  <a:pt x="152400" y="14287"/>
                </a:cubicBezTo>
                <a:close/>
              </a:path>
            </a:pathLst>
          </a:custGeom>
          <a:noFill/>
          <a:ln w="508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hidden="1"/>
          <p:cNvSpPr/>
          <p:nvPr/>
        </p:nvSpPr>
        <p:spPr>
          <a:xfrm>
            <a:off x="-228600" y="-304800"/>
            <a:ext cx="9906000" cy="7772400"/>
          </a:xfrm>
          <a:prstGeom prst="rect">
            <a:avLst/>
          </a:prstGeom>
          <a:solidFill>
            <a:schemeClr val="tx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914400" y="-76200"/>
            <a:ext cx="10896600" cy="110799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600" dirty="0">
                <a:ln w="38100">
                  <a:solidFill>
                    <a:schemeClr val="accent6">
                      <a:lumMod val="50000"/>
                    </a:schemeClr>
                  </a:solidFill>
                </a:ln>
                <a:latin typeface="Hominis" pitchFamily="82" charset="0"/>
              </a:rPr>
              <a:t>The Compromise of 1850</a:t>
            </a:r>
          </a:p>
        </p:txBody>
      </p:sp>
      <p:grpSp>
        <p:nvGrpSpPr>
          <p:cNvPr id="2" name="Group 9"/>
          <p:cNvGrpSpPr>
            <a:grpSpLocks/>
          </p:cNvGrpSpPr>
          <p:nvPr/>
        </p:nvGrpSpPr>
        <p:grpSpPr bwMode="auto">
          <a:xfrm>
            <a:off x="4730750" y="4191000"/>
            <a:ext cx="4565650" cy="2590800"/>
            <a:chOff x="3048000" y="2819400"/>
            <a:chExt cx="4565808" cy="2590800"/>
          </a:xfrm>
        </p:grpSpPr>
        <p:grpSp>
          <p:nvGrpSpPr>
            <p:cNvPr id="12307" name="Group 12"/>
            <p:cNvGrpSpPr>
              <a:grpSpLocks/>
            </p:cNvGrpSpPr>
            <p:nvPr/>
          </p:nvGrpSpPr>
          <p:grpSpPr bwMode="auto">
            <a:xfrm>
              <a:off x="3047997" y="2819400"/>
              <a:ext cx="4565805" cy="2590800"/>
              <a:chOff x="1916270" y="3352800"/>
              <a:chExt cx="3089890" cy="1566672"/>
            </a:xfrm>
          </p:grpSpPr>
          <p:sp>
            <p:nvSpPr>
              <p:cNvPr id="14" name="Horizontal Scroll 13"/>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6" name="Straight Connector 15"/>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8" name="TextBox 17"/>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9" name="Bevel 18"/>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Bevel 19"/>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Box 12"/>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1" name="Picture 1" descr="C:\Documents and Settings\Owner\Local Settings\Temporary Internet Files\Content.IE5\2XRV74ID\MCj04346630000[1].wmf"/>
          <p:cNvPicPr>
            <a:picLocks noChangeAspect="1" noChangeArrowheads="1"/>
          </p:cNvPicPr>
          <p:nvPr/>
        </p:nvPicPr>
        <p:blipFill>
          <a:blip r:embed="rId3" cstate="print">
            <a:duotone>
              <a:prstClr val="black"/>
              <a:schemeClr val="accent1">
                <a:tint val="45000"/>
                <a:satMod val="400000"/>
              </a:schemeClr>
            </a:duotone>
            <a:lum/>
          </a:blip>
          <a:srcRect/>
          <a:stretch>
            <a:fillRect/>
          </a:stretch>
        </p:blipFill>
        <p:spPr bwMode="auto">
          <a:xfrm>
            <a:off x="7856069" y="5032374"/>
            <a:ext cx="662456" cy="874714"/>
          </a:xfrm>
          <a:prstGeom prst="rect">
            <a:avLst/>
          </a:prstGeom>
          <a:noFill/>
        </p:spPr>
      </p:pic>
      <p:sp>
        <p:nvSpPr>
          <p:cNvPr id="22" name="TextBox 21"/>
          <p:cNvSpPr txBox="1"/>
          <p:nvPr/>
        </p:nvSpPr>
        <p:spPr>
          <a:xfrm>
            <a:off x="381000" y="2514600"/>
            <a:ext cx="3048000" cy="584775"/>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3200" dirty="0">
                <a:ln w="38100">
                  <a:solidFill>
                    <a:schemeClr val="tx1"/>
                  </a:solidFill>
                </a:ln>
                <a:solidFill>
                  <a:srgbClr val="FF0000"/>
                </a:solidFill>
                <a:latin typeface="Hominis" pitchFamily="82" charset="0"/>
              </a:rPr>
              <a:t>Western</a:t>
            </a:r>
          </a:p>
        </p:txBody>
      </p:sp>
      <p:sp>
        <p:nvSpPr>
          <p:cNvPr id="23" name="TextBox 22"/>
          <p:cNvSpPr txBox="1"/>
          <p:nvPr/>
        </p:nvSpPr>
        <p:spPr>
          <a:xfrm>
            <a:off x="685800" y="4658380"/>
            <a:ext cx="4038600" cy="523220"/>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2800" dirty="0">
                <a:ln w="38100">
                  <a:solidFill>
                    <a:schemeClr val="tx1"/>
                  </a:solidFill>
                </a:ln>
                <a:solidFill>
                  <a:srgbClr val="FF0000"/>
                </a:solidFill>
                <a:latin typeface="Hominis" pitchFamily="82" charset="0"/>
              </a:rPr>
              <a:t>Territories?</a:t>
            </a:r>
          </a:p>
        </p:txBody>
      </p:sp>
      <p:sp>
        <p:nvSpPr>
          <p:cNvPr id="24" name="TextBox 23"/>
          <p:cNvSpPr txBox="1"/>
          <p:nvPr/>
        </p:nvSpPr>
        <p:spPr>
          <a:xfrm>
            <a:off x="457200" y="3327737"/>
            <a:ext cx="3733800" cy="1015663"/>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tabLst>
                <a:tab pos="8915400" algn="l"/>
              </a:tabLst>
              <a:defRPr/>
            </a:pPr>
            <a:r>
              <a:rPr lang="en-US" sz="6000" dirty="0">
                <a:ln w="19050">
                  <a:solidFill>
                    <a:schemeClr val="tx2"/>
                  </a:solidFill>
                </a:ln>
                <a:solidFill>
                  <a:srgbClr val="FF0000"/>
                </a:solidFill>
                <a:latin typeface="Hominis" pitchFamily="82" charset="0"/>
              </a:rPr>
              <a:t>?</a:t>
            </a:r>
          </a:p>
        </p:txBody>
      </p:sp>
      <p:sp>
        <p:nvSpPr>
          <p:cNvPr id="28" name="TextBox 27"/>
          <p:cNvSpPr txBox="1"/>
          <p:nvPr/>
        </p:nvSpPr>
        <p:spPr>
          <a:xfrm>
            <a:off x="685800" y="2286000"/>
            <a:ext cx="3048000" cy="584775"/>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3200" dirty="0">
                <a:ln w="38100">
                  <a:solidFill>
                    <a:schemeClr val="tx1"/>
                  </a:solidFill>
                </a:ln>
                <a:solidFill>
                  <a:srgbClr val="FF0000"/>
                </a:solidFill>
                <a:effectLst>
                  <a:glow rad="228600">
                    <a:schemeClr val="accent2">
                      <a:satMod val="175000"/>
                      <a:alpha val="40000"/>
                    </a:schemeClr>
                  </a:glow>
                </a:effectLst>
                <a:latin typeface="Hominis" pitchFamily="82" charset="0"/>
              </a:rPr>
              <a:t>Popular</a:t>
            </a:r>
          </a:p>
        </p:txBody>
      </p:sp>
      <p:sp>
        <p:nvSpPr>
          <p:cNvPr id="29" name="TextBox 28"/>
          <p:cNvSpPr txBox="1"/>
          <p:nvPr/>
        </p:nvSpPr>
        <p:spPr>
          <a:xfrm>
            <a:off x="533400" y="4648200"/>
            <a:ext cx="4038600" cy="584775"/>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3200" dirty="0">
                <a:ln w="38100">
                  <a:solidFill>
                    <a:schemeClr val="tx1"/>
                  </a:solidFill>
                </a:ln>
                <a:solidFill>
                  <a:srgbClr val="FF0000"/>
                </a:solidFill>
                <a:effectLst>
                  <a:glow rad="228600">
                    <a:schemeClr val="accent2">
                      <a:satMod val="175000"/>
                      <a:alpha val="40000"/>
                    </a:schemeClr>
                  </a:glow>
                </a:effectLst>
                <a:latin typeface="Hominis" pitchFamily="82" charset="0"/>
              </a:rPr>
              <a:t>Sovereignty</a:t>
            </a:r>
          </a:p>
        </p:txBody>
      </p:sp>
      <p:grpSp>
        <p:nvGrpSpPr>
          <p:cNvPr id="5" name="Group 29"/>
          <p:cNvGrpSpPr/>
          <p:nvPr/>
        </p:nvGrpSpPr>
        <p:grpSpPr>
          <a:xfrm>
            <a:off x="685800" y="2819400"/>
            <a:ext cx="3352800" cy="1923757"/>
            <a:chOff x="990600" y="2754866"/>
            <a:chExt cx="3124199" cy="1604172"/>
          </a:xfrm>
          <a:scene3d>
            <a:camera prst="isometricOffAxis1Right"/>
            <a:lightRig rig="threePt" dir="t"/>
          </a:scene3d>
        </p:grpSpPr>
        <p:pic>
          <p:nvPicPr>
            <p:cNvPr id="31" name="Picture 2" descr="http://images.jupiterimages.com/common/detail/67/80/22618067.jpg"/>
            <p:cNvPicPr>
              <a:picLocks noChangeAspect="1" noChangeArrowheads="1"/>
            </p:cNvPicPr>
            <p:nvPr/>
          </p:nvPicPr>
          <p:blipFill>
            <a:blip r:embed="rId4" cstate="print">
              <a:lum bright="-4000"/>
            </a:blip>
            <a:srcRect b="20885"/>
            <a:stretch>
              <a:fillRect/>
            </a:stretch>
          </p:blipFill>
          <p:spPr bwMode="auto">
            <a:xfrm>
              <a:off x="1828800" y="2754867"/>
              <a:ext cx="1447800" cy="1582096"/>
            </a:xfrm>
            <a:prstGeom prst="ellipse">
              <a:avLst/>
            </a:prstGeom>
            <a:noFill/>
            <a:ln w="57150">
              <a:noFill/>
            </a:ln>
            <a:effectLst>
              <a:softEdge rad="63500"/>
            </a:effectLst>
          </p:spPr>
        </p:pic>
        <p:sp>
          <p:nvSpPr>
            <p:cNvPr id="32" name="TextBox 31"/>
            <p:cNvSpPr txBox="1"/>
            <p:nvPr/>
          </p:nvSpPr>
          <p:spPr>
            <a:xfrm>
              <a:off x="990600" y="2754866"/>
              <a:ext cx="3124199" cy="384971"/>
            </a:xfrm>
            <a:prstGeom prst="rect">
              <a:avLst/>
            </a:prstGeom>
            <a:noFill/>
          </p:spPr>
          <p:txBody>
            <a:bodyPr>
              <a:spAutoFit/>
            </a:bodyPr>
            <a:lstStyle/>
            <a:p>
              <a:pPr algn="ctr" fontAlgn="auto">
                <a:spcBef>
                  <a:spcPts val="0"/>
                </a:spcBef>
                <a:spcAft>
                  <a:spcPts val="0"/>
                </a:spcAft>
                <a:defRPr/>
              </a:pPr>
              <a:r>
                <a:rPr lang="en-US" sz="2400" dirty="0">
                  <a:ln w="12700">
                    <a:solidFill>
                      <a:schemeClr val="bg1"/>
                    </a:solidFill>
                  </a:ln>
                  <a:solidFill>
                    <a:schemeClr val="bg1"/>
                  </a:solidFill>
                  <a:latin typeface="Hominis" pitchFamily="82" charset="0"/>
                </a:rPr>
                <a:t>Slavery </a:t>
              </a:r>
            </a:p>
          </p:txBody>
        </p:sp>
        <p:sp>
          <p:nvSpPr>
            <p:cNvPr id="33" name="TextBox 32"/>
            <p:cNvSpPr txBox="1"/>
            <p:nvPr/>
          </p:nvSpPr>
          <p:spPr>
            <a:xfrm>
              <a:off x="990600" y="3974067"/>
              <a:ext cx="3124199" cy="384971"/>
            </a:xfrm>
            <a:prstGeom prst="rect">
              <a:avLst/>
            </a:prstGeom>
            <a:noFill/>
          </p:spPr>
          <p:txBody>
            <a:bodyPr>
              <a:spAutoFit/>
            </a:bodyPr>
            <a:lstStyle/>
            <a:p>
              <a:pPr algn="ctr" fontAlgn="auto">
                <a:spcBef>
                  <a:spcPts val="0"/>
                </a:spcBef>
                <a:spcAft>
                  <a:spcPts val="0"/>
                </a:spcAft>
                <a:defRPr/>
              </a:pPr>
              <a:r>
                <a:rPr lang="en-US" sz="2400" dirty="0">
                  <a:ln w="12700">
                    <a:solidFill>
                      <a:schemeClr val="bg1"/>
                    </a:solidFill>
                  </a:ln>
                  <a:solidFill>
                    <a:schemeClr val="bg1"/>
                  </a:solidFill>
                  <a:latin typeface="Hominis" pitchFamily="82" charset="0"/>
                </a:rPr>
                <a:t>Question?</a:t>
              </a:r>
            </a:p>
          </p:txBody>
        </p:sp>
      </p:grpSp>
      <p:sp>
        <p:nvSpPr>
          <p:cNvPr id="34" name="Rectangle 33"/>
          <p:cNvSpPr/>
          <p:nvPr/>
        </p:nvSpPr>
        <p:spPr>
          <a:xfrm>
            <a:off x="4322762" y="4553883"/>
            <a:ext cx="4495800" cy="1938992"/>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400" b="1" u="sng" dirty="0">
                <a:solidFill>
                  <a:schemeClr val="bg1"/>
                </a:solidFill>
                <a:latin typeface="Arial" charset="0"/>
                <a:cs typeface="Arial" pitchFamily="34" charset="0"/>
              </a:rPr>
              <a:t>Popular Sovereignty</a:t>
            </a:r>
            <a:r>
              <a:rPr lang="en-US" sz="2400" b="1" dirty="0">
                <a:solidFill>
                  <a:schemeClr val="bg1"/>
                </a:solidFill>
                <a:latin typeface="Arial" charset="0"/>
                <a:cs typeface="Arial" pitchFamily="34" charset="0"/>
              </a:rPr>
              <a:t>:  A vote of the people living in the Western Territories was to be used to decide the Slavery question.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3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lide(fromBottom)">
                                      <p:cBhvr>
                                        <p:cTn id="13" dur="3000"/>
                                        <p:tgtEl>
                                          <p:spTgt spid="22"/>
                                        </p:tgtEl>
                                      </p:cBhvr>
                                    </p:animEffect>
                                  </p:childTnLst>
                                </p:cTn>
                              </p:par>
                              <p:par>
                                <p:cTn id="14" presetID="1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Bottom)">
                                      <p:cBhvr>
                                        <p:cTn id="16" dur="3000"/>
                                        <p:tgtEl>
                                          <p:spTgt spid="23"/>
                                        </p:tgtEl>
                                      </p:cBhvr>
                                    </p:animEffect>
                                  </p:childTnLst>
                                </p:cTn>
                              </p:par>
                              <p:par>
                                <p:cTn id="17" presetID="19" presetClass="entr" presetSubtype="10" repeatCount="indefinite"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0" fill="hold"/>
                                        <p:tgtEl>
                                          <p:spTgt spid="24"/>
                                        </p:tgtEl>
                                        <p:attrNameLst>
                                          <p:attrName>ppt_w</p:attrName>
                                        </p:attrNameLst>
                                      </p:cBhvr>
                                      <p:tavLst>
                                        <p:tav tm="0" fmla="#ppt_w*sin(2.5*pi*$)">
                                          <p:val>
                                            <p:fltVal val="0"/>
                                          </p:val>
                                        </p:tav>
                                        <p:tav tm="100000">
                                          <p:val>
                                            <p:fltVal val="1"/>
                                          </p:val>
                                        </p:tav>
                                      </p:tavLst>
                                    </p:anim>
                                    <p:anim calcmode="lin" valueType="num">
                                      <p:cBhvr>
                                        <p:cTn id="20" dur="3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3000"/>
                                        <p:tgtEl>
                                          <p:spTgt spid="23"/>
                                        </p:tgtEl>
                                      </p:cBhvr>
                                    </p:animEffect>
                                    <p:set>
                                      <p:cBhvr>
                                        <p:cTn id="25" dur="1" fill="hold">
                                          <p:stCondLst>
                                            <p:cond delay="29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3000"/>
                                        <p:tgtEl>
                                          <p:spTgt spid="22"/>
                                        </p:tgtEl>
                                      </p:cBhvr>
                                    </p:animEffect>
                                    <p:set>
                                      <p:cBhvr>
                                        <p:cTn id="28" dur="1" fill="hold">
                                          <p:stCondLst>
                                            <p:cond delay="2999"/>
                                          </p:stCondLst>
                                        </p:cTn>
                                        <p:tgtEl>
                                          <p:spTgt spid="2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24"/>
                                        </p:tgtEl>
                                      </p:cBhvr>
                                    </p:animEffect>
                                    <p:set>
                                      <p:cBhvr>
                                        <p:cTn id="31" dur="1" fill="hold">
                                          <p:stCondLst>
                                            <p:cond delay="1999"/>
                                          </p:stCondLst>
                                        </p:cTn>
                                        <p:tgtEl>
                                          <p:spTgt spid="2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0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childTnLst>
                                </p:cTn>
                              </p:par>
                            </p:childTnLst>
                          </p:cTn>
                        </p:par>
                        <p:par>
                          <p:cTn id="43" fill="hold" nodeType="afterGroup">
                            <p:stCondLst>
                              <p:cond delay="2000"/>
                            </p:stCondLst>
                            <p:childTnLst>
                              <p:par>
                                <p:cTn id="44" presetID="50" presetClass="entr" presetSubtype="0" decel="10000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2000" fill="hold"/>
                                        <p:tgtEl>
                                          <p:spTgt spid="5"/>
                                        </p:tgtEl>
                                        <p:attrNameLst>
                                          <p:attrName>ppt_w</p:attrName>
                                        </p:attrNameLst>
                                      </p:cBhvr>
                                      <p:tavLst>
                                        <p:tav tm="0">
                                          <p:val>
                                            <p:strVal val="#ppt_w+.3"/>
                                          </p:val>
                                        </p:tav>
                                        <p:tav tm="100000">
                                          <p:val>
                                            <p:strVal val="#ppt_w"/>
                                          </p:val>
                                        </p:tav>
                                      </p:tavLst>
                                    </p:anim>
                                    <p:anim calcmode="lin" valueType="num">
                                      <p:cBhvr>
                                        <p:cTn id="47" dur="2000" fill="hold"/>
                                        <p:tgtEl>
                                          <p:spTgt spid="5"/>
                                        </p:tgtEl>
                                        <p:attrNameLst>
                                          <p:attrName>ppt_h</p:attrName>
                                        </p:attrNameLst>
                                      </p:cBhvr>
                                      <p:tavLst>
                                        <p:tav tm="0">
                                          <p:val>
                                            <p:strVal val="#ppt_h"/>
                                          </p:val>
                                        </p:tav>
                                        <p:tav tm="100000">
                                          <p:val>
                                            <p:strVal val="#ppt_h"/>
                                          </p:val>
                                        </p:tav>
                                      </p:tavLst>
                                    </p:anim>
                                    <p:animEffect transition="in" filter="fade">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3000" fill="hold"/>
                                        <p:tgtEl>
                                          <p:spTgt spid="2"/>
                                        </p:tgtEl>
                                        <p:attrNameLst>
                                          <p:attrName>ppt_w</p:attrName>
                                        </p:attrNameLst>
                                      </p:cBhvr>
                                      <p:tavLst>
                                        <p:tav tm="0">
                                          <p:val>
                                            <p:strVal val="#ppt_w+.3"/>
                                          </p:val>
                                        </p:tav>
                                        <p:tav tm="100000">
                                          <p:val>
                                            <p:strVal val="#ppt_w"/>
                                          </p:val>
                                        </p:tav>
                                      </p:tavLst>
                                    </p:anim>
                                    <p:anim calcmode="lin" valueType="num">
                                      <p:cBhvr>
                                        <p:cTn id="54" dur="3000" fill="hold"/>
                                        <p:tgtEl>
                                          <p:spTgt spid="2"/>
                                        </p:tgtEl>
                                        <p:attrNameLst>
                                          <p:attrName>ppt_h</p:attrName>
                                        </p:attrNameLst>
                                      </p:cBhvr>
                                      <p:tavLst>
                                        <p:tav tm="0">
                                          <p:val>
                                            <p:strVal val="#ppt_h"/>
                                          </p:val>
                                        </p:tav>
                                        <p:tav tm="100000">
                                          <p:val>
                                            <p:strVal val="#ppt_h"/>
                                          </p:val>
                                        </p:tav>
                                      </p:tavLst>
                                    </p:anim>
                                    <p:animEffect transition="in" filter="fade">
                                      <p:cBhvr>
                                        <p:cTn id="55" dur="3000"/>
                                        <p:tgtEl>
                                          <p:spTgt spid="2"/>
                                        </p:tgtEl>
                                      </p:cBhvr>
                                    </p:animEffect>
                                  </p:childTnLst>
                                </p:cTn>
                              </p:par>
                              <p:par>
                                <p:cTn id="56" presetID="10" presetClass="exit" presetSubtype="0" fill="hold" nodeType="withEffect">
                                  <p:stCondLst>
                                    <p:cond delay="0"/>
                                  </p:stCondLst>
                                  <p:childTnLst>
                                    <p:animEffect transition="out" filter="fade">
                                      <p:cBhvr>
                                        <p:cTn id="57" dur="2000"/>
                                        <p:tgtEl>
                                          <p:spTgt spid="34"/>
                                        </p:tgtEl>
                                      </p:cBhvr>
                                    </p:animEffect>
                                    <p:set>
                                      <p:cBhvr>
                                        <p:cTn id="58" dur="1" fill="hold">
                                          <p:stCondLst>
                                            <p:cond delay="1999"/>
                                          </p:stCondLst>
                                        </p:cTn>
                                        <p:tgtEl>
                                          <p:spTgt spid="34"/>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1143000"/>
          </a:xfrm>
        </p:spPr>
        <p:txBody>
          <a:bodyPr/>
          <a:lstStyle/>
          <a:p>
            <a:pPr eaLnBrk="1" hangingPunct="1"/>
            <a:r>
              <a:rPr lang="en-US" sz="4000" smtClean="0">
                <a:solidFill>
                  <a:srgbClr val="000066"/>
                </a:solidFill>
              </a:rPr>
              <a:t>Provisions of the Compromise of 1850</a:t>
            </a:r>
          </a:p>
        </p:txBody>
      </p:sp>
      <p:sp>
        <p:nvSpPr>
          <p:cNvPr id="13315" name="Rectangle 3"/>
          <p:cNvSpPr>
            <a:spLocks noGrp="1" noChangeArrowheads="1"/>
          </p:cNvSpPr>
          <p:nvPr>
            <p:ph type="body" idx="1"/>
          </p:nvPr>
        </p:nvSpPr>
        <p:spPr/>
        <p:txBody>
          <a:bodyPr/>
          <a:lstStyle/>
          <a:p>
            <a:pPr marL="609600" indent="-609600" eaLnBrk="1" hangingPunct="1">
              <a:buFontTx/>
              <a:buAutoNum type="arabicParenR"/>
            </a:pPr>
            <a:r>
              <a:rPr lang="en-US" sz="2800" b="1" smtClean="0">
                <a:solidFill>
                  <a:srgbClr val="000066"/>
                </a:solidFill>
              </a:rPr>
              <a:t>California will be admitted as a free state.</a:t>
            </a:r>
          </a:p>
          <a:p>
            <a:pPr marL="609600" indent="-609600" eaLnBrk="1" hangingPunct="1">
              <a:buFontTx/>
              <a:buAutoNum type="arabicParenR"/>
            </a:pPr>
            <a:r>
              <a:rPr lang="en-US" sz="2800" b="1" smtClean="0">
                <a:solidFill>
                  <a:srgbClr val="000066"/>
                </a:solidFill>
              </a:rPr>
              <a:t>Utah and New Mexico may decide on the issue of slavery through </a:t>
            </a:r>
            <a:r>
              <a:rPr lang="en-US" sz="2800" b="1" u="sng" smtClean="0">
                <a:solidFill>
                  <a:srgbClr val="000066"/>
                </a:solidFill>
              </a:rPr>
              <a:t>popular</a:t>
            </a:r>
            <a:r>
              <a:rPr lang="en-US" sz="2800" b="1" smtClean="0">
                <a:solidFill>
                  <a:srgbClr val="000066"/>
                </a:solidFill>
              </a:rPr>
              <a:t> </a:t>
            </a:r>
            <a:r>
              <a:rPr lang="en-US" sz="2800" b="1" u="sng" smtClean="0">
                <a:solidFill>
                  <a:srgbClr val="000066"/>
                </a:solidFill>
              </a:rPr>
              <a:t>sovereignty</a:t>
            </a:r>
            <a:r>
              <a:rPr lang="en-US" sz="2800" b="1" smtClean="0">
                <a:solidFill>
                  <a:srgbClr val="000066"/>
                </a:solidFill>
              </a:rPr>
              <a:t> (the voters living in the state will decide whether it enters the Union as a slave state or a free state).</a:t>
            </a:r>
          </a:p>
          <a:p>
            <a:pPr marL="609600" indent="-609600" eaLnBrk="1" hangingPunct="1">
              <a:buFontTx/>
              <a:buAutoNum type="arabicParenR"/>
            </a:pPr>
            <a:r>
              <a:rPr lang="en-US" sz="2800" b="1" smtClean="0">
                <a:solidFill>
                  <a:srgbClr val="000066"/>
                </a:solidFill>
              </a:rPr>
              <a:t>The slave trade (though not slavery itself) was banned in Washington, D.C.</a:t>
            </a:r>
          </a:p>
          <a:p>
            <a:pPr marL="609600" indent="-609600" eaLnBrk="1" hangingPunct="1">
              <a:buFontTx/>
              <a:buAutoNum type="arabicParenR"/>
            </a:pPr>
            <a:r>
              <a:rPr lang="en-US" sz="2800" b="1" smtClean="0">
                <a:solidFill>
                  <a:srgbClr val="000066"/>
                </a:solidFill>
              </a:rPr>
              <a:t>The Fugitive Slave Act was passed, which forced Northern states to assist in the return of escaped slaves.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the Compromise of 1850</a:t>
            </a:r>
            <a:endParaRPr lang="en-US" dirty="0"/>
          </a:p>
        </p:txBody>
      </p:sp>
      <p:sp>
        <p:nvSpPr>
          <p:cNvPr id="3" name="Content Placeholder 2"/>
          <p:cNvSpPr>
            <a:spLocks noGrp="1"/>
          </p:cNvSpPr>
          <p:nvPr>
            <p:ph idx="1"/>
          </p:nvPr>
        </p:nvSpPr>
        <p:spPr/>
        <p:txBody>
          <a:bodyPr/>
          <a:lstStyle/>
          <a:p>
            <a:r>
              <a:rPr lang="en-US" dirty="0" smtClean="0"/>
              <a:t>Fugitive Slave Act angered many northerners because by law they were forced to help the slave catchers. </a:t>
            </a:r>
          </a:p>
          <a:p>
            <a:r>
              <a:rPr lang="en-US" dirty="0" smtClean="0"/>
              <a:t>Increased tensions between north and south.</a:t>
            </a:r>
          </a:p>
          <a:p>
            <a:r>
              <a:rPr lang="en-US" dirty="0" smtClean="0"/>
              <a:t>Less successful than the Missouri Compromise.</a:t>
            </a:r>
          </a:p>
        </p:txBody>
      </p:sp>
    </p:spTree>
    <p:extLst>
      <p:ext uri="{BB962C8B-B14F-4D97-AF65-F5344CB8AC3E}">
        <p14:creationId xmlns:p14="http://schemas.microsoft.com/office/powerpoint/2010/main" val="111463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The Abolitionist Movement</a:t>
            </a:r>
          </a:p>
        </p:txBody>
      </p:sp>
      <p:sp>
        <p:nvSpPr>
          <p:cNvPr id="14339" name="Rectangle 7"/>
          <p:cNvSpPr>
            <a:spLocks noGrp="1" noChangeArrowheads="1"/>
          </p:cNvSpPr>
          <p:nvPr>
            <p:ph type="body" sz="half" idx="2"/>
          </p:nvPr>
        </p:nvSpPr>
        <p:spPr>
          <a:xfrm>
            <a:off x="4724400" y="2057400"/>
            <a:ext cx="4038600" cy="3886200"/>
          </a:xfrm>
        </p:spPr>
        <p:txBody>
          <a:bodyPr/>
          <a:lstStyle/>
          <a:p>
            <a:pPr eaLnBrk="1" hangingPunct="1"/>
            <a:r>
              <a:rPr lang="en-US" smtClean="0"/>
              <a:t>1833, American Anti-Slavery Society was founded to push for abolition of slavery.</a:t>
            </a:r>
          </a:p>
          <a:p>
            <a:pPr eaLnBrk="1" hangingPunct="1"/>
            <a:r>
              <a:rPr lang="en-US" smtClean="0"/>
              <a:t>1839, The Society split between Gradualist &amp; Immediatist Factions</a:t>
            </a:r>
          </a:p>
        </p:txBody>
      </p:sp>
      <p:pic>
        <p:nvPicPr>
          <p:cNvPr id="14340" name="Picture 5" descr="aminotamanth_tcm4-401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249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Gradualists</a:t>
            </a:r>
          </a:p>
        </p:txBody>
      </p:sp>
      <p:sp>
        <p:nvSpPr>
          <p:cNvPr id="15363" name="Rectangle 5"/>
          <p:cNvSpPr>
            <a:spLocks noGrp="1" noChangeArrowheads="1"/>
          </p:cNvSpPr>
          <p:nvPr>
            <p:ph type="body" sz="half" idx="1"/>
          </p:nvPr>
        </p:nvSpPr>
        <p:spPr>
          <a:xfrm>
            <a:off x="2667000" y="1371600"/>
            <a:ext cx="4038600" cy="4525963"/>
          </a:xfrm>
        </p:spPr>
        <p:txBody>
          <a:bodyPr/>
          <a:lstStyle/>
          <a:p>
            <a:pPr eaLnBrk="1" hangingPunct="1">
              <a:lnSpc>
                <a:spcPct val="80000"/>
              </a:lnSpc>
            </a:pPr>
            <a:r>
              <a:rPr lang="en-US" sz="2400" dirty="0" smtClean="0"/>
              <a:t>Gradually phase out slavery… possibly w/ compensation for slave owners.</a:t>
            </a:r>
          </a:p>
          <a:p>
            <a:pPr eaLnBrk="1" hangingPunct="1">
              <a:lnSpc>
                <a:spcPct val="80000"/>
              </a:lnSpc>
            </a:pPr>
            <a:r>
              <a:rPr lang="en-US" sz="2400" dirty="0" smtClean="0"/>
              <a:t>Done successfully in most northern states.</a:t>
            </a:r>
          </a:p>
          <a:p>
            <a:pPr eaLnBrk="1" hangingPunct="1">
              <a:lnSpc>
                <a:spcPct val="80000"/>
              </a:lnSpc>
            </a:pPr>
            <a:r>
              <a:rPr lang="en-US" sz="2400" dirty="0" smtClean="0"/>
              <a:t>Would minimize economic disruption.</a:t>
            </a:r>
          </a:p>
          <a:p>
            <a:pPr eaLnBrk="1" hangingPunct="1">
              <a:lnSpc>
                <a:spcPct val="80000"/>
              </a:lnSpc>
            </a:pPr>
            <a:r>
              <a:rPr lang="en-US" sz="2400" dirty="0" smtClean="0"/>
              <a:t>American &amp; Foreign Anti-slavery (est.1840)</a:t>
            </a:r>
          </a:p>
          <a:p>
            <a:pPr eaLnBrk="1" hangingPunct="1">
              <a:lnSpc>
                <a:spcPct val="80000"/>
              </a:lnSpc>
            </a:pPr>
            <a:r>
              <a:rPr lang="en-US" sz="2400" dirty="0" smtClean="0"/>
              <a:t>Noted Gradualists included… Arthur &amp; Lewis Tappan, James Birney</a:t>
            </a:r>
          </a:p>
        </p:txBody>
      </p:sp>
      <p:pic>
        <p:nvPicPr>
          <p:cNvPr id="15364" name="Picture 10" descr="MAAP_ArthurTappan_Then_2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705600" y="1447800"/>
            <a:ext cx="2138363" cy="3268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12"/>
          <p:cNvSpPr txBox="1">
            <a:spLocks noChangeArrowheads="1"/>
          </p:cNvSpPr>
          <p:nvPr/>
        </p:nvSpPr>
        <p:spPr bwMode="auto">
          <a:xfrm>
            <a:off x="6629400" y="4724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a:solidFill>
                  <a:srgbClr val="000099"/>
                </a:solidFill>
              </a:rPr>
              <a:t>Arthur Tappan</a:t>
            </a:r>
          </a:p>
        </p:txBody>
      </p:sp>
      <p:pic>
        <p:nvPicPr>
          <p:cNvPr id="15366" name="Picture 14" descr="Lewis_Tappa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5800" y="1447800"/>
            <a:ext cx="235902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7" name="Text Box 16"/>
          <p:cNvSpPr txBox="1">
            <a:spLocks noChangeArrowheads="1"/>
          </p:cNvSpPr>
          <p:nvPr/>
        </p:nvSpPr>
        <p:spPr bwMode="auto">
          <a:xfrm>
            <a:off x="228600" y="4724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a:solidFill>
                  <a:srgbClr val="000099"/>
                </a:solidFill>
              </a:rPr>
              <a:t>Lewis Tappan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smtClean="0"/>
              <a:t>Immediatists</a:t>
            </a:r>
          </a:p>
        </p:txBody>
      </p:sp>
      <p:sp>
        <p:nvSpPr>
          <p:cNvPr id="16387" name="Rectangle 3"/>
          <p:cNvSpPr>
            <a:spLocks noGrp="1" noChangeArrowheads="1"/>
          </p:cNvSpPr>
          <p:nvPr>
            <p:ph type="body" sz="half" idx="1"/>
          </p:nvPr>
        </p:nvSpPr>
        <p:spPr>
          <a:xfrm>
            <a:off x="457200" y="1066800"/>
            <a:ext cx="8153400" cy="1676400"/>
          </a:xfrm>
        </p:spPr>
        <p:txBody>
          <a:bodyPr/>
          <a:lstStyle/>
          <a:p>
            <a:pPr eaLnBrk="1" hangingPunct="1"/>
            <a:r>
              <a:rPr lang="en-US" sz="2400" smtClean="0"/>
              <a:t>Wanted to immediately end slavery, generally without compensation to slave owners.</a:t>
            </a:r>
          </a:p>
          <a:p>
            <a:pPr eaLnBrk="1" hangingPunct="1"/>
            <a:r>
              <a:rPr lang="en-US" sz="2400" smtClean="0"/>
              <a:t>Generally employed legal/peaceful methods (speaking tours, newspapers, lobbying, etc.)</a:t>
            </a:r>
          </a:p>
        </p:txBody>
      </p:sp>
      <p:pic>
        <p:nvPicPr>
          <p:cNvPr id="16388" name="Picture 5" descr="wl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2438400"/>
            <a:ext cx="2732088"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7"/>
          <p:cNvSpPr txBox="1">
            <a:spLocks noChangeArrowheads="1"/>
          </p:cNvSpPr>
          <p:nvPr/>
        </p:nvSpPr>
        <p:spPr bwMode="auto">
          <a:xfrm>
            <a:off x="6172200" y="5867400"/>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sz="1600" i="1">
                <a:solidFill>
                  <a:srgbClr val="000099"/>
                </a:solidFill>
              </a:rPr>
              <a:t>William Lloyd Garrison</a:t>
            </a:r>
          </a:p>
          <a:p>
            <a:pPr algn="ctr" eaLnBrk="1" hangingPunct="1">
              <a:spcBef>
                <a:spcPct val="50000"/>
              </a:spcBef>
            </a:pPr>
            <a:r>
              <a:rPr lang="en-US" sz="1600" i="1">
                <a:solidFill>
                  <a:srgbClr val="000099"/>
                </a:solidFill>
              </a:rPr>
              <a:t>“The Liberator”</a:t>
            </a:r>
          </a:p>
        </p:txBody>
      </p:sp>
      <p:sp>
        <p:nvSpPr>
          <p:cNvPr id="16390" name="Text Box 8"/>
          <p:cNvSpPr txBox="1">
            <a:spLocks noChangeArrowheads="1"/>
          </p:cNvSpPr>
          <p:nvPr/>
        </p:nvSpPr>
        <p:spPr bwMode="auto">
          <a:xfrm>
            <a:off x="228600" y="2895600"/>
            <a:ext cx="5486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eaLnBrk="1" hangingPunct="1">
              <a:spcBef>
                <a:spcPct val="50000"/>
              </a:spcBef>
            </a:pPr>
            <a:r>
              <a:rPr lang="en-US" sz="2600" b="1">
                <a:solidFill>
                  <a:srgbClr val="000099"/>
                </a:solidFill>
              </a:rPr>
              <a:t>“I will be as harsh as truth, and uncompromising as justice... I am in earnest, I will not equivocate, I will not excuse, I will not retreat a single inch, and I will be heard.”</a:t>
            </a:r>
          </a:p>
          <a:p>
            <a:pPr algn="r" eaLnBrk="1" hangingPunct="1">
              <a:spcBef>
                <a:spcPct val="50000"/>
              </a:spcBef>
            </a:pPr>
            <a:r>
              <a:rPr lang="en-US" sz="2600" b="1">
                <a:solidFill>
                  <a:srgbClr val="000099"/>
                </a:solidFill>
              </a:rPr>
              <a:t>-William Lloyd Garrison </a:t>
            </a:r>
          </a:p>
          <a:p>
            <a:pPr algn="r" eaLnBrk="1" hangingPunct="1">
              <a:spcBef>
                <a:spcPct val="50000"/>
              </a:spcBef>
            </a:pPr>
            <a:r>
              <a:rPr lang="en-US" sz="2600" b="1">
                <a:solidFill>
                  <a:srgbClr val="000099"/>
                </a:solidFill>
              </a:rPr>
              <a:t> </a:t>
            </a:r>
            <a:r>
              <a:rPr lang="en-US" sz="2600" b="1" i="1">
                <a:solidFill>
                  <a:srgbClr val="000099"/>
                </a:solidFill>
              </a:rPr>
              <a:t>The Liberator</a:t>
            </a:r>
            <a:r>
              <a:rPr lang="en-US" sz="2600" b="1">
                <a:solidFill>
                  <a:srgbClr val="000099"/>
                </a:solidFill>
              </a:rPr>
              <a:t> (1831)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152400"/>
            <a:ext cx="8229600" cy="1143000"/>
          </a:xfrm>
        </p:spPr>
        <p:txBody>
          <a:bodyPr/>
          <a:lstStyle/>
          <a:p>
            <a:pPr eaLnBrk="1" hangingPunct="1"/>
            <a:r>
              <a:rPr lang="en-US" dirty="0" smtClean="0"/>
              <a:t>Other </a:t>
            </a:r>
            <a:r>
              <a:rPr lang="en-US" dirty="0" err="1" smtClean="0"/>
              <a:t>Immediatists</a:t>
            </a:r>
            <a:endParaRPr lang="en-US" dirty="0" smtClean="0"/>
          </a:p>
        </p:txBody>
      </p:sp>
      <p:sp>
        <p:nvSpPr>
          <p:cNvPr id="17411" name="Text Box 4"/>
          <p:cNvSpPr txBox="1">
            <a:spLocks noChangeArrowheads="1"/>
          </p:cNvSpPr>
          <p:nvPr/>
        </p:nvSpPr>
        <p:spPr bwMode="auto">
          <a:xfrm>
            <a:off x="304800" y="4267200"/>
            <a:ext cx="23622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sz="1800">
                <a:solidFill>
                  <a:srgbClr val="000099"/>
                </a:solidFill>
              </a:rPr>
              <a:t>Frederick Douglass</a:t>
            </a:r>
          </a:p>
          <a:p>
            <a:pPr algn="ctr" eaLnBrk="1" hangingPunct="1">
              <a:spcBef>
                <a:spcPct val="50000"/>
              </a:spcBef>
            </a:pPr>
            <a:r>
              <a:rPr lang="en-US" sz="1800">
                <a:solidFill>
                  <a:srgbClr val="000099"/>
                </a:solidFill>
              </a:rPr>
              <a:t>Fugitive Slave, Abolitionist Speaker, Writer of 3 Autobiographies,</a:t>
            </a:r>
          </a:p>
          <a:p>
            <a:pPr algn="ctr" eaLnBrk="1" hangingPunct="1">
              <a:spcBef>
                <a:spcPct val="50000"/>
              </a:spcBef>
            </a:pPr>
            <a:r>
              <a:rPr lang="en-US" sz="1800">
                <a:solidFill>
                  <a:srgbClr val="000099"/>
                </a:solidFill>
              </a:rPr>
              <a:t>Editor of antislavery newspaper, </a:t>
            </a:r>
            <a:r>
              <a:rPr lang="en-US" sz="1800" i="1">
                <a:solidFill>
                  <a:srgbClr val="000099"/>
                </a:solidFill>
              </a:rPr>
              <a:t>The North Star</a:t>
            </a:r>
          </a:p>
        </p:txBody>
      </p:sp>
      <p:pic>
        <p:nvPicPr>
          <p:cNvPr id="17412" name="Picture 6" descr="doug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234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lucreti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447800"/>
            <a:ext cx="21939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john-br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447800"/>
            <a:ext cx="24034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1"/>
          <p:cNvSpPr txBox="1">
            <a:spLocks noChangeArrowheads="1"/>
          </p:cNvSpPr>
          <p:nvPr/>
        </p:nvSpPr>
        <p:spPr bwMode="auto">
          <a:xfrm>
            <a:off x="3124200" y="4292600"/>
            <a:ext cx="26670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sz="1600">
                <a:solidFill>
                  <a:srgbClr val="000099"/>
                </a:solidFill>
              </a:rPr>
              <a:t>John Brown</a:t>
            </a:r>
          </a:p>
          <a:p>
            <a:pPr algn="ctr" eaLnBrk="1" hangingPunct="1">
              <a:spcBef>
                <a:spcPct val="50000"/>
              </a:spcBef>
            </a:pPr>
            <a:r>
              <a:rPr lang="en-US" sz="1600">
                <a:solidFill>
                  <a:srgbClr val="000099"/>
                </a:solidFill>
              </a:rPr>
              <a:t>Radical Abolitionist</a:t>
            </a:r>
          </a:p>
          <a:p>
            <a:pPr algn="ctr" eaLnBrk="1" hangingPunct="1">
              <a:spcBef>
                <a:spcPct val="50000"/>
              </a:spcBef>
            </a:pPr>
            <a:r>
              <a:rPr lang="en-US" sz="1600">
                <a:solidFill>
                  <a:srgbClr val="000099"/>
                </a:solidFill>
              </a:rPr>
              <a:t>Pottawamie Massacre (1856)</a:t>
            </a:r>
          </a:p>
          <a:p>
            <a:pPr algn="ctr" eaLnBrk="1" hangingPunct="1">
              <a:spcBef>
                <a:spcPct val="50000"/>
              </a:spcBef>
            </a:pPr>
            <a:r>
              <a:rPr lang="en-US" sz="1600">
                <a:solidFill>
                  <a:srgbClr val="000099"/>
                </a:solidFill>
              </a:rPr>
              <a:t>Raid &amp; attempted slave rebellion in Harper’s Ferry , VA (1859)</a:t>
            </a:r>
            <a:endParaRPr lang="en-US" i="1">
              <a:solidFill>
                <a:srgbClr val="000099"/>
              </a:solidFill>
            </a:endParaRPr>
          </a:p>
        </p:txBody>
      </p:sp>
      <p:sp>
        <p:nvSpPr>
          <p:cNvPr id="17416" name="Text Box 12"/>
          <p:cNvSpPr txBox="1">
            <a:spLocks noChangeArrowheads="1"/>
          </p:cNvSpPr>
          <p:nvPr/>
        </p:nvSpPr>
        <p:spPr bwMode="auto">
          <a:xfrm>
            <a:off x="6324600" y="4191000"/>
            <a:ext cx="2667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spcBef>
                <a:spcPct val="50000"/>
              </a:spcBef>
            </a:pPr>
            <a:r>
              <a:rPr lang="en-US" sz="1600">
                <a:solidFill>
                  <a:srgbClr val="000099"/>
                </a:solidFill>
              </a:rPr>
              <a:t>Lucretia Mott</a:t>
            </a:r>
          </a:p>
          <a:p>
            <a:pPr algn="ctr" eaLnBrk="1" hangingPunct="1">
              <a:spcBef>
                <a:spcPct val="50000"/>
              </a:spcBef>
            </a:pPr>
            <a:r>
              <a:rPr lang="en-US" sz="1600">
                <a:solidFill>
                  <a:srgbClr val="000099"/>
                </a:solidFill>
              </a:rPr>
              <a:t>Quaker Abolitionist</a:t>
            </a:r>
          </a:p>
          <a:p>
            <a:pPr algn="ctr" eaLnBrk="1" hangingPunct="1">
              <a:spcBef>
                <a:spcPct val="50000"/>
              </a:spcBef>
            </a:pPr>
            <a:r>
              <a:rPr lang="en-US" sz="1600">
                <a:solidFill>
                  <a:srgbClr val="000099"/>
                </a:solidFill>
              </a:rPr>
              <a:t>Founder of Philadelphia Female Antislavery Society (1833)</a:t>
            </a:r>
          </a:p>
          <a:p>
            <a:pPr algn="ctr" eaLnBrk="1" hangingPunct="1">
              <a:spcBef>
                <a:spcPct val="50000"/>
              </a:spcBef>
            </a:pPr>
            <a:r>
              <a:rPr lang="en-US" sz="1600">
                <a:solidFill>
                  <a:srgbClr val="000099"/>
                </a:solidFill>
              </a:rPr>
              <a:t>Women’s Rights Leader</a:t>
            </a:r>
            <a:endParaRPr lang="en-US" sz="1600" i="1">
              <a:solidFill>
                <a:srgbClr val="0000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dirty="0" smtClean="0"/>
              <a:t>Uncle Tom’s Cabin (1852)</a:t>
            </a:r>
          </a:p>
        </p:txBody>
      </p:sp>
      <p:sp>
        <p:nvSpPr>
          <p:cNvPr id="3" name="Rectangle 5"/>
          <p:cNvSpPr txBox="1">
            <a:spLocks noChangeArrowheads="1"/>
          </p:cNvSpPr>
          <p:nvPr/>
        </p:nvSpPr>
        <p:spPr>
          <a:xfrm>
            <a:off x="762000" y="1371600"/>
            <a:ext cx="73914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2800" dirty="0" smtClean="0"/>
              <a:t>Written by the abolitionist Harriet Beecher Stowe.</a:t>
            </a:r>
          </a:p>
          <a:p>
            <a:pPr eaLnBrk="1" hangingPunct="1">
              <a:lnSpc>
                <a:spcPct val="80000"/>
              </a:lnSpc>
            </a:pPr>
            <a:r>
              <a:rPr lang="en-US" sz="2800" dirty="0" smtClean="0"/>
              <a:t>Told the story of Uncle Tom, an enslaved African American and his cruel master, Simon </a:t>
            </a:r>
            <a:r>
              <a:rPr lang="en-US" sz="2800" dirty="0" err="1" smtClean="0"/>
              <a:t>Legree</a:t>
            </a:r>
            <a:r>
              <a:rPr lang="en-US" sz="2800" dirty="0" smtClean="0"/>
              <a:t>.</a:t>
            </a:r>
          </a:p>
          <a:p>
            <a:pPr eaLnBrk="1" hangingPunct="1">
              <a:lnSpc>
                <a:spcPct val="80000"/>
              </a:lnSpc>
            </a:pPr>
            <a:r>
              <a:rPr lang="en-US" sz="2800" dirty="0" smtClean="0"/>
              <a:t>The novel emphasized the cruelty of slavery. </a:t>
            </a:r>
          </a:p>
          <a:p>
            <a:pPr eaLnBrk="1" hangingPunct="1">
              <a:lnSpc>
                <a:spcPct val="80000"/>
              </a:lnSpc>
            </a:pPr>
            <a:r>
              <a:rPr lang="en-US" sz="2800" dirty="0" smtClean="0"/>
              <a:t>Significance: It </a:t>
            </a:r>
            <a:r>
              <a:rPr lang="en-US" sz="2800" dirty="0"/>
              <a:t>helped change the way many northerners felt about slavery.</a:t>
            </a:r>
          </a:p>
          <a:p>
            <a:pPr eaLnBrk="1" hangingPunct="1">
              <a:lnSpc>
                <a:spcPct val="80000"/>
              </a:lnSpc>
            </a:pPr>
            <a:r>
              <a:rPr lang="en-US" sz="2800" dirty="0"/>
              <a:t>Slavery was now a moral problem/issue, intensifying anger between the North and South.</a:t>
            </a:r>
          </a:p>
          <a:p>
            <a:pPr eaLnBrk="1" hangingPunct="1">
              <a:lnSpc>
                <a:spcPct val="80000"/>
              </a:lnSpc>
            </a:pPr>
            <a:endParaRPr lang="en-US" sz="2800" dirty="0" smtClean="0"/>
          </a:p>
        </p:txBody>
      </p:sp>
    </p:spTree>
    <p:extLst>
      <p:ext uri="{BB962C8B-B14F-4D97-AF65-F5344CB8AC3E}">
        <p14:creationId xmlns:p14="http://schemas.microsoft.com/office/powerpoint/2010/main" val="244373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stowe2.jpg (134511 bytes)"/>
          <p:cNvPicPr>
            <a:picLocks noChangeAspect="1" noChangeArrowheads="1"/>
          </p:cNvPicPr>
          <p:nvPr/>
        </p:nvPicPr>
        <p:blipFill>
          <a:blip r:embed="rId2" cstate="print">
            <a:duotone>
              <a:prstClr val="black"/>
              <a:srgbClr val="D9C3A5">
                <a:tint val="50000"/>
                <a:satMod val="180000"/>
              </a:srgbClr>
            </a:duotone>
            <a:lum bright="-17000" contrast="3000"/>
          </a:blip>
          <a:srcRect t="7820" r="-2636" b="27677"/>
          <a:stretch>
            <a:fillRect/>
          </a:stretch>
        </p:blipFill>
        <p:spPr bwMode="auto">
          <a:xfrm>
            <a:off x="242740" y="-76200"/>
            <a:ext cx="8901260" cy="7010400"/>
          </a:xfrm>
          <a:prstGeom prst="rect">
            <a:avLst/>
          </a:prstGeom>
          <a:noFill/>
          <a:ln>
            <a:noFill/>
          </a:ln>
          <a:effectLst>
            <a:softEdge rad="635000"/>
          </a:effectLst>
        </p:spPr>
      </p:pic>
      <p:pic>
        <p:nvPicPr>
          <p:cNvPr id="5136" name="Picture 16" descr="http://content.answers.com/main/content/wp/en/thumb/8/86/222px-Legree.png"/>
          <p:cNvPicPr>
            <a:picLocks noChangeAspect="1" noChangeArrowheads="1"/>
          </p:cNvPicPr>
          <p:nvPr/>
        </p:nvPicPr>
        <p:blipFill>
          <a:blip r:embed="rId3" cstate="print">
            <a:lum bright="-14000" contrast="4000"/>
          </a:blip>
          <a:srcRect/>
          <a:stretch>
            <a:fillRect/>
          </a:stretch>
        </p:blipFill>
        <p:spPr bwMode="auto">
          <a:xfrm>
            <a:off x="4191000" y="1295400"/>
            <a:ext cx="4267200" cy="4402361"/>
          </a:xfrm>
          <a:prstGeom prst="ellipse">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32" name="Picture 12" descr="http://muarchives.missouri.edu/images/exh_libraries/LE-SpecUncleTomsCabinLarge300res.JPG"/>
          <p:cNvPicPr>
            <a:picLocks noChangeAspect="1" noChangeArrowheads="1"/>
          </p:cNvPicPr>
          <p:nvPr/>
        </p:nvPicPr>
        <p:blipFill>
          <a:blip r:embed="rId4" cstate="print">
            <a:lum bright="-26000" contrast="8000"/>
          </a:blip>
          <a:srcRect/>
          <a:stretch>
            <a:fillRect/>
          </a:stretch>
        </p:blipFill>
        <p:spPr bwMode="auto">
          <a:xfrm>
            <a:off x="4750663" y="1600201"/>
            <a:ext cx="2412137" cy="4190999"/>
          </a:xfrm>
          <a:prstGeom prst="rect">
            <a:avLst/>
          </a:prstGeom>
          <a:noFill/>
          <a:ln w="101600">
            <a:solidFill>
              <a:schemeClr val="accent6">
                <a:lumMod val="50000"/>
              </a:schemeClr>
            </a:solidFill>
          </a:ln>
          <a:scene3d>
            <a:camera prst="orthographicFront"/>
            <a:lightRig rig="threePt" dir="t"/>
          </a:scene3d>
          <a:sp3d>
            <a:bevelT/>
          </a:sp3d>
        </p:spPr>
      </p:pic>
      <p:pic>
        <p:nvPicPr>
          <p:cNvPr id="16386" name="Picture 2" descr="http://www.ohiohistorycentral.org/images/111.jpg"/>
          <p:cNvPicPr>
            <a:picLocks noChangeAspect="1" noChangeArrowheads="1"/>
          </p:cNvPicPr>
          <p:nvPr/>
        </p:nvPicPr>
        <p:blipFill>
          <a:blip r:embed="rId5" cstate="print">
            <a:duotone>
              <a:prstClr val="black"/>
              <a:srgbClr val="D9C3A5">
                <a:tint val="50000"/>
                <a:satMod val="180000"/>
              </a:srgbClr>
            </a:duotone>
            <a:lum bright="-13000"/>
          </a:blip>
          <a:srcRect/>
          <a:stretch>
            <a:fillRect/>
          </a:stretch>
        </p:blipFill>
        <p:spPr bwMode="auto">
          <a:xfrm>
            <a:off x="1447800" y="1447800"/>
            <a:ext cx="3618637" cy="4419600"/>
          </a:xfrm>
          <a:prstGeom prst="ellipse">
            <a:avLst/>
          </a:prstGeom>
          <a:noFill/>
          <a:ln w="142875">
            <a:solidFill>
              <a:schemeClr val="accent6">
                <a:lumMod val="50000"/>
              </a:schemeClr>
            </a:solidFill>
          </a:ln>
          <a:scene3d>
            <a:camera prst="isometricOffAxis1Right"/>
            <a:lightRig rig="threePt" dir="t"/>
          </a:scene3d>
          <a:sp3d>
            <a:bevelT/>
          </a:sp3d>
        </p:spPr>
      </p:pic>
      <p:sp>
        <p:nvSpPr>
          <p:cNvPr id="27" name="TextBox 26"/>
          <p:cNvSpPr txBox="1"/>
          <p:nvPr/>
        </p:nvSpPr>
        <p:spPr>
          <a:xfrm>
            <a:off x="838200" y="5257800"/>
            <a:ext cx="4485029" cy="707886"/>
          </a:xfrm>
          <a:prstGeom prst="rect">
            <a:avLst/>
          </a:prstGeom>
          <a:noFill/>
        </p:spPr>
        <p:txBody>
          <a:bodyPr>
            <a:spAutoFit/>
          </a:bodyPr>
          <a:lstStyle/>
          <a:p>
            <a:pPr algn="ctr" fontAlgn="auto">
              <a:spcBef>
                <a:spcPts val="0"/>
              </a:spcBef>
              <a:spcAft>
                <a:spcPts val="0"/>
              </a:spcAft>
              <a:defRPr/>
            </a:pPr>
            <a:r>
              <a:rPr lang="en-US" sz="2000" b="1" dirty="0">
                <a:ln>
                  <a:solidFill>
                    <a:schemeClr val="tx1"/>
                  </a:solidFill>
                </a:ln>
                <a:solidFill>
                  <a:srgbClr val="FF0000"/>
                </a:solidFill>
                <a:latin typeface="Hominis" pitchFamily="82" charset="0"/>
              </a:rPr>
              <a:t>Harriet </a:t>
            </a:r>
          </a:p>
          <a:p>
            <a:pPr algn="ctr" fontAlgn="auto">
              <a:spcBef>
                <a:spcPts val="0"/>
              </a:spcBef>
              <a:spcAft>
                <a:spcPts val="0"/>
              </a:spcAft>
              <a:defRPr/>
            </a:pPr>
            <a:r>
              <a:rPr lang="en-US" sz="2000" b="1" dirty="0">
                <a:ln>
                  <a:solidFill>
                    <a:schemeClr val="tx1"/>
                  </a:solidFill>
                </a:ln>
                <a:solidFill>
                  <a:srgbClr val="FF0000"/>
                </a:solidFill>
                <a:latin typeface="Hominis" pitchFamily="82" charset="0"/>
              </a:rPr>
              <a:t>Beecher Stowe</a:t>
            </a:r>
          </a:p>
        </p:txBody>
      </p:sp>
      <p:sp>
        <p:nvSpPr>
          <p:cNvPr id="29" name="Rectangle 28"/>
          <p:cNvSpPr/>
          <p:nvPr/>
        </p:nvSpPr>
        <p:spPr>
          <a:xfrm>
            <a:off x="381000" y="6324600"/>
            <a:ext cx="8686800" cy="400110"/>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Bestselling book written by Abolitionist </a:t>
            </a:r>
            <a:r>
              <a:rPr lang="en-US" sz="2000" b="1" i="1" dirty="0">
                <a:solidFill>
                  <a:schemeClr val="bg1"/>
                </a:solidFill>
                <a:latin typeface="Arial" charset="0"/>
                <a:cs typeface="Arial" pitchFamily="34" charset="0"/>
              </a:rPr>
              <a:t>Harriet Beecher Stowe</a:t>
            </a:r>
            <a:r>
              <a:rPr lang="en-US" sz="2000" b="1" dirty="0">
                <a:solidFill>
                  <a:schemeClr val="bg1"/>
                </a:solidFill>
                <a:latin typeface="Arial" charset="0"/>
                <a:cs typeface="Arial" pitchFamily="34" charset="0"/>
              </a:rPr>
              <a:t>. </a:t>
            </a:r>
          </a:p>
        </p:txBody>
      </p:sp>
      <p:sp>
        <p:nvSpPr>
          <p:cNvPr id="30" name="Rectangle 29"/>
          <p:cNvSpPr/>
          <p:nvPr/>
        </p:nvSpPr>
        <p:spPr>
          <a:xfrm>
            <a:off x="381000" y="6324600"/>
            <a:ext cx="7620000" cy="400110"/>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Focused the nation’s attention on the evils of slavery. </a:t>
            </a:r>
          </a:p>
        </p:txBody>
      </p:sp>
      <p:pic>
        <p:nvPicPr>
          <p:cNvPr id="31" name="Picture 4" descr="stowe2.jpg (134511 bytes)"/>
          <p:cNvPicPr>
            <a:picLocks noChangeAspect="1" noChangeArrowheads="1"/>
          </p:cNvPicPr>
          <p:nvPr/>
        </p:nvPicPr>
        <p:blipFill>
          <a:blip r:embed="rId2" cstate="print">
            <a:duotone>
              <a:prstClr val="black"/>
              <a:srgbClr val="D9C3A5">
                <a:tint val="50000"/>
                <a:satMod val="180000"/>
              </a:srgbClr>
            </a:duotone>
            <a:lum bright="-16000" contrast="3000"/>
          </a:blip>
          <a:srcRect l="2097" t="1562" r="3916" b="1563"/>
          <a:stretch>
            <a:fillRect/>
          </a:stretch>
        </p:blipFill>
        <p:spPr bwMode="auto">
          <a:xfrm>
            <a:off x="4419600" y="1143000"/>
            <a:ext cx="3657600" cy="4724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3" name="Group 12"/>
          <p:cNvGrpSpPr>
            <a:grpSpLocks/>
          </p:cNvGrpSpPr>
          <p:nvPr/>
        </p:nvGrpSpPr>
        <p:grpSpPr bwMode="auto">
          <a:xfrm>
            <a:off x="4654550" y="4191000"/>
            <a:ext cx="4565650" cy="2590800"/>
            <a:chOff x="3048000" y="2819400"/>
            <a:chExt cx="4565808" cy="2590800"/>
          </a:xfrm>
        </p:grpSpPr>
        <p:grpSp>
          <p:nvGrpSpPr>
            <p:cNvPr id="18448" name="Group 12"/>
            <p:cNvGrpSpPr>
              <a:grpSpLocks/>
            </p:cNvGrpSpPr>
            <p:nvPr/>
          </p:nvGrpSpPr>
          <p:grpSpPr bwMode="auto">
            <a:xfrm>
              <a:off x="3047997" y="2819400"/>
              <a:ext cx="4565805" cy="2590800"/>
              <a:chOff x="1916270" y="3352800"/>
              <a:chExt cx="3089890" cy="1566672"/>
            </a:xfrm>
          </p:grpSpPr>
          <p:sp>
            <p:nvSpPr>
              <p:cNvPr id="16" name="Horizontal Scroll 15"/>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8" name="Straight Connector 17"/>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20" name="TextBox 19"/>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21" name="Bevel 20"/>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Bevel 21"/>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TextBox 14"/>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3" name="Picture 1" descr="C:\Documents and Settings\Owner\Local Settings\Temporary Internet Files\Content.IE5\2XRV74ID\MCj0434663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50292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2000" fill="hold"/>
                                        <p:tgtEl>
                                          <p:spTgt spid="16386"/>
                                        </p:tgtEl>
                                        <p:attrNameLst>
                                          <p:attrName>ppt_w</p:attrName>
                                        </p:attrNameLst>
                                      </p:cBhvr>
                                      <p:tavLst>
                                        <p:tav tm="0">
                                          <p:val>
                                            <p:strVal val="#ppt_w+.3"/>
                                          </p:val>
                                        </p:tav>
                                        <p:tav tm="100000">
                                          <p:val>
                                            <p:strVal val="#ppt_w"/>
                                          </p:val>
                                        </p:tav>
                                      </p:tavLst>
                                    </p:anim>
                                    <p:anim calcmode="lin" valueType="num">
                                      <p:cBhvr>
                                        <p:cTn id="13" dur="2000" fill="hold"/>
                                        <p:tgtEl>
                                          <p:spTgt spid="16386"/>
                                        </p:tgtEl>
                                        <p:attrNameLst>
                                          <p:attrName>ppt_h</p:attrName>
                                        </p:attrNameLst>
                                      </p:cBhvr>
                                      <p:tavLst>
                                        <p:tav tm="0">
                                          <p:val>
                                            <p:strVal val="#ppt_h"/>
                                          </p:val>
                                        </p:tav>
                                        <p:tav tm="100000">
                                          <p:val>
                                            <p:strVal val="#ppt_h"/>
                                          </p:val>
                                        </p:tav>
                                      </p:tavLst>
                                    </p:anim>
                                    <p:animEffect transition="in" filter="fade">
                                      <p:cBhvr>
                                        <p:cTn id="14" dur="2000"/>
                                        <p:tgtEl>
                                          <p:spTgt spid="16386"/>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childTnLst>
                                </p:cTn>
                              </p:par>
                              <p:par>
                                <p:cTn id="18" presetID="42" presetClass="entr" presetSubtype="0" fill="hold" nodeType="withEffect">
                                  <p:stCondLst>
                                    <p:cond delay="0"/>
                                  </p:stCondLst>
                                  <p:childTnLst>
                                    <p:set>
                                      <p:cBhvr>
                                        <p:cTn id="19" dur="1" fill="hold">
                                          <p:stCondLst>
                                            <p:cond delay="0"/>
                                          </p:stCondLst>
                                        </p:cTn>
                                        <p:tgtEl>
                                          <p:spTgt spid="5132"/>
                                        </p:tgtEl>
                                        <p:attrNameLst>
                                          <p:attrName>style.visibility</p:attrName>
                                        </p:attrNameLst>
                                      </p:cBhvr>
                                      <p:to>
                                        <p:strVal val="visible"/>
                                      </p:to>
                                    </p:set>
                                    <p:animEffect transition="in" filter="fade">
                                      <p:cBhvr>
                                        <p:cTn id="20" dur="1000"/>
                                        <p:tgtEl>
                                          <p:spTgt spid="5132"/>
                                        </p:tgtEl>
                                      </p:cBhvr>
                                    </p:animEffect>
                                    <p:anim calcmode="lin" valueType="num">
                                      <p:cBhvr>
                                        <p:cTn id="21" dur="1000" fill="hold"/>
                                        <p:tgtEl>
                                          <p:spTgt spid="5132"/>
                                        </p:tgtEl>
                                        <p:attrNameLst>
                                          <p:attrName>ppt_x</p:attrName>
                                        </p:attrNameLst>
                                      </p:cBhvr>
                                      <p:tavLst>
                                        <p:tav tm="0">
                                          <p:val>
                                            <p:strVal val="#ppt_x"/>
                                          </p:val>
                                        </p:tav>
                                        <p:tav tm="100000">
                                          <p:val>
                                            <p:strVal val="#ppt_x"/>
                                          </p:val>
                                        </p:tav>
                                      </p:tavLst>
                                    </p:anim>
                                    <p:anim calcmode="lin" valueType="num">
                                      <p:cBhvr>
                                        <p:cTn id="22" dur="1000" fill="hold"/>
                                        <p:tgtEl>
                                          <p:spTgt spid="51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anim calcmode="lin" valueType="num">
                                      <p:cBhvr>
                                        <p:cTn id="26" dur="2000" fill="hold"/>
                                        <p:tgtEl>
                                          <p:spTgt spid="27"/>
                                        </p:tgtEl>
                                        <p:attrNameLst>
                                          <p:attrName>ppt_x</p:attrName>
                                        </p:attrNameLst>
                                      </p:cBhvr>
                                      <p:tavLst>
                                        <p:tav tm="0">
                                          <p:val>
                                            <p:strVal val="#ppt_x"/>
                                          </p:val>
                                        </p:tav>
                                        <p:tav tm="100000">
                                          <p:val>
                                            <p:strVal val="#ppt_x"/>
                                          </p:val>
                                        </p:tav>
                                      </p:tavLst>
                                    </p:anim>
                                    <p:anim calcmode="lin" valueType="num">
                                      <p:cBhvr>
                                        <p:cTn id="27" dur="2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2000"/>
                                        <p:tgtEl>
                                          <p:spTgt spid="29"/>
                                        </p:tgtEl>
                                      </p:cBhvr>
                                    </p:animEffect>
                                    <p:set>
                                      <p:cBhvr>
                                        <p:cTn id="32" dur="1" fill="hold">
                                          <p:stCondLst>
                                            <p:cond delay="1999"/>
                                          </p:stCondLst>
                                        </p:cTn>
                                        <p:tgtEl>
                                          <p:spTgt spid="2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3000"/>
                                        <p:tgtEl>
                                          <p:spTgt spid="5132"/>
                                        </p:tgtEl>
                                      </p:cBhvr>
                                    </p:animEffect>
                                    <p:set>
                                      <p:cBhvr>
                                        <p:cTn id="35" dur="1" fill="hold">
                                          <p:stCondLst>
                                            <p:cond delay="2999"/>
                                          </p:stCondLst>
                                        </p:cTn>
                                        <p:tgtEl>
                                          <p:spTgt spid="5132"/>
                                        </p:tgtEl>
                                        <p:attrNameLst>
                                          <p:attrName>style.visibility</p:attrName>
                                        </p:attrNameLst>
                                      </p:cBhvr>
                                      <p:to>
                                        <p:strVal val="hidden"/>
                                      </p:to>
                                    </p:set>
                                  </p:childTnLst>
                                </p:cTn>
                              </p:par>
                              <p:par>
                                <p:cTn id="36" presetID="6" presetClass="entr" presetSubtype="32" fill="hold" nodeType="withEffect">
                                  <p:stCondLst>
                                    <p:cond delay="0"/>
                                  </p:stCondLst>
                                  <p:childTnLst>
                                    <p:set>
                                      <p:cBhvr>
                                        <p:cTn id="37" dur="1" fill="hold">
                                          <p:stCondLst>
                                            <p:cond delay="0"/>
                                          </p:stCondLst>
                                        </p:cTn>
                                        <p:tgtEl>
                                          <p:spTgt spid="5136"/>
                                        </p:tgtEl>
                                        <p:attrNameLst>
                                          <p:attrName>style.visibility</p:attrName>
                                        </p:attrNameLst>
                                      </p:cBhvr>
                                      <p:to>
                                        <p:strVal val="visible"/>
                                      </p:to>
                                    </p:set>
                                    <p:animEffect transition="in" filter="circle(out)">
                                      <p:cBhvr>
                                        <p:cTn id="38" dur="8000"/>
                                        <p:tgtEl>
                                          <p:spTgt spid="5136"/>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3000" fill="hold"/>
                                        <p:tgtEl>
                                          <p:spTgt spid="31"/>
                                        </p:tgtEl>
                                        <p:attrNameLst>
                                          <p:attrName>ppt_w</p:attrName>
                                        </p:attrNameLst>
                                      </p:cBhvr>
                                      <p:tavLst>
                                        <p:tav tm="0">
                                          <p:val>
                                            <p:strVal val="#ppt_w+.3"/>
                                          </p:val>
                                        </p:tav>
                                        <p:tav tm="100000">
                                          <p:val>
                                            <p:strVal val="#ppt_w"/>
                                          </p:val>
                                        </p:tav>
                                      </p:tavLst>
                                    </p:anim>
                                    <p:anim calcmode="lin" valueType="num">
                                      <p:cBhvr>
                                        <p:cTn id="47" dur="3000" fill="hold"/>
                                        <p:tgtEl>
                                          <p:spTgt spid="31"/>
                                        </p:tgtEl>
                                        <p:attrNameLst>
                                          <p:attrName>ppt_h</p:attrName>
                                        </p:attrNameLst>
                                      </p:cBhvr>
                                      <p:tavLst>
                                        <p:tav tm="0">
                                          <p:val>
                                            <p:strVal val="#ppt_h"/>
                                          </p:val>
                                        </p:tav>
                                        <p:tav tm="100000">
                                          <p:val>
                                            <p:strVal val="#ppt_h"/>
                                          </p:val>
                                        </p:tav>
                                      </p:tavLst>
                                    </p:anim>
                                    <p:animEffect transition="in" filter="fade">
                                      <p:cBhvr>
                                        <p:cTn id="48" dur="3000"/>
                                        <p:tgtEl>
                                          <p:spTgt spid="31"/>
                                        </p:tgtEl>
                                      </p:cBhvr>
                                    </p:animEffect>
                                  </p:childTnLst>
                                </p:cTn>
                              </p:par>
                              <p:par>
                                <p:cTn id="49" presetID="10" presetClass="exit" presetSubtype="0" fill="hold" nodeType="withEffect">
                                  <p:stCondLst>
                                    <p:cond delay="0"/>
                                  </p:stCondLst>
                                  <p:childTnLst>
                                    <p:animEffect transition="out" filter="fade">
                                      <p:cBhvr>
                                        <p:cTn id="50" dur="2000"/>
                                        <p:tgtEl>
                                          <p:spTgt spid="5136"/>
                                        </p:tgtEl>
                                      </p:cBhvr>
                                    </p:animEffect>
                                    <p:set>
                                      <p:cBhvr>
                                        <p:cTn id="51" dur="1" fill="hold">
                                          <p:stCondLst>
                                            <p:cond delay="1999"/>
                                          </p:stCondLst>
                                        </p:cTn>
                                        <p:tgtEl>
                                          <p:spTgt spid="513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3000" fill="hold"/>
                                        <p:tgtEl>
                                          <p:spTgt spid="3"/>
                                        </p:tgtEl>
                                        <p:attrNameLst>
                                          <p:attrName>ppt_w</p:attrName>
                                        </p:attrNameLst>
                                      </p:cBhvr>
                                      <p:tavLst>
                                        <p:tav tm="0">
                                          <p:val>
                                            <p:strVal val="#ppt_w+.3"/>
                                          </p:val>
                                        </p:tav>
                                        <p:tav tm="100000">
                                          <p:val>
                                            <p:strVal val="#ppt_w"/>
                                          </p:val>
                                        </p:tav>
                                      </p:tavLst>
                                    </p:anim>
                                    <p:anim calcmode="lin" valueType="num">
                                      <p:cBhvr>
                                        <p:cTn id="57" dur="3000" fill="hold"/>
                                        <p:tgtEl>
                                          <p:spTgt spid="3"/>
                                        </p:tgtEl>
                                        <p:attrNameLst>
                                          <p:attrName>ppt_h</p:attrName>
                                        </p:attrNameLst>
                                      </p:cBhvr>
                                      <p:tavLst>
                                        <p:tav tm="0">
                                          <p:val>
                                            <p:strVal val="#ppt_h"/>
                                          </p:val>
                                        </p:tav>
                                        <p:tav tm="100000">
                                          <p:val>
                                            <p:strVal val="#ppt_h"/>
                                          </p:val>
                                        </p:tav>
                                      </p:tavLst>
                                    </p:anim>
                                    <p:animEffect transition="in" filter="fade">
                                      <p:cBhvr>
                                        <p:cTn id="58" dur="3000"/>
                                        <p:tgtEl>
                                          <p:spTgt spid="3"/>
                                        </p:tgtEl>
                                      </p:cBhvr>
                                    </p:animEffect>
                                  </p:childTnLst>
                                </p:cTn>
                              </p:par>
                              <p:par>
                                <p:cTn id="59" presetID="10" presetClass="exit" presetSubtype="0" fill="hold" nodeType="withEffect">
                                  <p:stCondLst>
                                    <p:cond delay="0"/>
                                  </p:stCondLst>
                                  <p:childTnLst>
                                    <p:animEffect transition="out" filter="fade">
                                      <p:cBhvr>
                                        <p:cTn id="60" dur="2000"/>
                                        <p:tgtEl>
                                          <p:spTgt spid="30"/>
                                        </p:tgtEl>
                                      </p:cBhvr>
                                    </p:animEffect>
                                    <p:set>
                                      <p:cBhvr>
                                        <p:cTn id="61" dur="1" fill="hold">
                                          <p:stCondLst>
                                            <p:cond delay="1999"/>
                                          </p:stCondLst>
                                        </p:cTn>
                                        <p:tgtEl>
                                          <p:spTgt spid="30"/>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3 Causes of the Civil War </a:t>
            </a:r>
            <a:br>
              <a:rPr lang="en-US" smtClean="0"/>
            </a:br>
            <a:r>
              <a:rPr lang="en-US" smtClean="0"/>
              <a:t>(3 S’s)</a:t>
            </a:r>
          </a:p>
        </p:txBody>
      </p:sp>
      <p:sp>
        <p:nvSpPr>
          <p:cNvPr id="3" name="Content Placeholder 2"/>
          <p:cNvSpPr>
            <a:spLocks noGrp="1"/>
          </p:cNvSpPr>
          <p:nvPr>
            <p:ph idx="1"/>
          </p:nvPr>
        </p:nvSpPr>
        <p:spPr/>
        <p:txBody>
          <a:bodyPr/>
          <a:lstStyle/>
          <a:p>
            <a:pPr eaLnBrk="1" hangingPunct="1">
              <a:defRPr/>
            </a:pPr>
            <a:r>
              <a:rPr lang="en-US" b="1" u="sng" dirty="0" smtClean="0"/>
              <a:t>Slavery</a:t>
            </a:r>
            <a:r>
              <a:rPr lang="en-US" dirty="0" smtClean="0"/>
              <a:t>: During the 1800s radical abolitionists (mostly in the North) intensified their opposition to slavery at the same time that slavery was becoming even more essential to the economy of the South.</a:t>
            </a:r>
          </a:p>
          <a:p>
            <a:pPr marL="0" indent="0" eaLnBrk="1" hangingPunct="1">
              <a:buFontTx/>
              <a:buNone/>
              <a:defRPr/>
            </a:pPr>
            <a:endParaRPr lang="en-US" dirty="0" smtClean="0"/>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9144000" cy="110799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600" dirty="0">
                <a:ln w="38100">
                  <a:solidFill>
                    <a:schemeClr val="accent6">
                      <a:lumMod val="50000"/>
                    </a:schemeClr>
                  </a:solidFill>
                </a:ln>
                <a:latin typeface="Hominis" pitchFamily="82" charset="0"/>
              </a:rPr>
              <a:t>Kansas Nebraska Act (1854)</a:t>
            </a:r>
          </a:p>
        </p:txBody>
      </p:sp>
      <p:pic>
        <p:nvPicPr>
          <p:cNvPr id="26626" name="Picture 2" descr="http://regentsprep.org/Regents/ushisgov/themes/immigration/images/kansasnebraskaact_big.gif"/>
          <p:cNvPicPr>
            <a:picLocks noChangeAspect="1" noChangeArrowheads="1"/>
          </p:cNvPicPr>
          <p:nvPr/>
        </p:nvPicPr>
        <p:blipFill>
          <a:blip r:embed="rId2" cstate="print">
            <a:lum bright="-15000"/>
          </a:blip>
          <a:srcRect/>
          <a:stretch>
            <a:fillRect/>
          </a:stretch>
        </p:blipFill>
        <p:spPr bwMode="auto">
          <a:xfrm>
            <a:off x="990600" y="990600"/>
            <a:ext cx="7105650" cy="4551662"/>
          </a:xfrm>
          <a:prstGeom prst="rect">
            <a:avLst/>
          </a:prstGeom>
          <a:noFill/>
          <a:ln w="63500">
            <a:solidFill>
              <a:schemeClr val="accent6">
                <a:lumMod val="50000"/>
              </a:schemeClr>
            </a:solidFill>
          </a:ln>
          <a:scene3d>
            <a:camera prst="orthographicFront"/>
            <a:lightRig rig="threePt" dir="t"/>
          </a:scene3d>
          <a:sp3d>
            <a:bevelT prst="slope"/>
          </a:sp3d>
        </p:spPr>
      </p:pic>
      <p:pic>
        <p:nvPicPr>
          <p:cNvPr id="26628" name="Picture 4" descr="http://regentsprep.org/Regents/ushisgov/themes/immigration/images/kansasnebraskaactkey.gif"/>
          <p:cNvPicPr>
            <a:picLocks noChangeAspect="1" noChangeArrowheads="1"/>
          </p:cNvPicPr>
          <p:nvPr/>
        </p:nvPicPr>
        <p:blipFill>
          <a:blip r:embed="rId3" cstate="print">
            <a:lum bright="-15000"/>
          </a:blip>
          <a:srcRect/>
          <a:stretch>
            <a:fillRect/>
          </a:stretch>
        </p:blipFill>
        <p:spPr bwMode="auto">
          <a:xfrm>
            <a:off x="1447800" y="5791200"/>
            <a:ext cx="6324601" cy="867082"/>
          </a:xfrm>
          <a:prstGeom prst="rect">
            <a:avLst/>
          </a:prstGeom>
          <a:noFill/>
          <a:ln w="63500">
            <a:solidFill>
              <a:schemeClr val="accent6">
                <a:lumMod val="50000"/>
              </a:schemeClr>
            </a:solidFill>
          </a:ln>
          <a:scene3d>
            <a:camera prst="orthographicFront"/>
            <a:lightRig rig="threePt" dir="t"/>
          </a:scene3d>
          <a:sp3d>
            <a:bevelT prst="slope"/>
          </a:sp3d>
        </p:spPr>
      </p:pic>
      <p:sp>
        <p:nvSpPr>
          <p:cNvPr id="16" name="Freeform 15"/>
          <p:cNvSpPr/>
          <p:nvPr/>
        </p:nvSpPr>
        <p:spPr>
          <a:xfrm>
            <a:off x="2590800" y="1278576"/>
            <a:ext cx="2241398" cy="2284443"/>
          </a:xfrm>
          <a:custGeom>
            <a:avLst/>
            <a:gdLst>
              <a:gd name="connsiteX0" fmla="*/ 180895 w 2241398"/>
              <a:gd name="connsiteY0" fmla="*/ 15834 h 2284443"/>
              <a:gd name="connsiteX1" fmla="*/ 228396 w 2241398"/>
              <a:gd name="connsiteY1" fmla="*/ 27710 h 2284443"/>
              <a:gd name="connsiteX2" fmla="*/ 264022 w 2241398"/>
              <a:gd name="connsiteY2" fmla="*/ 51460 h 2284443"/>
              <a:gd name="connsiteX3" fmla="*/ 359025 w 2241398"/>
              <a:gd name="connsiteY3" fmla="*/ 63336 h 2284443"/>
              <a:gd name="connsiteX4" fmla="*/ 394651 w 2241398"/>
              <a:gd name="connsiteY4" fmla="*/ 75211 h 2284443"/>
              <a:gd name="connsiteX5" fmla="*/ 430277 w 2241398"/>
              <a:gd name="connsiteY5" fmla="*/ 110837 h 2284443"/>
              <a:gd name="connsiteX6" fmla="*/ 869664 w 2241398"/>
              <a:gd name="connsiteY6" fmla="*/ 122712 h 2284443"/>
              <a:gd name="connsiteX7" fmla="*/ 976542 w 2241398"/>
              <a:gd name="connsiteY7" fmla="*/ 146463 h 2284443"/>
              <a:gd name="connsiteX8" fmla="*/ 1012168 w 2241398"/>
              <a:gd name="connsiteY8" fmla="*/ 158338 h 2284443"/>
              <a:gd name="connsiteX9" fmla="*/ 1154672 w 2241398"/>
              <a:gd name="connsiteY9" fmla="*/ 170214 h 2284443"/>
              <a:gd name="connsiteX10" fmla="*/ 1190298 w 2241398"/>
              <a:gd name="connsiteY10" fmla="*/ 182089 h 2284443"/>
              <a:gd name="connsiteX11" fmla="*/ 1202173 w 2241398"/>
              <a:gd name="connsiteY11" fmla="*/ 217715 h 2284443"/>
              <a:gd name="connsiteX12" fmla="*/ 1214048 w 2241398"/>
              <a:gd name="connsiteY12" fmla="*/ 336468 h 2284443"/>
              <a:gd name="connsiteX13" fmla="*/ 1249674 w 2241398"/>
              <a:gd name="connsiteY13" fmla="*/ 348343 h 2284443"/>
              <a:gd name="connsiteX14" fmla="*/ 1285300 w 2241398"/>
              <a:gd name="connsiteY14" fmla="*/ 419595 h 2284443"/>
              <a:gd name="connsiteX15" fmla="*/ 1356552 w 2241398"/>
              <a:gd name="connsiteY15" fmla="*/ 467097 h 2284443"/>
              <a:gd name="connsiteX16" fmla="*/ 1368427 w 2241398"/>
              <a:gd name="connsiteY16" fmla="*/ 502723 h 2284443"/>
              <a:gd name="connsiteX17" fmla="*/ 1404053 w 2241398"/>
              <a:gd name="connsiteY17" fmla="*/ 538349 h 2284443"/>
              <a:gd name="connsiteX18" fmla="*/ 1427804 w 2241398"/>
              <a:gd name="connsiteY18" fmla="*/ 573975 h 2284443"/>
              <a:gd name="connsiteX19" fmla="*/ 1439679 w 2241398"/>
              <a:gd name="connsiteY19" fmla="*/ 609601 h 2284443"/>
              <a:gd name="connsiteX20" fmla="*/ 1451555 w 2241398"/>
              <a:gd name="connsiteY20" fmla="*/ 680853 h 2284443"/>
              <a:gd name="connsiteX21" fmla="*/ 1499056 w 2241398"/>
              <a:gd name="connsiteY21" fmla="*/ 752105 h 2284443"/>
              <a:gd name="connsiteX22" fmla="*/ 1499056 w 2241398"/>
              <a:gd name="connsiteY22" fmla="*/ 942110 h 2284443"/>
              <a:gd name="connsiteX23" fmla="*/ 1463430 w 2241398"/>
              <a:gd name="connsiteY23" fmla="*/ 977736 h 2284443"/>
              <a:gd name="connsiteX24" fmla="*/ 1475305 w 2241398"/>
              <a:gd name="connsiteY24" fmla="*/ 1037112 h 2284443"/>
              <a:gd name="connsiteX25" fmla="*/ 1510931 w 2241398"/>
              <a:gd name="connsiteY25" fmla="*/ 1048988 h 2284443"/>
              <a:gd name="connsiteX26" fmla="*/ 1594059 w 2241398"/>
              <a:gd name="connsiteY26" fmla="*/ 1060863 h 2284443"/>
              <a:gd name="connsiteX27" fmla="*/ 1629685 w 2241398"/>
              <a:gd name="connsiteY27" fmla="*/ 1132115 h 2284443"/>
              <a:gd name="connsiteX28" fmla="*/ 1653435 w 2241398"/>
              <a:gd name="connsiteY28" fmla="*/ 1167741 h 2284443"/>
              <a:gd name="connsiteX29" fmla="*/ 1665311 w 2241398"/>
              <a:gd name="connsiteY29" fmla="*/ 1203367 h 2284443"/>
              <a:gd name="connsiteX30" fmla="*/ 1700936 w 2241398"/>
              <a:gd name="connsiteY30" fmla="*/ 1227118 h 2284443"/>
              <a:gd name="connsiteX31" fmla="*/ 1795939 w 2241398"/>
              <a:gd name="connsiteY31" fmla="*/ 1274619 h 2284443"/>
              <a:gd name="connsiteX32" fmla="*/ 1902817 w 2241398"/>
              <a:gd name="connsiteY32" fmla="*/ 1298369 h 2284443"/>
              <a:gd name="connsiteX33" fmla="*/ 1938443 w 2241398"/>
              <a:gd name="connsiteY33" fmla="*/ 1322120 h 2284443"/>
              <a:gd name="connsiteX34" fmla="*/ 1962194 w 2241398"/>
              <a:gd name="connsiteY34" fmla="*/ 1357746 h 2284443"/>
              <a:gd name="connsiteX35" fmla="*/ 1997820 w 2241398"/>
              <a:gd name="connsiteY35" fmla="*/ 1369621 h 2284443"/>
              <a:gd name="connsiteX36" fmla="*/ 2021570 w 2241398"/>
              <a:gd name="connsiteY36" fmla="*/ 1405247 h 2284443"/>
              <a:gd name="connsiteX37" fmla="*/ 2045321 w 2241398"/>
              <a:gd name="connsiteY37" fmla="*/ 1619003 h 2284443"/>
              <a:gd name="connsiteX38" fmla="*/ 2069072 w 2241398"/>
              <a:gd name="connsiteY38" fmla="*/ 1654629 h 2284443"/>
              <a:gd name="connsiteX39" fmla="*/ 2104698 w 2241398"/>
              <a:gd name="connsiteY39" fmla="*/ 1690255 h 2284443"/>
              <a:gd name="connsiteX40" fmla="*/ 2140323 w 2241398"/>
              <a:gd name="connsiteY40" fmla="*/ 1702130 h 2284443"/>
              <a:gd name="connsiteX41" fmla="*/ 2152199 w 2241398"/>
              <a:gd name="connsiteY41" fmla="*/ 1820884 h 2284443"/>
              <a:gd name="connsiteX42" fmla="*/ 2199700 w 2241398"/>
              <a:gd name="connsiteY42" fmla="*/ 1892136 h 2284443"/>
              <a:gd name="connsiteX43" fmla="*/ 2211575 w 2241398"/>
              <a:gd name="connsiteY43" fmla="*/ 1927762 h 2284443"/>
              <a:gd name="connsiteX44" fmla="*/ 2235326 w 2241398"/>
              <a:gd name="connsiteY44" fmla="*/ 2010889 h 2284443"/>
              <a:gd name="connsiteX45" fmla="*/ 2223451 w 2241398"/>
              <a:gd name="connsiteY45" fmla="*/ 2272146 h 2284443"/>
              <a:gd name="connsiteX46" fmla="*/ 2187825 w 2241398"/>
              <a:gd name="connsiteY46" fmla="*/ 2260271 h 2284443"/>
              <a:gd name="connsiteX47" fmla="*/ 1974069 w 2241398"/>
              <a:gd name="connsiteY47" fmla="*/ 2248395 h 2284443"/>
              <a:gd name="connsiteX48" fmla="*/ 1665311 w 2241398"/>
              <a:gd name="connsiteY48" fmla="*/ 2260271 h 2284443"/>
              <a:gd name="connsiteX49" fmla="*/ 1534682 w 2241398"/>
              <a:gd name="connsiteY49" fmla="*/ 2236520 h 2284443"/>
              <a:gd name="connsiteX50" fmla="*/ 1344677 w 2241398"/>
              <a:gd name="connsiteY50" fmla="*/ 2224645 h 2284443"/>
              <a:gd name="connsiteX51" fmla="*/ 1261549 w 2241398"/>
              <a:gd name="connsiteY51" fmla="*/ 2236520 h 2284443"/>
              <a:gd name="connsiteX52" fmla="*/ 1059669 w 2241398"/>
              <a:gd name="connsiteY52" fmla="*/ 2212769 h 2284443"/>
              <a:gd name="connsiteX53" fmla="*/ 1071544 w 2241398"/>
              <a:gd name="connsiteY53" fmla="*/ 2141518 h 2284443"/>
              <a:gd name="connsiteX54" fmla="*/ 1071544 w 2241398"/>
              <a:gd name="connsiteY54" fmla="*/ 2010889 h 2284443"/>
              <a:gd name="connsiteX55" fmla="*/ 964666 w 2241398"/>
              <a:gd name="connsiteY55" fmla="*/ 1999014 h 2284443"/>
              <a:gd name="connsiteX56" fmla="*/ 917165 w 2241398"/>
              <a:gd name="connsiteY56" fmla="*/ 1987138 h 2284443"/>
              <a:gd name="connsiteX57" fmla="*/ 774661 w 2241398"/>
              <a:gd name="connsiteY57" fmla="*/ 1975263 h 2284443"/>
              <a:gd name="connsiteX58" fmla="*/ 703409 w 2241398"/>
              <a:gd name="connsiteY58" fmla="*/ 1951512 h 2284443"/>
              <a:gd name="connsiteX59" fmla="*/ 667783 w 2241398"/>
              <a:gd name="connsiteY59" fmla="*/ 1939637 h 2284443"/>
              <a:gd name="connsiteX60" fmla="*/ 667783 w 2241398"/>
              <a:gd name="connsiteY60" fmla="*/ 1844634 h 2284443"/>
              <a:gd name="connsiteX61" fmla="*/ 632157 w 2241398"/>
              <a:gd name="connsiteY61" fmla="*/ 1820884 h 2284443"/>
              <a:gd name="connsiteX62" fmla="*/ 667783 w 2241398"/>
              <a:gd name="connsiteY62" fmla="*/ 1749632 h 2284443"/>
              <a:gd name="connsiteX63" fmla="*/ 703409 w 2241398"/>
              <a:gd name="connsiteY63" fmla="*/ 1737756 h 2284443"/>
              <a:gd name="connsiteX64" fmla="*/ 739035 w 2241398"/>
              <a:gd name="connsiteY64" fmla="*/ 1702130 h 2284443"/>
              <a:gd name="connsiteX65" fmla="*/ 774661 w 2241398"/>
              <a:gd name="connsiteY65" fmla="*/ 1678380 h 2284443"/>
              <a:gd name="connsiteX66" fmla="*/ 786536 w 2241398"/>
              <a:gd name="connsiteY66" fmla="*/ 1642754 h 2284443"/>
              <a:gd name="connsiteX67" fmla="*/ 703409 w 2241398"/>
              <a:gd name="connsiteY67" fmla="*/ 1547751 h 2284443"/>
              <a:gd name="connsiteX68" fmla="*/ 667783 w 2241398"/>
              <a:gd name="connsiteY68" fmla="*/ 1476499 h 2284443"/>
              <a:gd name="connsiteX69" fmla="*/ 655908 w 2241398"/>
              <a:gd name="connsiteY69" fmla="*/ 1440873 h 2284443"/>
              <a:gd name="connsiteX70" fmla="*/ 572781 w 2241398"/>
              <a:gd name="connsiteY70" fmla="*/ 1345871 h 2284443"/>
              <a:gd name="connsiteX71" fmla="*/ 347149 w 2241398"/>
              <a:gd name="connsiteY71" fmla="*/ 1298369 h 2284443"/>
              <a:gd name="connsiteX72" fmla="*/ 275898 w 2241398"/>
              <a:gd name="connsiteY72" fmla="*/ 1250868 h 2284443"/>
              <a:gd name="connsiteX73" fmla="*/ 240272 w 2241398"/>
              <a:gd name="connsiteY73" fmla="*/ 1025237 h 2284443"/>
              <a:gd name="connsiteX74" fmla="*/ 216521 w 2241398"/>
              <a:gd name="connsiteY74" fmla="*/ 989611 h 2284443"/>
              <a:gd name="connsiteX75" fmla="*/ 192770 w 2241398"/>
              <a:gd name="connsiteY75" fmla="*/ 906484 h 2284443"/>
              <a:gd name="connsiteX76" fmla="*/ 133394 w 2241398"/>
              <a:gd name="connsiteY76" fmla="*/ 799606 h 2284443"/>
              <a:gd name="connsiteX77" fmla="*/ 38391 w 2241398"/>
              <a:gd name="connsiteY77" fmla="*/ 775855 h 2284443"/>
              <a:gd name="connsiteX78" fmla="*/ 2765 w 2241398"/>
              <a:gd name="connsiteY78" fmla="*/ 740229 h 2284443"/>
              <a:gd name="connsiteX79" fmla="*/ 26516 w 2241398"/>
              <a:gd name="connsiteY79" fmla="*/ 668977 h 2284443"/>
              <a:gd name="connsiteX80" fmla="*/ 145269 w 2241398"/>
              <a:gd name="connsiteY80" fmla="*/ 621476 h 2284443"/>
              <a:gd name="connsiteX81" fmla="*/ 180895 w 2241398"/>
              <a:gd name="connsiteY81" fmla="*/ 597725 h 2284443"/>
              <a:gd name="connsiteX82" fmla="*/ 204646 w 2241398"/>
              <a:gd name="connsiteY82" fmla="*/ 526473 h 2284443"/>
              <a:gd name="connsiteX83" fmla="*/ 169020 w 2241398"/>
              <a:gd name="connsiteY83" fmla="*/ 122712 h 2284443"/>
              <a:gd name="connsiteX84" fmla="*/ 180895 w 2241398"/>
              <a:gd name="connsiteY84" fmla="*/ 15834 h 228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41398" h="2284443">
                <a:moveTo>
                  <a:pt x="180895" y="15834"/>
                </a:moveTo>
                <a:cubicBezTo>
                  <a:pt x="190791" y="0"/>
                  <a:pt x="213395" y="21281"/>
                  <a:pt x="228396" y="27710"/>
                </a:cubicBezTo>
                <a:cubicBezTo>
                  <a:pt x="241514" y="33332"/>
                  <a:pt x="250253" y="47705"/>
                  <a:pt x="264022" y="51460"/>
                </a:cubicBezTo>
                <a:cubicBezTo>
                  <a:pt x="294812" y="59857"/>
                  <a:pt x="327357" y="59377"/>
                  <a:pt x="359025" y="63336"/>
                </a:cubicBezTo>
                <a:cubicBezTo>
                  <a:pt x="370900" y="67294"/>
                  <a:pt x="384236" y="68267"/>
                  <a:pt x="394651" y="75211"/>
                </a:cubicBezTo>
                <a:cubicBezTo>
                  <a:pt x="408625" y="84527"/>
                  <a:pt x="413566" y="109166"/>
                  <a:pt x="430277" y="110837"/>
                </a:cubicBezTo>
                <a:cubicBezTo>
                  <a:pt x="576066" y="125416"/>
                  <a:pt x="723202" y="118754"/>
                  <a:pt x="869664" y="122712"/>
                </a:cubicBezTo>
                <a:cubicBezTo>
                  <a:pt x="949858" y="149445"/>
                  <a:pt x="851153" y="118600"/>
                  <a:pt x="976542" y="146463"/>
                </a:cubicBezTo>
                <a:cubicBezTo>
                  <a:pt x="988762" y="149178"/>
                  <a:pt x="999760" y="156684"/>
                  <a:pt x="1012168" y="158338"/>
                </a:cubicBezTo>
                <a:cubicBezTo>
                  <a:pt x="1059416" y="164638"/>
                  <a:pt x="1107171" y="166255"/>
                  <a:pt x="1154672" y="170214"/>
                </a:cubicBezTo>
                <a:cubicBezTo>
                  <a:pt x="1166547" y="174172"/>
                  <a:pt x="1181447" y="173238"/>
                  <a:pt x="1190298" y="182089"/>
                </a:cubicBezTo>
                <a:cubicBezTo>
                  <a:pt x="1199149" y="190940"/>
                  <a:pt x="1200270" y="205343"/>
                  <a:pt x="1202173" y="217715"/>
                </a:cubicBezTo>
                <a:cubicBezTo>
                  <a:pt x="1208222" y="257034"/>
                  <a:pt x="1200453" y="299081"/>
                  <a:pt x="1214048" y="336468"/>
                </a:cubicBezTo>
                <a:cubicBezTo>
                  <a:pt x="1218326" y="348232"/>
                  <a:pt x="1237799" y="344385"/>
                  <a:pt x="1249674" y="348343"/>
                </a:cubicBezTo>
                <a:cubicBezTo>
                  <a:pt x="1258145" y="373757"/>
                  <a:pt x="1263633" y="400636"/>
                  <a:pt x="1285300" y="419595"/>
                </a:cubicBezTo>
                <a:cubicBezTo>
                  <a:pt x="1306782" y="438392"/>
                  <a:pt x="1356552" y="467097"/>
                  <a:pt x="1356552" y="467097"/>
                </a:cubicBezTo>
                <a:cubicBezTo>
                  <a:pt x="1360510" y="478972"/>
                  <a:pt x="1361483" y="492308"/>
                  <a:pt x="1368427" y="502723"/>
                </a:cubicBezTo>
                <a:cubicBezTo>
                  <a:pt x="1377743" y="516697"/>
                  <a:pt x="1393302" y="525447"/>
                  <a:pt x="1404053" y="538349"/>
                </a:cubicBezTo>
                <a:cubicBezTo>
                  <a:pt x="1413190" y="549313"/>
                  <a:pt x="1419887" y="562100"/>
                  <a:pt x="1427804" y="573975"/>
                </a:cubicBezTo>
                <a:cubicBezTo>
                  <a:pt x="1431762" y="585850"/>
                  <a:pt x="1436964" y="597381"/>
                  <a:pt x="1439679" y="609601"/>
                </a:cubicBezTo>
                <a:cubicBezTo>
                  <a:pt x="1444902" y="633106"/>
                  <a:pt x="1442294" y="658627"/>
                  <a:pt x="1451555" y="680853"/>
                </a:cubicBezTo>
                <a:cubicBezTo>
                  <a:pt x="1462534" y="707202"/>
                  <a:pt x="1499056" y="752105"/>
                  <a:pt x="1499056" y="752105"/>
                </a:cubicBezTo>
                <a:cubicBezTo>
                  <a:pt x="1523250" y="824686"/>
                  <a:pt x="1528394" y="824758"/>
                  <a:pt x="1499056" y="942110"/>
                </a:cubicBezTo>
                <a:cubicBezTo>
                  <a:pt x="1494983" y="958403"/>
                  <a:pt x="1475305" y="965861"/>
                  <a:pt x="1463430" y="977736"/>
                </a:cubicBezTo>
                <a:cubicBezTo>
                  <a:pt x="1467388" y="997528"/>
                  <a:pt x="1464109" y="1020318"/>
                  <a:pt x="1475305" y="1037112"/>
                </a:cubicBezTo>
                <a:cubicBezTo>
                  <a:pt x="1482249" y="1047527"/>
                  <a:pt x="1498656" y="1046533"/>
                  <a:pt x="1510931" y="1048988"/>
                </a:cubicBezTo>
                <a:cubicBezTo>
                  <a:pt x="1538378" y="1054477"/>
                  <a:pt x="1566350" y="1056905"/>
                  <a:pt x="1594059" y="1060863"/>
                </a:cubicBezTo>
                <a:cubicBezTo>
                  <a:pt x="1662123" y="1162961"/>
                  <a:pt x="1580519" y="1033783"/>
                  <a:pt x="1629685" y="1132115"/>
                </a:cubicBezTo>
                <a:cubicBezTo>
                  <a:pt x="1636068" y="1144880"/>
                  <a:pt x="1647052" y="1154976"/>
                  <a:pt x="1653435" y="1167741"/>
                </a:cubicBezTo>
                <a:cubicBezTo>
                  <a:pt x="1659033" y="1178937"/>
                  <a:pt x="1657491" y="1193592"/>
                  <a:pt x="1665311" y="1203367"/>
                </a:cubicBezTo>
                <a:cubicBezTo>
                  <a:pt x="1674227" y="1214512"/>
                  <a:pt x="1688407" y="1220284"/>
                  <a:pt x="1700936" y="1227118"/>
                </a:cubicBezTo>
                <a:cubicBezTo>
                  <a:pt x="1732018" y="1244072"/>
                  <a:pt x="1761015" y="1268799"/>
                  <a:pt x="1795939" y="1274619"/>
                </a:cubicBezTo>
                <a:cubicBezTo>
                  <a:pt x="1879538" y="1288552"/>
                  <a:pt x="1844348" y="1278880"/>
                  <a:pt x="1902817" y="1298369"/>
                </a:cubicBezTo>
                <a:cubicBezTo>
                  <a:pt x="1914692" y="1306286"/>
                  <a:pt x="1928351" y="1312028"/>
                  <a:pt x="1938443" y="1322120"/>
                </a:cubicBezTo>
                <a:cubicBezTo>
                  <a:pt x="1948535" y="1332212"/>
                  <a:pt x="1951049" y="1348830"/>
                  <a:pt x="1962194" y="1357746"/>
                </a:cubicBezTo>
                <a:cubicBezTo>
                  <a:pt x="1971969" y="1365566"/>
                  <a:pt x="1985945" y="1365663"/>
                  <a:pt x="1997820" y="1369621"/>
                </a:cubicBezTo>
                <a:cubicBezTo>
                  <a:pt x="2005737" y="1381496"/>
                  <a:pt x="2019224" y="1391169"/>
                  <a:pt x="2021570" y="1405247"/>
                </a:cubicBezTo>
                <a:cubicBezTo>
                  <a:pt x="2026390" y="1434164"/>
                  <a:pt x="2016288" y="1560936"/>
                  <a:pt x="2045321" y="1619003"/>
                </a:cubicBezTo>
                <a:cubicBezTo>
                  <a:pt x="2051704" y="1631769"/>
                  <a:pt x="2059935" y="1643665"/>
                  <a:pt x="2069072" y="1654629"/>
                </a:cubicBezTo>
                <a:cubicBezTo>
                  <a:pt x="2079823" y="1667531"/>
                  <a:pt x="2090724" y="1680939"/>
                  <a:pt x="2104698" y="1690255"/>
                </a:cubicBezTo>
                <a:cubicBezTo>
                  <a:pt x="2115113" y="1697198"/>
                  <a:pt x="2128448" y="1698172"/>
                  <a:pt x="2140323" y="1702130"/>
                </a:cubicBezTo>
                <a:cubicBezTo>
                  <a:pt x="2144282" y="1741715"/>
                  <a:pt x="2140333" y="1782913"/>
                  <a:pt x="2152199" y="1820884"/>
                </a:cubicBezTo>
                <a:cubicBezTo>
                  <a:pt x="2160713" y="1848129"/>
                  <a:pt x="2199700" y="1892136"/>
                  <a:pt x="2199700" y="1892136"/>
                </a:cubicBezTo>
                <a:cubicBezTo>
                  <a:pt x="2203658" y="1904011"/>
                  <a:pt x="2208136" y="1915726"/>
                  <a:pt x="2211575" y="1927762"/>
                </a:cubicBezTo>
                <a:cubicBezTo>
                  <a:pt x="2241398" y="2032141"/>
                  <a:pt x="2206854" y="1925470"/>
                  <a:pt x="2235326" y="2010889"/>
                </a:cubicBezTo>
                <a:cubicBezTo>
                  <a:pt x="2231368" y="2097975"/>
                  <a:pt x="2239762" y="2186510"/>
                  <a:pt x="2223451" y="2272146"/>
                </a:cubicBezTo>
                <a:cubicBezTo>
                  <a:pt x="2221109" y="2284443"/>
                  <a:pt x="2200286" y="2261458"/>
                  <a:pt x="2187825" y="2260271"/>
                </a:cubicBezTo>
                <a:cubicBezTo>
                  <a:pt x="2116785" y="2253505"/>
                  <a:pt x="2045321" y="2252354"/>
                  <a:pt x="1974069" y="2248395"/>
                </a:cubicBezTo>
                <a:cubicBezTo>
                  <a:pt x="1871150" y="2252354"/>
                  <a:pt x="1768306" y="2260271"/>
                  <a:pt x="1665311" y="2260271"/>
                </a:cubicBezTo>
                <a:cubicBezTo>
                  <a:pt x="1515816" y="2260271"/>
                  <a:pt x="1638614" y="2246913"/>
                  <a:pt x="1534682" y="2236520"/>
                </a:cubicBezTo>
                <a:cubicBezTo>
                  <a:pt x="1471538" y="2230206"/>
                  <a:pt x="1408012" y="2228603"/>
                  <a:pt x="1344677" y="2224645"/>
                </a:cubicBezTo>
                <a:cubicBezTo>
                  <a:pt x="1316968" y="2228603"/>
                  <a:pt x="1289540" y="2236520"/>
                  <a:pt x="1261549" y="2236520"/>
                </a:cubicBezTo>
                <a:cubicBezTo>
                  <a:pt x="1191266" y="2236520"/>
                  <a:pt x="1127610" y="2224093"/>
                  <a:pt x="1059669" y="2212769"/>
                </a:cubicBezTo>
                <a:cubicBezTo>
                  <a:pt x="1063627" y="2189019"/>
                  <a:pt x="1066321" y="2165023"/>
                  <a:pt x="1071544" y="2141518"/>
                </a:cubicBezTo>
                <a:cubicBezTo>
                  <a:pt x="1080485" y="2101286"/>
                  <a:pt x="1118187" y="2052868"/>
                  <a:pt x="1071544" y="2010889"/>
                </a:cubicBezTo>
                <a:cubicBezTo>
                  <a:pt x="1044900" y="1986910"/>
                  <a:pt x="1000292" y="2002972"/>
                  <a:pt x="964666" y="1999014"/>
                </a:cubicBezTo>
                <a:cubicBezTo>
                  <a:pt x="948832" y="1995055"/>
                  <a:pt x="933360" y="1989162"/>
                  <a:pt x="917165" y="1987138"/>
                </a:cubicBezTo>
                <a:cubicBezTo>
                  <a:pt x="869867" y="1981226"/>
                  <a:pt x="821678" y="1983099"/>
                  <a:pt x="774661" y="1975263"/>
                </a:cubicBezTo>
                <a:cubicBezTo>
                  <a:pt x="749966" y="1971147"/>
                  <a:pt x="727160" y="1959429"/>
                  <a:pt x="703409" y="1951512"/>
                </a:cubicBezTo>
                <a:lnTo>
                  <a:pt x="667783" y="1939637"/>
                </a:lnTo>
                <a:cubicBezTo>
                  <a:pt x="673871" y="1909201"/>
                  <a:pt x="691155" y="1873848"/>
                  <a:pt x="667783" y="1844634"/>
                </a:cubicBezTo>
                <a:cubicBezTo>
                  <a:pt x="658867" y="1833489"/>
                  <a:pt x="644032" y="1828801"/>
                  <a:pt x="632157" y="1820884"/>
                </a:cubicBezTo>
                <a:cubicBezTo>
                  <a:pt x="639980" y="1797416"/>
                  <a:pt x="646857" y="1766373"/>
                  <a:pt x="667783" y="1749632"/>
                </a:cubicBezTo>
                <a:cubicBezTo>
                  <a:pt x="677558" y="1741812"/>
                  <a:pt x="691534" y="1741715"/>
                  <a:pt x="703409" y="1737756"/>
                </a:cubicBezTo>
                <a:cubicBezTo>
                  <a:pt x="715284" y="1725881"/>
                  <a:pt x="726133" y="1712881"/>
                  <a:pt x="739035" y="1702130"/>
                </a:cubicBezTo>
                <a:cubicBezTo>
                  <a:pt x="749999" y="1692993"/>
                  <a:pt x="765745" y="1689525"/>
                  <a:pt x="774661" y="1678380"/>
                </a:cubicBezTo>
                <a:cubicBezTo>
                  <a:pt x="782481" y="1668605"/>
                  <a:pt x="782578" y="1654629"/>
                  <a:pt x="786536" y="1642754"/>
                </a:cubicBezTo>
                <a:cubicBezTo>
                  <a:pt x="731118" y="1559627"/>
                  <a:pt x="762786" y="1587336"/>
                  <a:pt x="703409" y="1547751"/>
                </a:cubicBezTo>
                <a:cubicBezTo>
                  <a:pt x="673561" y="1458204"/>
                  <a:pt x="713824" y="1568582"/>
                  <a:pt x="667783" y="1476499"/>
                </a:cubicBezTo>
                <a:cubicBezTo>
                  <a:pt x="662185" y="1465303"/>
                  <a:pt x="661987" y="1451815"/>
                  <a:pt x="655908" y="1440873"/>
                </a:cubicBezTo>
                <a:cubicBezTo>
                  <a:pt x="615160" y="1367525"/>
                  <a:pt x="624823" y="1380565"/>
                  <a:pt x="572781" y="1345871"/>
                </a:cubicBezTo>
                <a:cubicBezTo>
                  <a:pt x="505980" y="1245671"/>
                  <a:pt x="589998" y="1351163"/>
                  <a:pt x="347149" y="1298369"/>
                </a:cubicBezTo>
                <a:cubicBezTo>
                  <a:pt x="319256" y="1292305"/>
                  <a:pt x="275898" y="1250868"/>
                  <a:pt x="275898" y="1250868"/>
                </a:cubicBezTo>
                <a:cubicBezTo>
                  <a:pt x="234622" y="1127046"/>
                  <a:pt x="312563" y="1368619"/>
                  <a:pt x="240272" y="1025237"/>
                </a:cubicBezTo>
                <a:cubicBezTo>
                  <a:pt x="237332" y="1011271"/>
                  <a:pt x="224438" y="1001486"/>
                  <a:pt x="216521" y="989611"/>
                </a:cubicBezTo>
                <a:cubicBezTo>
                  <a:pt x="176613" y="869883"/>
                  <a:pt x="237504" y="1055597"/>
                  <a:pt x="192770" y="906484"/>
                </a:cubicBezTo>
                <a:cubicBezTo>
                  <a:pt x="177278" y="854844"/>
                  <a:pt x="177621" y="829091"/>
                  <a:pt x="133394" y="799606"/>
                </a:cubicBezTo>
                <a:cubicBezTo>
                  <a:pt x="117742" y="789171"/>
                  <a:pt x="46960" y="777569"/>
                  <a:pt x="38391" y="775855"/>
                </a:cubicBezTo>
                <a:cubicBezTo>
                  <a:pt x="26516" y="763980"/>
                  <a:pt x="4620" y="756921"/>
                  <a:pt x="2765" y="740229"/>
                </a:cubicBezTo>
                <a:cubicBezTo>
                  <a:pt x="0" y="715347"/>
                  <a:pt x="18599" y="692728"/>
                  <a:pt x="26516" y="668977"/>
                </a:cubicBezTo>
                <a:cubicBezTo>
                  <a:pt x="49727" y="599345"/>
                  <a:pt x="25948" y="634734"/>
                  <a:pt x="145269" y="621476"/>
                </a:cubicBezTo>
                <a:cubicBezTo>
                  <a:pt x="157144" y="613559"/>
                  <a:pt x="173331" y="609828"/>
                  <a:pt x="180895" y="597725"/>
                </a:cubicBezTo>
                <a:cubicBezTo>
                  <a:pt x="194164" y="576495"/>
                  <a:pt x="204646" y="526473"/>
                  <a:pt x="204646" y="526473"/>
                </a:cubicBezTo>
                <a:cubicBezTo>
                  <a:pt x="162247" y="314481"/>
                  <a:pt x="182576" y="448053"/>
                  <a:pt x="169020" y="122712"/>
                </a:cubicBezTo>
                <a:cubicBezTo>
                  <a:pt x="182368" y="15926"/>
                  <a:pt x="170999" y="31668"/>
                  <a:pt x="180895" y="15834"/>
                </a:cubicBezTo>
                <a:close/>
              </a:path>
            </a:pathLst>
          </a:custGeom>
          <a:noFill/>
          <a:ln w="44450">
            <a:solidFill>
              <a:srgbClr val="FF0000"/>
            </a:solidFill>
          </a:ln>
          <a:effectLst>
            <a:glow rad="228600">
              <a:srgbClr val="A5002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886200" y="4854714"/>
            <a:ext cx="50292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The issue of slavery would be            decided by popular sovereignty.  </a:t>
            </a:r>
          </a:p>
        </p:txBody>
      </p:sp>
      <p:pic>
        <p:nvPicPr>
          <p:cNvPr id="4098" name="Picture 2" descr="Pottawatomie Massacre" hidden="1"/>
          <p:cNvPicPr>
            <a:picLocks noChangeAspect="1" noChangeArrowheads="1"/>
          </p:cNvPicPr>
          <p:nvPr/>
        </p:nvPicPr>
        <p:blipFill>
          <a:blip r:embed="rId4" cstate="print"/>
          <a:srcRect/>
          <a:stretch>
            <a:fillRect/>
          </a:stretch>
        </p:blipFill>
        <p:spPr bwMode="auto">
          <a:xfrm>
            <a:off x="830263" y="709613"/>
            <a:ext cx="4122737" cy="4700587"/>
          </a:xfrm>
          <a:prstGeom prst="ellipse">
            <a:avLst/>
          </a:prstGeom>
          <a:noFill/>
          <a:effectLst>
            <a:softEdge rad="317500"/>
          </a:effectLst>
          <a:scene3d>
            <a:camera prst="isometricOffAxis1Right"/>
            <a:lightRig rig="threePt" dir="t"/>
          </a:scene3d>
        </p:spPr>
      </p:pic>
      <p:sp>
        <p:nvSpPr>
          <p:cNvPr id="13" name="Rectangle 12" hidden="1"/>
          <p:cNvSpPr/>
          <p:nvPr/>
        </p:nvSpPr>
        <p:spPr>
          <a:xfrm>
            <a:off x="4343400" y="1447800"/>
            <a:ext cx="3810000" cy="3416320"/>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prst="slope"/>
          </a:sp3d>
        </p:spPr>
        <p:txBody>
          <a:bodyPr>
            <a:spAutoFit/>
          </a:bodyPr>
          <a:lstStyle/>
          <a:p>
            <a:pPr algn="ctr" fontAlgn="auto">
              <a:spcBef>
                <a:spcPts val="0"/>
              </a:spcBef>
              <a:spcAft>
                <a:spcPts val="0"/>
              </a:spcAft>
              <a:defRPr/>
            </a:pPr>
            <a:r>
              <a:rPr lang="en-US" b="1" dirty="0">
                <a:latin typeface="Arial" charset="0"/>
                <a:cs typeface="Arial" pitchFamily="34" charset="0"/>
              </a:rPr>
              <a:t>The fifth victim floated nearby as John Brown and his men washed blood from their swords in Pottawatomie Creek. Brown said that the killings had been committed in accordance to "God’s will," and that he wanted to "strike terror in the hearts of the proslavery people." His killings would provoke fear and reprisals -- pushing America one step closer to an all-out civil war.</a:t>
            </a:r>
            <a:endParaRPr lang="en-US" b="1" dirty="0">
              <a:solidFill>
                <a:schemeClr val="bg1"/>
              </a:solidFill>
              <a:latin typeface="Arial" charset="0"/>
              <a:cs typeface="Arial" pitchFamily="34" charset="0"/>
            </a:endParaRPr>
          </a:p>
        </p:txBody>
      </p:sp>
      <p:grpSp>
        <p:nvGrpSpPr>
          <p:cNvPr id="2" name="Group 18" hidden="1"/>
          <p:cNvGrpSpPr>
            <a:grpSpLocks/>
          </p:cNvGrpSpPr>
          <p:nvPr/>
        </p:nvGrpSpPr>
        <p:grpSpPr bwMode="auto">
          <a:xfrm>
            <a:off x="4578350" y="4267200"/>
            <a:ext cx="4565650" cy="2590800"/>
            <a:chOff x="3048000" y="2819400"/>
            <a:chExt cx="4565808" cy="2590800"/>
          </a:xfrm>
        </p:grpSpPr>
        <p:grpSp>
          <p:nvGrpSpPr>
            <p:cNvPr id="19472" name="Group 12"/>
            <p:cNvGrpSpPr>
              <a:grpSpLocks/>
            </p:cNvGrpSpPr>
            <p:nvPr/>
          </p:nvGrpSpPr>
          <p:grpSpPr bwMode="auto">
            <a:xfrm>
              <a:off x="3047997" y="2819400"/>
              <a:ext cx="4565805" cy="2590800"/>
              <a:chOff x="1916270" y="3352800"/>
              <a:chExt cx="3089890" cy="1566672"/>
            </a:xfrm>
          </p:grpSpPr>
          <p:sp>
            <p:nvSpPr>
              <p:cNvPr id="22" name="Horizontal Scroll 21"/>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24" name="Straight Connector 23"/>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26" name="TextBox 25"/>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27" name="Bevel 26"/>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Bevel 27"/>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 name="TextBox 20"/>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9" name="Picture 1" descr="C:\Documents and Settings\Owner\Local Settings\Temporary Internet Files\Content.IE5\2XRV74ID\MCj04346630000[1].wmf" hidden="1"/>
          <p:cNvPicPr>
            <a:picLocks noChangeAspect="1" noChangeArrowheads="1"/>
          </p:cNvPicPr>
          <p:nvPr/>
        </p:nvPicPr>
        <p:blipFill>
          <a:blip r:embed="rId5" cstate="print">
            <a:duotone>
              <a:prstClr val="black"/>
              <a:schemeClr val="accent1">
                <a:tint val="45000"/>
                <a:satMod val="400000"/>
              </a:schemeClr>
            </a:duotone>
            <a:lum/>
          </a:blip>
          <a:srcRect/>
          <a:stretch>
            <a:fillRect/>
          </a:stretch>
        </p:blipFill>
        <p:spPr bwMode="auto">
          <a:xfrm>
            <a:off x="5738813" y="5181600"/>
            <a:ext cx="661987" cy="874713"/>
          </a:xfrm>
          <a:prstGeom prst="rect">
            <a:avLst/>
          </a:prstGeom>
          <a:noFill/>
        </p:spPr>
      </p:pic>
      <p:grpSp>
        <p:nvGrpSpPr>
          <p:cNvPr id="5" name="Group 34"/>
          <p:cNvGrpSpPr/>
          <p:nvPr/>
        </p:nvGrpSpPr>
        <p:grpSpPr>
          <a:xfrm>
            <a:off x="1981200" y="1676400"/>
            <a:ext cx="3276600" cy="1828800"/>
            <a:chOff x="990600" y="2754866"/>
            <a:chExt cx="3124199" cy="1609713"/>
          </a:xfrm>
          <a:scene3d>
            <a:camera prst="isometricOffAxis1Right"/>
            <a:lightRig rig="threePt" dir="t"/>
          </a:scene3d>
        </p:grpSpPr>
        <p:pic>
          <p:nvPicPr>
            <p:cNvPr id="36" name="Picture 2" descr="http://images.jupiterimages.com/common/detail/67/80/22618067.jpg"/>
            <p:cNvPicPr>
              <a:picLocks noChangeAspect="1" noChangeArrowheads="1"/>
            </p:cNvPicPr>
            <p:nvPr/>
          </p:nvPicPr>
          <p:blipFill>
            <a:blip r:embed="rId6" cstate="print">
              <a:lum bright="-4000"/>
            </a:blip>
            <a:srcRect b="20885"/>
            <a:stretch>
              <a:fillRect/>
            </a:stretch>
          </p:blipFill>
          <p:spPr bwMode="auto">
            <a:xfrm>
              <a:off x="1828800" y="2754867"/>
              <a:ext cx="1447800" cy="1582096"/>
            </a:xfrm>
            <a:prstGeom prst="ellipse">
              <a:avLst/>
            </a:prstGeom>
            <a:noFill/>
            <a:ln w="57150">
              <a:noFill/>
            </a:ln>
            <a:effectLst>
              <a:softEdge rad="63500"/>
            </a:effectLst>
          </p:spPr>
        </p:pic>
        <p:sp>
          <p:nvSpPr>
            <p:cNvPr id="37" name="TextBox 36"/>
            <p:cNvSpPr txBox="1"/>
            <p:nvPr/>
          </p:nvSpPr>
          <p:spPr>
            <a:xfrm>
              <a:off x="990600" y="2754866"/>
              <a:ext cx="3124199" cy="426013"/>
            </a:xfrm>
            <a:prstGeom prst="rect">
              <a:avLst/>
            </a:prstGeom>
            <a:noFill/>
          </p:spPr>
          <p:txBody>
            <a:bodyPr>
              <a:spAutoFit/>
            </a:bodyPr>
            <a:lstStyle/>
            <a:p>
              <a:pPr algn="ctr" fontAlgn="auto">
                <a:spcBef>
                  <a:spcPts val="0"/>
                </a:spcBef>
                <a:spcAft>
                  <a:spcPts val="0"/>
                </a:spcAft>
                <a:defRPr/>
              </a:pPr>
              <a:r>
                <a:rPr lang="en-US" sz="1600" b="1" dirty="0">
                  <a:ln w="12700">
                    <a:solidFill>
                      <a:srgbClr val="FF0000"/>
                    </a:solidFill>
                  </a:ln>
                  <a:latin typeface="Hominis" pitchFamily="82" charset="0"/>
                </a:rPr>
                <a:t>popular</a:t>
              </a:r>
              <a:r>
                <a:rPr lang="en-US" b="1" dirty="0">
                  <a:ln w="12700">
                    <a:solidFill>
                      <a:schemeClr val="bg1"/>
                    </a:solidFill>
                  </a:ln>
                  <a:latin typeface="Hominis" pitchFamily="82" charset="0"/>
                </a:rPr>
                <a:t> </a:t>
              </a:r>
            </a:p>
          </p:txBody>
        </p:sp>
        <p:sp>
          <p:nvSpPr>
            <p:cNvPr id="38" name="TextBox 37"/>
            <p:cNvSpPr txBox="1"/>
            <p:nvPr/>
          </p:nvSpPr>
          <p:spPr>
            <a:xfrm>
              <a:off x="990600" y="3974068"/>
              <a:ext cx="3124199" cy="390511"/>
            </a:xfrm>
            <a:prstGeom prst="rect">
              <a:avLst/>
            </a:prstGeom>
            <a:noFill/>
          </p:spPr>
          <p:txBody>
            <a:bodyPr>
              <a:spAutoFit/>
            </a:bodyPr>
            <a:lstStyle/>
            <a:p>
              <a:pPr algn="ctr" fontAlgn="auto">
                <a:spcBef>
                  <a:spcPts val="0"/>
                </a:spcBef>
                <a:spcAft>
                  <a:spcPts val="0"/>
                </a:spcAft>
                <a:defRPr/>
              </a:pPr>
              <a:r>
                <a:rPr lang="en-US" sz="1600" b="1" dirty="0">
                  <a:ln w="12700">
                    <a:solidFill>
                      <a:srgbClr val="FF0000"/>
                    </a:solidFill>
                  </a:ln>
                  <a:latin typeface="Hominis" pitchFamily="82" charset="0"/>
                </a:rPr>
                <a:t>Sovereignty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5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3000" fill="hold"/>
                                        <p:tgtEl>
                                          <p:spTgt spid="2"/>
                                        </p:tgtEl>
                                        <p:attrNameLst>
                                          <p:attrName>ppt_w</p:attrName>
                                        </p:attrNameLst>
                                      </p:cBhvr>
                                      <p:tavLst>
                                        <p:tav tm="0">
                                          <p:val>
                                            <p:strVal val="#ppt_w+.3"/>
                                          </p:val>
                                        </p:tav>
                                        <p:tav tm="100000">
                                          <p:val>
                                            <p:strVal val="#ppt_w"/>
                                          </p:val>
                                        </p:tav>
                                      </p:tavLst>
                                    </p:anim>
                                    <p:anim calcmode="lin" valueType="num">
                                      <p:cBhvr>
                                        <p:cTn id="18" dur="3000" fill="hold"/>
                                        <p:tgtEl>
                                          <p:spTgt spid="2"/>
                                        </p:tgtEl>
                                        <p:attrNameLst>
                                          <p:attrName>ppt_h</p:attrName>
                                        </p:attrNameLst>
                                      </p:cBhvr>
                                      <p:tavLst>
                                        <p:tav tm="0">
                                          <p:val>
                                            <p:strVal val="#ppt_h"/>
                                          </p:val>
                                        </p:tav>
                                        <p:tav tm="100000">
                                          <p:val>
                                            <p:strVal val="#ppt_h"/>
                                          </p:val>
                                        </p:tav>
                                      </p:tavLst>
                                    </p:anim>
                                    <p:animEffect transition="in" filter="fade">
                                      <p:cBhvr>
                                        <p:cTn id="19" dur="3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nodeType="afterGroup">
                            <p:stCondLst>
                              <p:cond delay="500"/>
                            </p:stCondLst>
                            <p:childTnLst>
                              <p:par>
                                <p:cTn id="26" presetID="50"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strVal val="#ppt_w+.3"/>
                                          </p:val>
                                        </p:tav>
                                        <p:tav tm="100000">
                                          <p:val>
                                            <p:strVal val="#ppt_w"/>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600" dirty="0">
                <a:ln w="38100">
                  <a:solidFill>
                    <a:schemeClr val="accent6">
                      <a:lumMod val="50000"/>
                    </a:schemeClr>
                  </a:solidFill>
                </a:ln>
                <a:latin typeface="Hominis" pitchFamily="82" charset="0"/>
              </a:rPr>
              <a:t>Kansas Nebraska Act (1854)</a:t>
            </a: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solidFill>
                  <a:schemeClr val="accent2"/>
                </a:solidFill>
              </a:rPr>
              <a:t>Kansas and Nebraska would be divided into 2 territories – Kansas and Nebraska.</a:t>
            </a:r>
          </a:p>
          <a:p>
            <a:r>
              <a:rPr lang="en-US" dirty="0" smtClean="0">
                <a:solidFill>
                  <a:schemeClr val="accent2"/>
                </a:solidFill>
              </a:rPr>
              <a:t>The settlers of the new territories would decide (popular sovereignty) whether they would be slave or free.</a:t>
            </a:r>
          </a:p>
          <a:p>
            <a:r>
              <a:rPr lang="en-US" dirty="0" smtClean="0">
                <a:solidFill>
                  <a:schemeClr val="accent2"/>
                </a:solidFill>
              </a:rPr>
              <a:t>Significance: Southerners supported the act, while Northerners felt it was a betrayal. Violated the 36 30’ line of the Missouri Compromise. Led to violence in Kansas.</a:t>
            </a:r>
          </a:p>
          <a:p>
            <a:endParaRPr lang="en-US" dirty="0" smtClean="0"/>
          </a:p>
        </p:txBody>
      </p:sp>
    </p:spTree>
    <p:extLst>
      <p:ext uri="{BB962C8B-B14F-4D97-AF65-F5344CB8AC3E}">
        <p14:creationId xmlns:p14="http://schemas.microsoft.com/office/powerpoint/2010/main" val="3287605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http://www.yaleslavery.org/graphics/kansas.jpg"/>
          <p:cNvPicPr>
            <a:picLocks noChangeAspect="1" noChangeArrowheads="1"/>
          </p:cNvPicPr>
          <p:nvPr/>
        </p:nvPicPr>
        <p:blipFill>
          <a:blip r:embed="rId2" cstate="print">
            <a:lum bright="-10000"/>
          </a:blip>
          <a:srcRect r="-1784" b="2358"/>
          <a:stretch>
            <a:fillRect/>
          </a:stretch>
        </p:blipFill>
        <p:spPr bwMode="auto">
          <a:xfrm>
            <a:off x="-42079" y="304800"/>
            <a:ext cx="9338479" cy="6308725"/>
          </a:xfrm>
          <a:prstGeom prst="rect">
            <a:avLst/>
          </a:prstGeom>
          <a:noFill/>
          <a:effectLst>
            <a:softEdge rad="635000"/>
          </a:effectLst>
        </p:spPr>
      </p:pic>
      <p:sp>
        <p:nvSpPr>
          <p:cNvPr id="40" name="Rectangle 39"/>
          <p:cNvSpPr/>
          <p:nvPr/>
        </p:nvSpPr>
        <p:spPr>
          <a:xfrm>
            <a:off x="-152400" y="-228600"/>
            <a:ext cx="9448800" cy="7086600"/>
          </a:xfrm>
          <a:prstGeom prst="rect">
            <a:avLst/>
          </a:prstGeom>
          <a:solidFill>
            <a:srgbClr val="FF0000">
              <a:alpha val="75000"/>
            </a:srgb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7"/>
          <p:cNvGrpSpPr>
            <a:grpSpLocks/>
          </p:cNvGrpSpPr>
          <p:nvPr/>
        </p:nvGrpSpPr>
        <p:grpSpPr bwMode="auto">
          <a:xfrm>
            <a:off x="7239000" y="5334000"/>
            <a:ext cx="1676400" cy="1104900"/>
            <a:chOff x="7391400" y="5605145"/>
            <a:chExt cx="1676400" cy="1104920"/>
          </a:xfrm>
        </p:grpSpPr>
        <p:pic>
          <p:nvPicPr>
            <p:cNvPr id="4100" name="Picture 4" descr="http://www.legendsofamerica.com/photos-americanhistory/BleedingKansasFight-280.jpg">
              <a:hlinkClick r:id="rId3" action="ppaction://hlinkfile"/>
            </p:cNvPr>
            <p:cNvPicPr>
              <a:picLocks noChangeAspect="1" noChangeArrowheads="1"/>
            </p:cNvPicPr>
            <p:nvPr/>
          </p:nvPicPr>
          <p:blipFill>
            <a:blip r:embed="rId4" cstate="print">
              <a:lum bright="-10000"/>
            </a:blip>
            <a:srcRect/>
            <a:stretch>
              <a:fillRect/>
            </a:stretch>
          </p:blipFill>
          <p:spPr bwMode="auto">
            <a:xfrm>
              <a:off x="7543800" y="5605145"/>
              <a:ext cx="1439848" cy="1100455"/>
            </a:xfrm>
            <a:prstGeom prst="rect">
              <a:avLst/>
            </a:prstGeom>
            <a:noFill/>
            <a:ln w="63500">
              <a:solidFill>
                <a:schemeClr val="accent6">
                  <a:lumMod val="50000"/>
                </a:schemeClr>
              </a:solidFill>
            </a:ln>
            <a:scene3d>
              <a:camera prst="orthographicFront"/>
              <a:lightRig rig="threePt" dir="t"/>
            </a:scene3d>
            <a:sp3d>
              <a:bevelT/>
            </a:sp3d>
          </p:spPr>
        </p:pic>
        <p:sp>
          <p:nvSpPr>
            <p:cNvPr id="15" name="TextBox 14"/>
            <p:cNvSpPr txBox="1"/>
            <p:nvPr/>
          </p:nvSpPr>
          <p:spPr>
            <a:xfrm>
              <a:off x="7391400" y="6248400"/>
              <a:ext cx="1676400" cy="461665"/>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2400" dirty="0">
                  <a:ln w="38100">
                    <a:solidFill>
                      <a:schemeClr val="accent6">
                        <a:lumMod val="50000"/>
                      </a:schemeClr>
                    </a:solidFill>
                  </a:ln>
                  <a:latin typeface="Hominis" pitchFamily="82" charset="0"/>
                </a:rPr>
                <a:t>Video</a:t>
              </a:r>
              <a:endParaRPr lang="en-US" sz="2800" dirty="0">
                <a:ln w="38100">
                  <a:solidFill>
                    <a:schemeClr val="accent6">
                      <a:lumMod val="50000"/>
                    </a:schemeClr>
                  </a:solidFill>
                </a:ln>
                <a:latin typeface="Hominis" pitchFamily="82" charset="0"/>
              </a:endParaRPr>
            </a:p>
          </p:txBody>
        </p:sp>
      </p:grpSp>
      <p:grpSp>
        <p:nvGrpSpPr>
          <p:cNvPr id="3" name="Group 18"/>
          <p:cNvGrpSpPr>
            <a:grpSpLocks/>
          </p:cNvGrpSpPr>
          <p:nvPr/>
        </p:nvGrpSpPr>
        <p:grpSpPr bwMode="auto">
          <a:xfrm>
            <a:off x="4578350" y="4267200"/>
            <a:ext cx="4565650" cy="2590800"/>
            <a:chOff x="3048000" y="2819400"/>
            <a:chExt cx="4565808" cy="2590800"/>
          </a:xfrm>
        </p:grpSpPr>
        <p:grpSp>
          <p:nvGrpSpPr>
            <p:cNvPr id="20502" name="Group 12"/>
            <p:cNvGrpSpPr>
              <a:grpSpLocks/>
            </p:cNvGrpSpPr>
            <p:nvPr/>
          </p:nvGrpSpPr>
          <p:grpSpPr bwMode="auto">
            <a:xfrm>
              <a:off x="3047997" y="2819400"/>
              <a:ext cx="4565805" cy="2590800"/>
              <a:chOff x="1916270" y="3352800"/>
              <a:chExt cx="3089890" cy="1566672"/>
            </a:xfrm>
          </p:grpSpPr>
          <p:sp>
            <p:nvSpPr>
              <p:cNvPr id="22" name="Horizontal Scroll 21"/>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24" name="Straight Connector 23"/>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26" name="TextBox 25"/>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27" name="Bevel 26"/>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Bevel 27"/>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 name="TextBox 20"/>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9" name="Picture 1" descr="C:\Documents and Settings\Owner\Local Settings\Temporary Internet Files\Content.IE5\2XRV74ID\MCj04346630000[1].wmf"/>
          <p:cNvPicPr>
            <a:picLocks noChangeAspect="1" noChangeArrowheads="1"/>
          </p:cNvPicPr>
          <p:nvPr/>
        </p:nvPicPr>
        <p:blipFill>
          <a:blip r:embed="rId5" cstate="print">
            <a:duotone>
              <a:prstClr val="black"/>
              <a:schemeClr val="accent1">
                <a:tint val="45000"/>
                <a:satMod val="400000"/>
              </a:schemeClr>
            </a:duotone>
            <a:lum/>
          </a:blip>
          <a:srcRect/>
          <a:stretch>
            <a:fillRect/>
          </a:stretch>
        </p:blipFill>
        <p:spPr bwMode="auto">
          <a:xfrm>
            <a:off x="5738344" y="5181600"/>
            <a:ext cx="662456" cy="874713"/>
          </a:xfrm>
          <a:prstGeom prst="rect">
            <a:avLst/>
          </a:prstGeom>
          <a:noFill/>
        </p:spPr>
      </p:pic>
      <p:pic>
        <p:nvPicPr>
          <p:cNvPr id="15364" name="Picture 4" descr="http://www.legendsofamerica.com/photos-americanhistory/BleedingKansasFight.jpg"/>
          <p:cNvPicPr>
            <a:picLocks noChangeAspect="1" noChangeArrowheads="1"/>
          </p:cNvPicPr>
          <p:nvPr/>
        </p:nvPicPr>
        <p:blipFill>
          <a:blip r:embed="rId6" cstate="print">
            <a:duotone>
              <a:prstClr val="black"/>
              <a:srgbClr val="D9C3A5">
                <a:tint val="50000"/>
                <a:satMod val="180000"/>
              </a:srgbClr>
            </a:duotone>
            <a:lum bright="-13000"/>
          </a:blip>
          <a:srcRect t="6944"/>
          <a:stretch>
            <a:fillRect/>
          </a:stretch>
        </p:blipFill>
        <p:spPr bwMode="auto">
          <a:xfrm>
            <a:off x="228600" y="228600"/>
            <a:ext cx="7162800" cy="5105705"/>
          </a:xfrm>
          <a:prstGeom prst="rect">
            <a:avLst/>
          </a:prstGeom>
          <a:noFill/>
          <a:effectLst>
            <a:softEdge rad="635000"/>
          </a:effectLst>
        </p:spPr>
      </p:pic>
      <p:sp>
        <p:nvSpPr>
          <p:cNvPr id="8" name="Rectangle 7"/>
          <p:cNvSpPr/>
          <p:nvPr/>
        </p:nvSpPr>
        <p:spPr>
          <a:xfrm>
            <a:off x="228600" y="5074384"/>
            <a:ext cx="5638800" cy="1323439"/>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u="sng" dirty="0">
                <a:solidFill>
                  <a:schemeClr val="bg1"/>
                </a:solidFill>
                <a:latin typeface="Arial" charset="0"/>
                <a:cs typeface="Arial" pitchFamily="34" charset="0"/>
              </a:rPr>
              <a:t>Result</a:t>
            </a:r>
            <a:r>
              <a:rPr lang="en-US" sz="2000" b="1" dirty="0">
                <a:solidFill>
                  <a:schemeClr val="bg1"/>
                </a:solidFill>
                <a:latin typeface="Arial" charset="0"/>
                <a:cs typeface="Arial" pitchFamily="34" charset="0"/>
              </a:rPr>
              <a:t>:  “Bleeding Kansas”.   Border Ruffians (Pro-Slavery) and  Free </a:t>
            </a:r>
            <a:r>
              <a:rPr lang="en-US" sz="2000" b="1" dirty="0" err="1">
                <a:solidFill>
                  <a:schemeClr val="bg1"/>
                </a:solidFill>
                <a:latin typeface="Arial" charset="0"/>
                <a:cs typeface="Arial" pitchFamily="34" charset="0"/>
              </a:rPr>
              <a:t>Soilers</a:t>
            </a:r>
            <a:r>
              <a:rPr lang="en-US" sz="2000" b="1" dirty="0">
                <a:solidFill>
                  <a:schemeClr val="bg1"/>
                </a:solidFill>
                <a:latin typeface="Arial" charset="0"/>
                <a:cs typeface="Arial" pitchFamily="34" charset="0"/>
              </a:rPr>
              <a:t> (Anti-Slavery)  waged a violent conflict  for control of the territory. </a:t>
            </a:r>
          </a:p>
        </p:txBody>
      </p:sp>
      <p:sp>
        <p:nvSpPr>
          <p:cNvPr id="44" name="TextBox 43"/>
          <p:cNvSpPr txBox="1"/>
          <p:nvPr/>
        </p:nvSpPr>
        <p:spPr>
          <a:xfrm>
            <a:off x="2906371" y="2079248"/>
            <a:ext cx="4485029" cy="892552"/>
          </a:xfrm>
          <a:prstGeom prst="rect">
            <a:avLst/>
          </a:prstGeom>
          <a:noFill/>
        </p:spPr>
        <p:txBody>
          <a:bodyPr>
            <a:spAutoFit/>
          </a:bodyPr>
          <a:lstStyle/>
          <a:p>
            <a:pPr algn="ctr" fontAlgn="auto">
              <a:spcBef>
                <a:spcPts val="0"/>
              </a:spcBef>
              <a:spcAft>
                <a:spcPts val="0"/>
              </a:spcAft>
              <a:defRPr/>
            </a:pPr>
            <a:r>
              <a:rPr lang="en-US" sz="2400" b="1" dirty="0">
                <a:ln>
                  <a:solidFill>
                    <a:schemeClr val="tx1"/>
                  </a:solidFill>
                </a:ln>
                <a:solidFill>
                  <a:srgbClr val="FF0000"/>
                </a:solidFill>
                <a:latin typeface="Hominis" pitchFamily="82" charset="0"/>
              </a:rPr>
              <a:t>Border Ruffians</a:t>
            </a:r>
          </a:p>
          <a:p>
            <a:pPr algn="ctr" fontAlgn="auto">
              <a:spcBef>
                <a:spcPts val="0"/>
              </a:spcBef>
              <a:spcAft>
                <a:spcPts val="0"/>
              </a:spcAft>
              <a:defRPr/>
            </a:pPr>
            <a:r>
              <a:rPr lang="en-US" sz="2400" b="1" dirty="0">
                <a:ln>
                  <a:solidFill>
                    <a:schemeClr val="tx1"/>
                  </a:solidFill>
                </a:ln>
                <a:solidFill>
                  <a:srgbClr val="FF0000"/>
                </a:solidFill>
                <a:latin typeface="Hominis" pitchFamily="82" charset="0"/>
              </a:rPr>
              <a:t>(Pro</a:t>
            </a:r>
            <a:r>
              <a:rPr lang="en-US" sz="2800" b="1" dirty="0">
                <a:ln>
                  <a:solidFill>
                    <a:schemeClr val="tx1"/>
                  </a:solidFill>
                </a:ln>
                <a:solidFill>
                  <a:srgbClr val="FF0000"/>
                </a:solidFill>
                <a:latin typeface="BadaBoom BB" pitchFamily="34" charset="0"/>
              </a:rPr>
              <a:t>-</a:t>
            </a:r>
            <a:r>
              <a:rPr lang="en-US" sz="2400" b="1" dirty="0">
                <a:ln>
                  <a:solidFill>
                    <a:schemeClr val="tx1"/>
                  </a:solidFill>
                </a:ln>
                <a:solidFill>
                  <a:srgbClr val="FF0000"/>
                </a:solidFill>
                <a:latin typeface="Hominis" pitchFamily="82" charset="0"/>
              </a:rPr>
              <a:t>Slavery)</a:t>
            </a:r>
          </a:p>
        </p:txBody>
      </p:sp>
      <p:sp>
        <p:nvSpPr>
          <p:cNvPr id="45" name="TextBox 44"/>
          <p:cNvSpPr txBox="1"/>
          <p:nvPr/>
        </p:nvSpPr>
        <p:spPr>
          <a:xfrm>
            <a:off x="-381000" y="3099137"/>
            <a:ext cx="4485029" cy="1015663"/>
          </a:xfrm>
          <a:prstGeom prst="rect">
            <a:avLst/>
          </a:prstGeom>
          <a:noFill/>
        </p:spPr>
        <p:txBody>
          <a:bodyPr>
            <a:spAutoFit/>
          </a:bodyPr>
          <a:lstStyle/>
          <a:p>
            <a:pPr algn="ctr" fontAlgn="auto">
              <a:spcBef>
                <a:spcPts val="0"/>
              </a:spcBef>
              <a:spcAft>
                <a:spcPts val="0"/>
              </a:spcAft>
              <a:defRPr/>
            </a:pPr>
            <a:r>
              <a:rPr lang="en-US" sz="2400" b="1" dirty="0">
                <a:ln w="12700">
                  <a:solidFill>
                    <a:schemeClr val="bg1">
                      <a:lumMod val="50000"/>
                    </a:schemeClr>
                  </a:solidFill>
                </a:ln>
                <a:latin typeface="Hominis" pitchFamily="82" charset="0"/>
              </a:rPr>
              <a:t>Free</a:t>
            </a:r>
            <a:r>
              <a:rPr lang="en-US" sz="3200" b="1" dirty="0">
                <a:ln w="12700">
                  <a:solidFill>
                    <a:schemeClr val="bg1">
                      <a:lumMod val="50000"/>
                    </a:schemeClr>
                  </a:solidFill>
                </a:ln>
                <a:latin typeface="BadaBoom BB" pitchFamily="34" charset="0"/>
              </a:rPr>
              <a:t>-</a:t>
            </a:r>
            <a:r>
              <a:rPr lang="en-US" sz="2400" b="1" dirty="0" err="1">
                <a:ln w="12700">
                  <a:solidFill>
                    <a:schemeClr val="bg1">
                      <a:lumMod val="50000"/>
                    </a:schemeClr>
                  </a:solidFill>
                </a:ln>
                <a:latin typeface="Hominis" pitchFamily="82" charset="0"/>
              </a:rPr>
              <a:t>Soilers</a:t>
            </a:r>
            <a:endParaRPr lang="en-US" sz="2400" b="1" dirty="0">
              <a:ln w="12700">
                <a:solidFill>
                  <a:schemeClr val="bg1">
                    <a:lumMod val="50000"/>
                  </a:schemeClr>
                </a:solidFill>
              </a:ln>
              <a:latin typeface="Hominis" pitchFamily="82" charset="0"/>
            </a:endParaRPr>
          </a:p>
          <a:p>
            <a:pPr algn="ctr" fontAlgn="auto">
              <a:spcBef>
                <a:spcPts val="0"/>
              </a:spcBef>
              <a:spcAft>
                <a:spcPts val="0"/>
              </a:spcAft>
              <a:defRPr/>
            </a:pPr>
            <a:r>
              <a:rPr lang="en-US" sz="2400" b="1" dirty="0">
                <a:ln w="12700">
                  <a:solidFill>
                    <a:schemeClr val="bg1">
                      <a:lumMod val="50000"/>
                    </a:schemeClr>
                  </a:solidFill>
                </a:ln>
                <a:latin typeface="Hominis" pitchFamily="82" charset="0"/>
              </a:rPr>
              <a:t>(Anti</a:t>
            </a:r>
            <a:r>
              <a:rPr lang="en-US" sz="2800" b="1" dirty="0">
                <a:ln w="12700">
                  <a:solidFill>
                    <a:schemeClr val="bg1">
                      <a:lumMod val="50000"/>
                    </a:schemeClr>
                  </a:solidFill>
                </a:ln>
                <a:latin typeface="BadaBoom BB" pitchFamily="34" charset="0"/>
              </a:rPr>
              <a:t>-</a:t>
            </a:r>
            <a:r>
              <a:rPr lang="en-US" sz="2400" b="1" dirty="0">
                <a:ln w="12700">
                  <a:solidFill>
                    <a:schemeClr val="bg1">
                      <a:lumMod val="50000"/>
                    </a:schemeClr>
                  </a:solidFill>
                </a:ln>
                <a:latin typeface="Hominis" pitchFamily="82" charset="0"/>
              </a:rPr>
              <a:t>Slavery)</a:t>
            </a:r>
          </a:p>
        </p:txBody>
      </p:sp>
      <p:pic>
        <p:nvPicPr>
          <p:cNvPr id="14338" name="Picture 2" descr="http://www.teachushistory.org/files/imagecache/screen/resources/002139-0001.jpg"/>
          <p:cNvPicPr>
            <a:picLocks noChangeAspect="1" noChangeArrowheads="1"/>
          </p:cNvPicPr>
          <p:nvPr/>
        </p:nvPicPr>
        <p:blipFill>
          <a:blip r:embed="rId7" cstate="print">
            <a:duotone>
              <a:prstClr val="black"/>
              <a:srgbClr val="D9C3A5">
                <a:tint val="50000"/>
                <a:satMod val="180000"/>
              </a:srgbClr>
            </a:duotone>
            <a:lum bright="-5000" contrast="4000"/>
          </a:blip>
          <a:srcRect l="3682" t="9139" r="7069" b="20419"/>
          <a:stretch>
            <a:fillRect/>
          </a:stretch>
        </p:blipFill>
        <p:spPr bwMode="auto">
          <a:xfrm>
            <a:off x="533400" y="685800"/>
            <a:ext cx="6406033" cy="3581400"/>
          </a:xfrm>
          <a:prstGeom prst="rect">
            <a:avLst/>
          </a:prstGeom>
          <a:noFill/>
          <a:ln w="123825">
            <a:noFill/>
          </a:ln>
          <a:effectLst>
            <a:softEdge rad="127000"/>
          </a:effectLst>
        </p:spPr>
      </p:pic>
      <p:sp>
        <p:nvSpPr>
          <p:cNvPr id="12" name="TextBox 11"/>
          <p:cNvSpPr txBox="1"/>
          <p:nvPr/>
        </p:nvSpPr>
        <p:spPr>
          <a:xfrm>
            <a:off x="0" y="235803"/>
            <a:ext cx="9144000" cy="70788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000" dirty="0">
                <a:ln w="38100">
                  <a:solidFill>
                    <a:schemeClr val="accent6">
                      <a:lumMod val="50000"/>
                    </a:schemeClr>
                  </a:solidFill>
                </a:ln>
                <a:latin typeface="Hominis" pitchFamily="82" charset="0"/>
              </a:rPr>
              <a:t>Kansas Nebraska Act</a:t>
            </a:r>
            <a:endParaRPr lang="en-US" dirty="0">
              <a:ln w="38100">
                <a:solidFill>
                  <a:schemeClr val="accent6">
                    <a:lumMod val="50000"/>
                  </a:schemeClr>
                </a:solidFill>
              </a:ln>
              <a:latin typeface="Hominis" pitchFamily="82" charset="0"/>
            </a:endParaRPr>
          </a:p>
        </p:txBody>
      </p:sp>
      <p:pic>
        <p:nvPicPr>
          <p:cNvPr id="15366" name="Picture 6" descr="http://www.historycooperative.org/journals/jah/87.3/images/mr_7_f1.jpg"/>
          <p:cNvPicPr>
            <a:picLocks noChangeAspect="1" noChangeArrowheads="1"/>
          </p:cNvPicPr>
          <p:nvPr/>
        </p:nvPicPr>
        <p:blipFill>
          <a:blip r:embed="rId8" cstate="print">
            <a:lum bright="-27000"/>
          </a:blip>
          <a:srcRect/>
          <a:stretch>
            <a:fillRect/>
          </a:stretch>
        </p:blipFill>
        <p:spPr bwMode="auto">
          <a:xfrm>
            <a:off x="-381000" y="304800"/>
            <a:ext cx="3867150" cy="4905375"/>
          </a:xfrm>
          <a:prstGeom prst="ellipse">
            <a:avLst/>
          </a:prstGeom>
          <a:noFill/>
          <a:effectLst>
            <a:softEdge rad="635000"/>
          </a:effectLst>
          <a:scene3d>
            <a:camera prst="isometricOffAxis1Right"/>
            <a:lightRig rig="threePt" dir="t"/>
          </a:scene3d>
        </p:spPr>
      </p:pic>
      <p:sp>
        <p:nvSpPr>
          <p:cNvPr id="47" name="TextBox 46"/>
          <p:cNvSpPr txBox="1"/>
          <p:nvPr/>
        </p:nvSpPr>
        <p:spPr>
          <a:xfrm>
            <a:off x="-990600" y="2971800"/>
            <a:ext cx="4485029" cy="830997"/>
          </a:xfrm>
          <a:prstGeom prst="rect">
            <a:avLst/>
          </a:prstGeom>
          <a:noFill/>
        </p:spPr>
        <p:txBody>
          <a:bodyPr>
            <a:spAutoFit/>
          </a:bodyPr>
          <a:lstStyle/>
          <a:p>
            <a:pPr algn="ctr" fontAlgn="auto">
              <a:spcBef>
                <a:spcPts val="0"/>
              </a:spcBef>
              <a:spcAft>
                <a:spcPts val="0"/>
              </a:spcAft>
              <a:defRPr/>
            </a:pPr>
            <a:r>
              <a:rPr lang="en-US" sz="2400" b="1" dirty="0">
                <a:ln w="12700">
                  <a:solidFill>
                    <a:schemeClr val="bg1">
                      <a:lumMod val="50000"/>
                    </a:schemeClr>
                  </a:solidFill>
                </a:ln>
                <a:latin typeface="Hominis" pitchFamily="82" charset="0"/>
              </a:rPr>
              <a:t>John </a:t>
            </a:r>
          </a:p>
          <a:p>
            <a:pPr algn="ctr" fontAlgn="auto">
              <a:spcBef>
                <a:spcPts val="0"/>
              </a:spcBef>
              <a:spcAft>
                <a:spcPts val="0"/>
              </a:spcAft>
              <a:defRPr/>
            </a:pPr>
            <a:r>
              <a:rPr lang="en-US" sz="2400" b="1" dirty="0">
                <a:ln w="12700">
                  <a:solidFill>
                    <a:schemeClr val="bg1">
                      <a:lumMod val="50000"/>
                    </a:schemeClr>
                  </a:solidFill>
                </a:ln>
                <a:latin typeface="Hominis" pitchFamily="82" charset="0"/>
              </a:rPr>
              <a:t>Brown</a:t>
            </a:r>
          </a:p>
        </p:txBody>
      </p:sp>
      <p:sp>
        <p:nvSpPr>
          <p:cNvPr id="41" name="TextBox 40"/>
          <p:cNvSpPr txBox="1"/>
          <p:nvPr/>
        </p:nvSpPr>
        <p:spPr>
          <a:xfrm>
            <a:off x="-381000" y="3657600"/>
            <a:ext cx="10134600" cy="1862048"/>
          </a:xfrm>
          <a:prstGeom prst="rect">
            <a:avLst/>
          </a:prstGeom>
          <a:noFill/>
          <a:scene3d>
            <a:camera prst="perspectiveRelaxed"/>
            <a:lightRig rig="threePt" dir="t"/>
          </a:scene3d>
        </p:spPr>
        <p:txBody>
          <a:bodyPr>
            <a:spAutoFit/>
            <a:scene3d>
              <a:camera prst="orthographicFront"/>
              <a:lightRig rig="threePt" dir="t"/>
            </a:scene3d>
            <a:sp3d extrusionH="57150">
              <a:bevelT w="57150" h="38100" prst="artDeco"/>
            </a:sp3d>
          </a:bodyPr>
          <a:lstStyle/>
          <a:p>
            <a:pPr algn="ctr" fontAlgn="auto">
              <a:spcBef>
                <a:spcPts val="0"/>
              </a:spcBef>
              <a:spcAft>
                <a:spcPts val="0"/>
              </a:spcAft>
              <a:defRPr/>
            </a:pPr>
            <a:r>
              <a:rPr lang="en-US" sz="11500" b="1" dirty="0">
                <a:ln w="57150">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atin typeface="Chiller" pitchFamily="82" charset="0"/>
              </a:rPr>
              <a:t>Bleeding Kansas</a:t>
            </a:r>
          </a:p>
        </p:txBody>
      </p:sp>
      <p:sp>
        <p:nvSpPr>
          <p:cNvPr id="13" name="Rectangle 12"/>
          <p:cNvSpPr/>
          <p:nvPr/>
        </p:nvSpPr>
        <p:spPr>
          <a:xfrm>
            <a:off x="2438400" y="838200"/>
            <a:ext cx="4343400" cy="3139321"/>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b="1" dirty="0">
                <a:latin typeface="Arial" charset="0"/>
                <a:cs typeface="Arial" pitchFamily="34" charset="0"/>
              </a:rPr>
              <a:t>“The fifth victim floated nearby as John Brown and his men washed blood from their swords in Pottawatomie Creek. Brown said that the killings had been committed in accordance to "God’s will," and that he wanted to "strike terror in the hearts of the proslavery people." His killings would provoke fear and reprisals -- pushing America one step closer to an all-out civil war”.</a:t>
            </a:r>
            <a:endParaRPr lang="en-US" b="1" dirty="0">
              <a:solidFill>
                <a:schemeClr val="bg1"/>
              </a:solidFill>
              <a:latin typeface="Arial" charset="0"/>
              <a:cs typeface="Arial" pitchFamily="34" charset="0"/>
            </a:endParaRPr>
          </a:p>
        </p:txBody>
      </p:sp>
      <p:sp>
        <p:nvSpPr>
          <p:cNvPr id="49" name="TextBox 48"/>
          <p:cNvSpPr txBox="1"/>
          <p:nvPr/>
        </p:nvSpPr>
        <p:spPr>
          <a:xfrm>
            <a:off x="0" y="3581400"/>
            <a:ext cx="9144000" cy="1107996"/>
          </a:xfrm>
          <a:prstGeom prst="rect">
            <a:avLst/>
          </a:prstGeom>
          <a:noFill/>
          <a:scene3d>
            <a:camera prst="perspectiveRelaxed"/>
            <a:lightRig rig="threePt" dir="t"/>
          </a:scene3d>
        </p:spPr>
        <p:txBody>
          <a:bodyPr>
            <a:spAutoFit/>
            <a:scene3d>
              <a:camera prst="orthographicFront"/>
              <a:lightRig rig="threePt" dir="t"/>
            </a:scene3d>
            <a:sp3d extrusionH="57150">
              <a:bevelT w="57150" h="38100" prst="artDeco"/>
            </a:sp3d>
          </a:bodyPr>
          <a:lstStyle/>
          <a:p>
            <a:pPr algn="ctr" fontAlgn="auto">
              <a:spcBef>
                <a:spcPts val="0"/>
              </a:spcBef>
              <a:spcAft>
                <a:spcPts val="0"/>
              </a:spcAft>
              <a:defRPr/>
            </a:pPr>
            <a:r>
              <a:rPr lang="en-US" sz="6600" b="1" dirty="0">
                <a:ln w="28575">
                  <a:solidFill>
                    <a:schemeClr val="tx1"/>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atin typeface="Sanguinary™" pitchFamily="2" charset="0"/>
              </a:rPr>
              <a:t>Pottawatomie Creek Massacre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3000"/>
                                        <p:tgtEl>
                                          <p:spTgt spid="40"/>
                                        </p:tgtEl>
                                      </p:cBhvr>
                                    </p:animEffect>
                                  </p:childTnLst>
                                </p:cTn>
                              </p:par>
                              <p:par>
                                <p:cTn id="12" presetID="42"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0"/>
                                        <p:tgtEl>
                                          <p:spTgt spid="41"/>
                                        </p:tgtEl>
                                      </p:cBhvr>
                                    </p:animEffect>
                                    <p:anim calcmode="lin" valueType="num">
                                      <p:cBhvr>
                                        <p:cTn id="15" dur="5000" fill="hold"/>
                                        <p:tgtEl>
                                          <p:spTgt spid="41"/>
                                        </p:tgtEl>
                                        <p:attrNameLst>
                                          <p:attrName>ppt_x</p:attrName>
                                        </p:attrNameLst>
                                      </p:cBhvr>
                                      <p:tavLst>
                                        <p:tav tm="0">
                                          <p:val>
                                            <p:strVal val="#ppt_x"/>
                                          </p:val>
                                        </p:tav>
                                        <p:tav tm="100000">
                                          <p:val>
                                            <p:strVal val="#ppt_x"/>
                                          </p:val>
                                        </p:tav>
                                      </p:tavLst>
                                    </p:anim>
                                    <p:anim calcmode="lin" valueType="num">
                                      <p:cBhvr>
                                        <p:cTn id="16" dur="5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fade">
                                      <p:cBhvr>
                                        <p:cTn id="21" dur="2000"/>
                                        <p:tgtEl>
                                          <p:spTgt spid="1536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2000"/>
                                        <p:tgtEl>
                                          <p:spTgt spid="45"/>
                                        </p:tgtEl>
                                      </p:cBhvr>
                                    </p:animEffect>
                                    <p:anim calcmode="lin" valueType="num">
                                      <p:cBhvr>
                                        <p:cTn id="27" dur="2000" fill="hold"/>
                                        <p:tgtEl>
                                          <p:spTgt spid="45"/>
                                        </p:tgtEl>
                                        <p:attrNameLst>
                                          <p:attrName>ppt_x</p:attrName>
                                        </p:attrNameLst>
                                      </p:cBhvr>
                                      <p:tavLst>
                                        <p:tav tm="0">
                                          <p:val>
                                            <p:strVal val="#ppt_x"/>
                                          </p:val>
                                        </p:tav>
                                        <p:tav tm="100000">
                                          <p:val>
                                            <p:strVal val="#ppt_x"/>
                                          </p:val>
                                        </p:tav>
                                      </p:tavLst>
                                    </p:anim>
                                    <p:anim calcmode="lin" valueType="num">
                                      <p:cBhvr>
                                        <p:cTn id="28" dur="2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2000"/>
                                        <p:tgtEl>
                                          <p:spTgt spid="44"/>
                                        </p:tgtEl>
                                      </p:cBhvr>
                                    </p:animEffect>
                                    <p:anim calcmode="lin" valueType="num">
                                      <p:cBhvr>
                                        <p:cTn id="34" dur="2000" fill="hold"/>
                                        <p:tgtEl>
                                          <p:spTgt spid="44"/>
                                        </p:tgtEl>
                                        <p:attrNameLst>
                                          <p:attrName>ppt_x</p:attrName>
                                        </p:attrNameLst>
                                      </p:cBhvr>
                                      <p:tavLst>
                                        <p:tav tm="0">
                                          <p:val>
                                            <p:strVal val="#ppt_x"/>
                                          </p:val>
                                        </p:tav>
                                        <p:tav tm="100000">
                                          <p:val>
                                            <p:strVal val="#ppt_x"/>
                                          </p:val>
                                        </p:tav>
                                      </p:tavLst>
                                    </p:anim>
                                    <p:anim calcmode="lin" valueType="num">
                                      <p:cBhvr>
                                        <p:cTn id="35" dur="2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2000"/>
                                        <p:tgtEl>
                                          <p:spTgt spid="15364"/>
                                        </p:tgtEl>
                                      </p:cBhvr>
                                    </p:animEffect>
                                    <p:set>
                                      <p:cBhvr>
                                        <p:cTn id="40" dur="1" fill="hold">
                                          <p:stCondLst>
                                            <p:cond delay="1999"/>
                                          </p:stCondLst>
                                        </p:cTn>
                                        <p:tgtEl>
                                          <p:spTgt spid="1536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44"/>
                                        </p:tgtEl>
                                      </p:cBhvr>
                                    </p:animEffect>
                                    <p:set>
                                      <p:cBhvr>
                                        <p:cTn id="43" dur="1" fill="hold">
                                          <p:stCondLst>
                                            <p:cond delay="1999"/>
                                          </p:stCondLst>
                                        </p:cTn>
                                        <p:tgtEl>
                                          <p:spTgt spid="4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45"/>
                                        </p:tgtEl>
                                      </p:cBhvr>
                                    </p:animEffect>
                                    <p:set>
                                      <p:cBhvr>
                                        <p:cTn id="46" dur="1" fill="hold">
                                          <p:stCondLst>
                                            <p:cond delay="1999"/>
                                          </p:stCondLst>
                                        </p:cTn>
                                        <p:tgtEl>
                                          <p:spTgt spid="45"/>
                                        </p:tgtEl>
                                        <p:attrNameLst>
                                          <p:attrName>style.visibility</p:attrName>
                                        </p:attrNameLst>
                                      </p:cBhvr>
                                      <p:to>
                                        <p:strVal val="hidden"/>
                                      </p:to>
                                    </p:set>
                                  </p:childTnLst>
                                </p:cTn>
                              </p:par>
                              <p:par>
                                <p:cTn id="47" presetID="50" presetClass="entr" presetSubtype="0" decel="100000" fill="hold" nodeType="withEffect">
                                  <p:stCondLst>
                                    <p:cond delay="0"/>
                                  </p:stCondLst>
                                  <p:childTnLst>
                                    <p:set>
                                      <p:cBhvr>
                                        <p:cTn id="48" dur="1" fill="hold">
                                          <p:stCondLst>
                                            <p:cond delay="0"/>
                                          </p:stCondLst>
                                        </p:cTn>
                                        <p:tgtEl>
                                          <p:spTgt spid="14338"/>
                                        </p:tgtEl>
                                        <p:attrNameLst>
                                          <p:attrName>style.visibility</p:attrName>
                                        </p:attrNameLst>
                                      </p:cBhvr>
                                      <p:to>
                                        <p:strVal val="visible"/>
                                      </p:to>
                                    </p:set>
                                    <p:anim calcmode="lin" valueType="num">
                                      <p:cBhvr>
                                        <p:cTn id="49" dur="2000" fill="hold"/>
                                        <p:tgtEl>
                                          <p:spTgt spid="14338"/>
                                        </p:tgtEl>
                                        <p:attrNameLst>
                                          <p:attrName>ppt_w</p:attrName>
                                        </p:attrNameLst>
                                      </p:cBhvr>
                                      <p:tavLst>
                                        <p:tav tm="0">
                                          <p:val>
                                            <p:strVal val="#ppt_w+.3"/>
                                          </p:val>
                                        </p:tav>
                                        <p:tav tm="100000">
                                          <p:val>
                                            <p:strVal val="#ppt_w"/>
                                          </p:val>
                                        </p:tav>
                                      </p:tavLst>
                                    </p:anim>
                                    <p:anim calcmode="lin" valueType="num">
                                      <p:cBhvr>
                                        <p:cTn id="50" dur="2000" fill="hold"/>
                                        <p:tgtEl>
                                          <p:spTgt spid="14338"/>
                                        </p:tgtEl>
                                        <p:attrNameLst>
                                          <p:attrName>ppt_h</p:attrName>
                                        </p:attrNameLst>
                                      </p:cBhvr>
                                      <p:tavLst>
                                        <p:tav tm="0">
                                          <p:val>
                                            <p:strVal val="#ppt_h"/>
                                          </p:val>
                                        </p:tav>
                                        <p:tav tm="100000">
                                          <p:val>
                                            <p:strVal val="#ppt_h"/>
                                          </p:val>
                                        </p:tav>
                                      </p:tavLst>
                                    </p:anim>
                                    <p:animEffect transition="in" filter="fade">
                                      <p:cBhvr>
                                        <p:cTn id="51" dur="2000"/>
                                        <p:tgtEl>
                                          <p:spTgt spid="1433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2000"/>
                                        <p:tgtEl>
                                          <p:spTgt spid="14338"/>
                                        </p:tgtEl>
                                      </p:cBhvr>
                                    </p:animEffect>
                                    <p:set>
                                      <p:cBhvr>
                                        <p:cTn id="56" dur="1" fill="hold">
                                          <p:stCondLst>
                                            <p:cond delay="1999"/>
                                          </p:stCondLst>
                                        </p:cTn>
                                        <p:tgtEl>
                                          <p:spTgt spid="14338"/>
                                        </p:tgtEl>
                                        <p:attrNameLst>
                                          <p:attrName>style.visibility</p:attrName>
                                        </p:attrNameLst>
                                      </p:cBhvr>
                                      <p:to>
                                        <p:strVal val="hidden"/>
                                      </p:to>
                                    </p:set>
                                  </p:childTnLst>
                                </p:cTn>
                              </p:par>
                              <p:par>
                                <p:cTn id="57" presetID="50" presetClass="entr" presetSubtype="0" decel="100000" fill="hold" nodeType="withEffect">
                                  <p:stCondLst>
                                    <p:cond delay="0"/>
                                  </p:stCondLst>
                                  <p:childTnLst>
                                    <p:set>
                                      <p:cBhvr>
                                        <p:cTn id="58" dur="1" fill="hold">
                                          <p:stCondLst>
                                            <p:cond delay="0"/>
                                          </p:stCondLst>
                                        </p:cTn>
                                        <p:tgtEl>
                                          <p:spTgt spid="15366"/>
                                        </p:tgtEl>
                                        <p:attrNameLst>
                                          <p:attrName>style.visibility</p:attrName>
                                        </p:attrNameLst>
                                      </p:cBhvr>
                                      <p:to>
                                        <p:strVal val="visible"/>
                                      </p:to>
                                    </p:set>
                                    <p:anim calcmode="lin" valueType="num">
                                      <p:cBhvr>
                                        <p:cTn id="59" dur="2000" fill="hold"/>
                                        <p:tgtEl>
                                          <p:spTgt spid="15366"/>
                                        </p:tgtEl>
                                        <p:attrNameLst>
                                          <p:attrName>ppt_w</p:attrName>
                                        </p:attrNameLst>
                                      </p:cBhvr>
                                      <p:tavLst>
                                        <p:tav tm="0">
                                          <p:val>
                                            <p:strVal val="#ppt_w+.3"/>
                                          </p:val>
                                        </p:tav>
                                        <p:tav tm="100000">
                                          <p:val>
                                            <p:strVal val="#ppt_w"/>
                                          </p:val>
                                        </p:tav>
                                      </p:tavLst>
                                    </p:anim>
                                    <p:anim calcmode="lin" valueType="num">
                                      <p:cBhvr>
                                        <p:cTn id="60" dur="2000" fill="hold"/>
                                        <p:tgtEl>
                                          <p:spTgt spid="15366"/>
                                        </p:tgtEl>
                                        <p:attrNameLst>
                                          <p:attrName>ppt_h</p:attrName>
                                        </p:attrNameLst>
                                      </p:cBhvr>
                                      <p:tavLst>
                                        <p:tav tm="0">
                                          <p:val>
                                            <p:strVal val="#ppt_h"/>
                                          </p:val>
                                        </p:tav>
                                        <p:tav tm="100000">
                                          <p:val>
                                            <p:strVal val="#ppt_h"/>
                                          </p:val>
                                        </p:tav>
                                      </p:tavLst>
                                    </p:anim>
                                    <p:animEffect transition="in" filter="fade">
                                      <p:cBhvr>
                                        <p:cTn id="61" dur="2000"/>
                                        <p:tgtEl>
                                          <p:spTgt spid="15366"/>
                                        </p:tgtEl>
                                      </p:cBhvr>
                                    </p:animEffect>
                                  </p:childTnLst>
                                </p:cTn>
                              </p:par>
                              <p:par>
                                <p:cTn id="62" presetID="42"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3000"/>
                                        <p:tgtEl>
                                          <p:spTgt spid="47"/>
                                        </p:tgtEl>
                                      </p:cBhvr>
                                    </p:animEffect>
                                    <p:anim calcmode="lin" valueType="num">
                                      <p:cBhvr>
                                        <p:cTn id="65" dur="3000" fill="hold"/>
                                        <p:tgtEl>
                                          <p:spTgt spid="47"/>
                                        </p:tgtEl>
                                        <p:attrNameLst>
                                          <p:attrName>ppt_x</p:attrName>
                                        </p:attrNameLst>
                                      </p:cBhvr>
                                      <p:tavLst>
                                        <p:tav tm="0">
                                          <p:val>
                                            <p:strVal val="#ppt_x"/>
                                          </p:val>
                                        </p:tav>
                                        <p:tav tm="100000">
                                          <p:val>
                                            <p:strVal val="#ppt_x"/>
                                          </p:val>
                                        </p:tav>
                                      </p:tavLst>
                                    </p:anim>
                                    <p:anim calcmode="lin" valueType="num">
                                      <p:cBhvr>
                                        <p:cTn id="66" dur="3000" fill="hold"/>
                                        <p:tgtEl>
                                          <p:spTgt spid="47"/>
                                        </p:tgtEl>
                                        <p:attrNameLst>
                                          <p:attrName>ppt_y</p:attrName>
                                        </p:attrNameLst>
                                      </p:cBhvr>
                                      <p:tavLst>
                                        <p:tav tm="0">
                                          <p:val>
                                            <p:strVal val="#ppt_y+.1"/>
                                          </p:val>
                                        </p:tav>
                                        <p:tav tm="100000">
                                          <p:val>
                                            <p:strVal val="#ppt_y"/>
                                          </p:val>
                                        </p:tav>
                                      </p:tavLst>
                                    </p:anim>
                                  </p:childTnLst>
                                </p:cTn>
                              </p:par>
                              <p:par>
                                <p:cTn id="67" presetID="10" presetClass="exit" presetSubtype="0" fill="hold" nodeType="withEffect">
                                  <p:stCondLst>
                                    <p:cond delay="0"/>
                                  </p:stCondLst>
                                  <p:childTnLst>
                                    <p:animEffect transition="out" filter="fade">
                                      <p:cBhvr>
                                        <p:cTn id="68" dur="2000"/>
                                        <p:tgtEl>
                                          <p:spTgt spid="41"/>
                                        </p:tgtEl>
                                      </p:cBhvr>
                                    </p:animEffect>
                                    <p:set>
                                      <p:cBhvr>
                                        <p:cTn id="69" dur="1" fill="hold">
                                          <p:stCondLst>
                                            <p:cond delay="1999"/>
                                          </p:stCondLst>
                                        </p:cTn>
                                        <p:tgtEl>
                                          <p:spTgt spid="41"/>
                                        </p:tgtEl>
                                        <p:attrNameLst>
                                          <p:attrName>style.visibility</p:attrName>
                                        </p:attrNameLst>
                                      </p:cBhvr>
                                      <p:to>
                                        <p:strVal val="hidden"/>
                                      </p:to>
                                    </p:set>
                                  </p:childTnLst>
                                </p:cTn>
                              </p:par>
                            </p:childTnLst>
                          </p:cTn>
                        </p:par>
                        <p:par>
                          <p:cTn id="70" fill="hold" nodeType="afterGroup">
                            <p:stCondLst>
                              <p:cond delay="3000"/>
                            </p:stCondLst>
                            <p:childTnLst>
                              <p:par>
                                <p:cTn id="71" presetID="42"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2000"/>
                                        <p:tgtEl>
                                          <p:spTgt spid="13"/>
                                        </p:tgtEl>
                                      </p:cBhvr>
                                    </p:animEffect>
                                    <p:anim calcmode="lin" valueType="num">
                                      <p:cBhvr>
                                        <p:cTn id="74" dur="2000" fill="hold"/>
                                        <p:tgtEl>
                                          <p:spTgt spid="13"/>
                                        </p:tgtEl>
                                        <p:attrNameLst>
                                          <p:attrName>ppt_x</p:attrName>
                                        </p:attrNameLst>
                                      </p:cBhvr>
                                      <p:tavLst>
                                        <p:tav tm="0">
                                          <p:val>
                                            <p:strVal val="#ppt_x"/>
                                          </p:val>
                                        </p:tav>
                                        <p:tav tm="100000">
                                          <p:val>
                                            <p:strVal val="#ppt_x"/>
                                          </p:val>
                                        </p:tav>
                                      </p:tavLst>
                                    </p:anim>
                                    <p:anim calcmode="lin" valueType="num">
                                      <p:cBhvr>
                                        <p:cTn id="75" dur="2000" fill="hold"/>
                                        <p:tgtEl>
                                          <p:spTgt spid="13"/>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5000"/>
                            </p:stCondLst>
                            <p:childTnLst>
                              <p:par>
                                <p:cTn id="77" presetID="42" presetClass="entr" presetSubtype="0"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3000"/>
                                        <p:tgtEl>
                                          <p:spTgt spid="49"/>
                                        </p:tgtEl>
                                      </p:cBhvr>
                                    </p:animEffect>
                                    <p:anim calcmode="lin" valueType="num">
                                      <p:cBhvr>
                                        <p:cTn id="80" dur="3000" fill="hold"/>
                                        <p:tgtEl>
                                          <p:spTgt spid="49"/>
                                        </p:tgtEl>
                                        <p:attrNameLst>
                                          <p:attrName>ppt_x</p:attrName>
                                        </p:attrNameLst>
                                      </p:cBhvr>
                                      <p:tavLst>
                                        <p:tav tm="0">
                                          <p:val>
                                            <p:strVal val="#ppt_x"/>
                                          </p:val>
                                        </p:tav>
                                        <p:tav tm="100000">
                                          <p:val>
                                            <p:strVal val="#ppt_x"/>
                                          </p:val>
                                        </p:tav>
                                      </p:tavLst>
                                    </p:anim>
                                    <p:anim calcmode="lin" valueType="num">
                                      <p:cBhvr>
                                        <p:cTn id="81" dur="3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1000"/>
                                        <p:tgtEl>
                                          <p:spTgt spid="2"/>
                                        </p:tgtEl>
                                      </p:cBhvr>
                                    </p:animEffect>
                                    <p:anim calcmode="lin" valueType="num">
                                      <p:cBhvr>
                                        <p:cTn id="87" dur="1000" fill="hold"/>
                                        <p:tgtEl>
                                          <p:spTgt spid="2"/>
                                        </p:tgtEl>
                                        <p:attrNameLst>
                                          <p:attrName>ppt_x</p:attrName>
                                        </p:attrNameLst>
                                      </p:cBhvr>
                                      <p:tavLst>
                                        <p:tav tm="0">
                                          <p:val>
                                            <p:strVal val="#ppt_x"/>
                                          </p:val>
                                        </p:tav>
                                        <p:tav tm="100000">
                                          <p:val>
                                            <p:strVal val="#ppt_x"/>
                                          </p:val>
                                        </p:tav>
                                      </p:tavLst>
                                    </p:anim>
                                    <p:anim calcmode="lin" valueType="num">
                                      <p:cBhvr>
                                        <p:cTn id="8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p:cTn id="93" dur="3000" fill="hold"/>
                                        <p:tgtEl>
                                          <p:spTgt spid="3"/>
                                        </p:tgtEl>
                                        <p:attrNameLst>
                                          <p:attrName>ppt_w</p:attrName>
                                        </p:attrNameLst>
                                      </p:cBhvr>
                                      <p:tavLst>
                                        <p:tav tm="0">
                                          <p:val>
                                            <p:strVal val="#ppt_w+.3"/>
                                          </p:val>
                                        </p:tav>
                                        <p:tav tm="100000">
                                          <p:val>
                                            <p:strVal val="#ppt_w"/>
                                          </p:val>
                                        </p:tav>
                                      </p:tavLst>
                                    </p:anim>
                                    <p:anim calcmode="lin" valueType="num">
                                      <p:cBhvr>
                                        <p:cTn id="94" dur="3000" fill="hold"/>
                                        <p:tgtEl>
                                          <p:spTgt spid="3"/>
                                        </p:tgtEl>
                                        <p:attrNameLst>
                                          <p:attrName>ppt_h</p:attrName>
                                        </p:attrNameLst>
                                      </p:cBhvr>
                                      <p:tavLst>
                                        <p:tav tm="0">
                                          <p:val>
                                            <p:strVal val="#ppt_h"/>
                                          </p:val>
                                        </p:tav>
                                        <p:tav tm="100000">
                                          <p:val>
                                            <p:strVal val="#ppt_h"/>
                                          </p:val>
                                        </p:tav>
                                      </p:tavLst>
                                    </p:anim>
                                    <p:animEffect transition="in" filter="fade">
                                      <p:cBhvr>
                                        <p:cTn id="95" dur="3000"/>
                                        <p:tgtEl>
                                          <p:spTgt spid="3"/>
                                        </p:tgtEl>
                                      </p:cBhvr>
                                    </p:animEffect>
                                  </p:childTnLst>
                                </p:cTn>
                              </p:par>
                              <p:par>
                                <p:cTn id="96" presetID="10" presetClass="exit" presetSubtype="0" fill="hold" nodeType="withEffect">
                                  <p:stCondLst>
                                    <p:cond delay="0"/>
                                  </p:stCondLst>
                                  <p:childTnLst>
                                    <p:animEffect transition="out" filter="fade">
                                      <p:cBhvr>
                                        <p:cTn id="97" dur="2000"/>
                                        <p:tgtEl>
                                          <p:spTgt spid="8"/>
                                        </p:tgtEl>
                                      </p:cBhvr>
                                    </p:animEffect>
                                    <p:set>
                                      <p:cBhvr>
                                        <p:cTn id="98" dur="1" fill="hold">
                                          <p:stCondLst>
                                            <p:cond delay="1999"/>
                                          </p:stCondLst>
                                        </p:cTn>
                                        <p:tgtEl>
                                          <p:spTgt spid="8"/>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chemeClr val="accent2"/>
                </a:solidFill>
              </a:rPr>
              <a:t>Bleeding Kansas</a:t>
            </a:r>
          </a:p>
        </p:txBody>
      </p:sp>
      <p:sp>
        <p:nvSpPr>
          <p:cNvPr id="21507" name="Content Placeholder 2"/>
          <p:cNvSpPr>
            <a:spLocks noGrp="1"/>
          </p:cNvSpPr>
          <p:nvPr>
            <p:ph idx="1"/>
          </p:nvPr>
        </p:nvSpPr>
        <p:spPr/>
        <p:txBody>
          <a:bodyPr/>
          <a:lstStyle/>
          <a:p>
            <a:r>
              <a:rPr lang="en-US" sz="3000" dirty="0" smtClean="0">
                <a:solidFill>
                  <a:schemeClr val="accent2"/>
                </a:solidFill>
              </a:rPr>
              <a:t>Popular sovereignty led to violence in Kansas. 2 governments were set up in Kansas. One anti-slavery, and one pro-slavery.</a:t>
            </a:r>
          </a:p>
          <a:p>
            <a:r>
              <a:rPr lang="en-US" sz="3000" dirty="0" smtClean="0">
                <a:solidFill>
                  <a:schemeClr val="accent2"/>
                </a:solidFill>
              </a:rPr>
              <a:t>Abolitionists flocked to Kansas to try to make it a free state. </a:t>
            </a:r>
          </a:p>
          <a:p>
            <a:r>
              <a:rPr lang="en-US" sz="3000" dirty="0" smtClean="0">
                <a:solidFill>
                  <a:schemeClr val="accent2"/>
                </a:solidFill>
              </a:rPr>
              <a:t>Proslavery </a:t>
            </a:r>
            <a:r>
              <a:rPr lang="en-US" sz="3000" dirty="0">
                <a:solidFill>
                  <a:schemeClr val="accent2"/>
                </a:solidFill>
              </a:rPr>
              <a:t>supporters also crossed over from Missouri to vote for proslavery candidates and harass abolitionists.</a:t>
            </a:r>
          </a:p>
          <a:p>
            <a:endParaRPr lang="en-US" dirty="0" smtClean="0">
              <a:solidFill>
                <a:schemeClr val="accent2"/>
              </a:solidFill>
            </a:endParaRP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solidFill>
                  <a:schemeClr val="accent2"/>
                </a:solidFill>
              </a:rPr>
              <a:t>Significance of Bleeding Kansas</a:t>
            </a:r>
          </a:p>
        </p:txBody>
      </p:sp>
      <p:sp>
        <p:nvSpPr>
          <p:cNvPr id="22531" name="Content Placeholder 2"/>
          <p:cNvSpPr>
            <a:spLocks noGrp="1"/>
          </p:cNvSpPr>
          <p:nvPr>
            <p:ph idx="1"/>
          </p:nvPr>
        </p:nvSpPr>
        <p:spPr/>
        <p:txBody>
          <a:bodyPr/>
          <a:lstStyle/>
          <a:p>
            <a:r>
              <a:rPr lang="en-US" sz="2800" b="1" dirty="0" smtClean="0">
                <a:solidFill>
                  <a:schemeClr val="accent2"/>
                </a:solidFill>
              </a:rPr>
              <a:t>Shows that popular sovereignty wasn’t an effective way to deal with the slavery issue.</a:t>
            </a:r>
          </a:p>
          <a:p>
            <a:r>
              <a:rPr lang="en-US" sz="2800" b="1" dirty="0" smtClean="0">
                <a:solidFill>
                  <a:schemeClr val="accent2"/>
                </a:solidFill>
              </a:rPr>
              <a:t>Widespread violence erupted over the issue of slavery.</a:t>
            </a:r>
          </a:p>
          <a:p>
            <a:pPr marL="0" indent="0">
              <a:buNone/>
            </a:pPr>
            <a:endParaRPr lang="en-US" sz="2800" dirty="0" smtClean="0">
              <a:solidFill>
                <a:schemeClr val="accent2"/>
              </a:solidFill>
            </a:endParaRPr>
          </a:p>
          <a:p>
            <a:r>
              <a:rPr lang="en-US" sz="2800" dirty="0" smtClean="0">
                <a:solidFill>
                  <a:schemeClr val="accent2"/>
                </a:solidFill>
              </a:rPr>
              <a:t>President Franklin Pierce tried to get Kansas admitted as a slave state but Congress refused. Kansas didn’t come into the Union until 1861 after the war had started. It came in as a free state.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solidFill>
                  <a:srgbClr val="000066"/>
                </a:solidFill>
              </a:rPr>
              <a:t>The Beating of Charles Sumner</a:t>
            </a:r>
          </a:p>
        </p:txBody>
      </p:sp>
      <p:pic>
        <p:nvPicPr>
          <p:cNvPr id="23555" name="Picture 5" descr="Southern Chivalry, Cainning of Charles Sumner"/>
          <p:cNvPicPr>
            <a:picLocks noGrp="1" noChangeAspect="1" noChangeArrowheads="1"/>
          </p:cNvPicPr>
          <p:nvPr>
            <p:ph idx="1"/>
          </p:nvPr>
        </p:nvPicPr>
        <p:blipFill>
          <a:blip r:embed="rId2">
            <a:lum bright="-18000" contrast="6000"/>
            <a:extLst>
              <a:ext uri="{28A0092B-C50C-407E-A947-70E740481C1C}">
                <a14:useLocalDpi xmlns:a14="http://schemas.microsoft.com/office/drawing/2010/main" val="0"/>
              </a:ext>
            </a:extLst>
          </a:blip>
          <a:srcRect/>
          <a:stretch>
            <a:fillRect/>
          </a:stretch>
        </p:blipFill>
        <p:spPr>
          <a:xfrm>
            <a:off x="381000" y="1292225"/>
            <a:ext cx="8382000" cy="514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Beating of Charles Sumner (1856)</a:t>
            </a:r>
          </a:p>
        </p:txBody>
      </p:sp>
      <p:sp>
        <p:nvSpPr>
          <p:cNvPr id="24579" name="Content Placeholder 2"/>
          <p:cNvSpPr>
            <a:spLocks noGrp="1"/>
          </p:cNvSpPr>
          <p:nvPr>
            <p:ph idx="1"/>
          </p:nvPr>
        </p:nvSpPr>
        <p:spPr/>
        <p:txBody>
          <a:bodyPr/>
          <a:lstStyle/>
          <a:p>
            <a:r>
              <a:rPr lang="en-US" smtClean="0"/>
              <a:t>Representative Preston Brooks vs. Sen. Charles Sumner (Mass) </a:t>
            </a:r>
          </a:p>
          <a:p>
            <a:r>
              <a:rPr lang="en-US" smtClean="0"/>
              <a:t>Brooks beat Sumner with a cane in Congress in retaliation for a speech Sumner made that advocated Kansas enter the Union as a free state.</a:t>
            </a:r>
          </a:p>
          <a:p>
            <a:r>
              <a:rPr lang="en-US" smtClean="0"/>
              <a:t>Brooks became a hero in the South and Sumner became a martyr in the North.</a:t>
            </a:r>
          </a:p>
          <a:p>
            <a:r>
              <a:rPr lang="en-US" smtClean="0"/>
              <a:t>Represents the breakdown of “reasoned discourse”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Picture 12" descr="Under the Oaks"/>
          <p:cNvPicPr>
            <a:picLocks noChangeAspect="1" noChangeArrowheads="1"/>
          </p:cNvPicPr>
          <p:nvPr/>
        </p:nvPicPr>
        <p:blipFill>
          <a:blip r:embed="rId2" cstate="print">
            <a:lum bright="-14000" contrast="7000"/>
          </a:blip>
          <a:srcRect t="4498"/>
          <a:stretch>
            <a:fillRect/>
          </a:stretch>
        </p:blipFill>
        <p:spPr bwMode="auto">
          <a:xfrm>
            <a:off x="0" y="838200"/>
            <a:ext cx="9144000" cy="6172201"/>
          </a:xfrm>
          <a:prstGeom prst="rect">
            <a:avLst/>
          </a:prstGeom>
          <a:noFill/>
          <a:effectLst>
            <a:softEdge rad="635000"/>
          </a:effectLst>
        </p:spPr>
      </p:pic>
      <p:sp>
        <p:nvSpPr>
          <p:cNvPr id="2" name="TextBox 1"/>
          <p:cNvSpPr txBox="1"/>
          <p:nvPr/>
        </p:nvSpPr>
        <p:spPr>
          <a:xfrm>
            <a:off x="0" y="39469"/>
            <a:ext cx="9144000" cy="1015663"/>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000" dirty="0">
                <a:ln w="38100">
                  <a:solidFill>
                    <a:schemeClr val="accent6">
                      <a:lumMod val="50000"/>
                    </a:schemeClr>
                  </a:solidFill>
                </a:ln>
                <a:latin typeface="Hominis" pitchFamily="82" charset="0"/>
              </a:rPr>
              <a:t>Formation of the Republican Party</a:t>
            </a:r>
          </a:p>
        </p:txBody>
      </p:sp>
      <p:sp>
        <p:nvSpPr>
          <p:cNvPr id="26" name="Rectangle 25"/>
          <p:cNvSpPr/>
          <p:nvPr/>
        </p:nvSpPr>
        <p:spPr>
          <a:xfrm>
            <a:off x="304800" y="1524000"/>
            <a:ext cx="8458200" cy="923330"/>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b="1" dirty="0">
                <a:latin typeface="Arial" charset="0"/>
                <a:cs typeface="Arial" pitchFamily="34" charset="0"/>
              </a:rPr>
              <a:t>The Republican Party was born in the early 1850's by anti-slavery                activists and individuals who believed that government should                        grant western lands to settlers free of charge. </a:t>
            </a:r>
          </a:p>
        </p:txBody>
      </p:sp>
      <p:sp>
        <p:nvSpPr>
          <p:cNvPr id="27" name="Rectangle 26"/>
          <p:cNvSpPr/>
          <p:nvPr/>
        </p:nvSpPr>
        <p:spPr>
          <a:xfrm>
            <a:off x="304800" y="1524000"/>
            <a:ext cx="8382000" cy="646331"/>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b="1" dirty="0">
                <a:latin typeface="Arial" charset="0"/>
                <a:cs typeface="Arial" pitchFamily="34" charset="0"/>
              </a:rPr>
              <a:t>The name "Republican" was chosen because it alluded to equality and reminded individuals of Thomas Jefferson's Democratic-Republican Party. </a:t>
            </a:r>
          </a:p>
        </p:txBody>
      </p:sp>
      <p:sp>
        <p:nvSpPr>
          <p:cNvPr id="28" name="Rectangle 27"/>
          <p:cNvSpPr/>
          <p:nvPr/>
        </p:nvSpPr>
        <p:spPr>
          <a:xfrm>
            <a:off x="304800" y="1570672"/>
            <a:ext cx="4495800" cy="1477328"/>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b="1" dirty="0">
                <a:latin typeface="Arial" charset="0"/>
                <a:cs typeface="Arial" pitchFamily="34" charset="0"/>
              </a:rPr>
              <a:t>In 1856, the Republicans became a national party when John C. Fremont was nominated for President under the slogan: "Free soil, free labor, free speech, free men, Fremont.”</a:t>
            </a:r>
          </a:p>
        </p:txBody>
      </p:sp>
      <p:pic>
        <p:nvPicPr>
          <p:cNvPr id="41986" name="Picture 2" descr="http://cache.viewimages.com/xc/2666678.jpg?v=1&amp;c=ViewImages&amp;k=2&amp;d=6E41E83E90A345BD37F479A1A4B3E2ADA55A1E4F32AD3138"/>
          <p:cNvPicPr>
            <a:picLocks noChangeAspect="1" noChangeArrowheads="1"/>
          </p:cNvPicPr>
          <p:nvPr/>
        </p:nvPicPr>
        <p:blipFill>
          <a:blip r:embed="rId3" cstate="print"/>
          <a:srcRect b="4810"/>
          <a:stretch>
            <a:fillRect/>
          </a:stretch>
        </p:blipFill>
        <p:spPr bwMode="auto">
          <a:xfrm>
            <a:off x="914400" y="4114800"/>
            <a:ext cx="4815191" cy="3048000"/>
          </a:xfrm>
          <a:prstGeom prst="rect">
            <a:avLst/>
          </a:prstGeom>
          <a:noFill/>
          <a:effectLst>
            <a:softEdge rad="635000"/>
          </a:effectLst>
        </p:spPr>
      </p:pic>
      <p:grpSp>
        <p:nvGrpSpPr>
          <p:cNvPr id="3" name="Group 21"/>
          <p:cNvGrpSpPr/>
          <p:nvPr/>
        </p:nvGrpSpPr>
        <p:grpSpPr>
          <a:xfrm>
            <a:off x="6400800" y="5257800"/>
            <a:ext cx="2819400" cy="1143000"/>
            <a:chOff x="1676400" y="1676400"/>
            <a:chExt cx="1981200" cy="838200"/>
          </a:xfrm>
          <a:effectLst>
            <a:glow rad="101600">
              <a:schemeClr val="accent1">
                <a:satMod val="175000"/>
                <a:alpha val="40000"/>
              </a:schemeClr>
            </a:glow>
          </a:effectLst>
          <a:scene3d>
            <a:camera prst="perspectiveRelaxedModerately"/>
            <a:lightRig rig="threePt" dir="t"/>
          </a:scene3d>
        </p:grpSpPr>
        <p:sp>
          <p:nvSpPr>
            <p:cNvPr id="23" name="Bevel 22"/>
            <p:cNvSpPr/>
            <p:nvPr/>
          </p:nvSpPr>
          <p:spPr>
            <a:xfrm>
              <a:off x="1981200" y="1676400"/>
              <a:ext cx="1371600" cy="838200"/>
            </a:xfrm>
            <a:prstGeom prst="bevel">
              <a:avLst>
                <a:gd name="adj" fmla="val 6857"/>
              </a:avLst>
            </a:prstGeom>
            <a:gradFill>
              <a:gsLst>
                <a:gs pos="0">
                  <a:srgbClr val="FFEFD1"/>
                </a:gs>
                <a:gs pos="64999">
                  <a:srgbClr val="F0EBD5"/>
                </a:gs>
                <a:gs pos="100000">
                  <a:srgbClr val="D1C39F"/>
                </a:gs>
              </a:gsLst>
              <a:lin ang="5400000" scaled="0"/>
            </a:gradFill>
            <a:ln w="57150">
              <a:solidFill>
                <a:schemeClr val="tx1"/>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outerShdw blurRad="60007" dist="310007" dir="7680000" sy="30000" kx="1300200" algn="ctr" rotWithShape="0">
                    <a:prstClr val="black">
                      <a:alpha val="32000"/>
                    </a:prstClr>
                  </a:outerShdw>
                </a:effectLst>
              </a:endParaRPr>
            </a:p>
          </p:txBody>
        </p:sp>
        <p:sp>
          <p:nvSpPr>
            <p:cNvPr id="24" name="TextBox 23"/>
            <p:cNvSpPr txBox="1"/>
            <p:nvPr/>
          </p:nvSpPr>
          <p:spPr>
            <a:xfrm>
              <a:off x="1676400" y="1752600"/>
              <a:ext cx="1981200" cy="677109"/>
            </a:xfrm>
            <a:prstGeom prst="rect">
              <a:avLst/>
            </a:prstGeom>
            <a:noFill/>
            <a:ln>
              <a:solidFill>
                <a:schemeClr val="tx1"/>
              </a:solidFill>
            </a:ln>
          </p:spPr>
          <p:txBody>
            <a:bodyPr>
              <a:spAutoFit/>
            </a:bodyPr>
            <a:lstStyle/>
            <a:p>
              <a:pPr algn="ctr" fontAlgn="auto">
                <a:spcBef>
                  <a:spcPts val="0"/>
                </a:spcBef>
                <a:spcAft>
                  <a:spcPts val="0"/>
                </a:spcAft>
                <a:defRPr/>
              </a:pPr>
              <a:r>
                <a:rPr lang="en-US" sz="5400" dirty="0">
                  <a:effectLst>
                    <a:outerShdw blurRad="60007" dist="310007" dir="7680000" sy="30000" kx="1300200" algn="ctr" rotWithShape="0">
                      <a:prstClr val="black">
                        <a:alpha val="32000"/>
                      </a:prstClr>
                    </a:outerShdw>
                  </a:effectLst>
                  <a:latin typeface="Hominis" pitchFamily="82" charset="0"/>
                </a:rPr>
                <a:t>1856</a:t>
              </a:r>
            </a:p>
          </p:txBody>
        </p:sp>
      </p:grpSp>
      <p:grpSp>
        <p:nvGrpSpPr>
          <p:cNvPr id="4" name="Group 9"/>
          <p:cNvGrpSpPr>
            <a:grpSpLocks/>
          </p:cNvGrpSpPr>
          <p:nvPr/>
        </p:nvGrpSpPr>
        <p:grpSpPr bwMode="auto">
          <a:xfrm>
            <a:off x="76200" y="1371600"/>
            <a:ext cx="4565650" cy="2590800"/>
            <a:chOff x="3048000" y="2819400"/>
            <a:chExt cx="4565808" cy="2590800"/>
          </a:xfrm>
        </p:grpSpPr>
        <p:grpSp>
          <p:nvGrpSpPr>
            <p:cNvPr id="25619" name="Group 12"/>
            <p:cNvGrpSpPr>
              <a:grpSpLocks/>
            </p:cNvGrpSpPr>
            <p:nvPr/>
          </p:nvGrpSpPr>
          <p:grpSpPr bwMode="auto">
            <a:xfrm>
              <a:off x="3047997" y="2819400"/>
              <a:ext cx="4565805" cy="2590800"/>
              <a:chOff x="1916270" y="3352800"/>
              <a:chExt cx="3089890" cy="1566672"/>
            </a:xfrm>
          </p:grpSpPr>
          <p:sp>
            <p:nvSpPr>
              <p:cNvPr id="13" name="Horizontal Scroll 12"/>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5" name="Straight Connector 14"/>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7" name="TextBox 16"/>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8" name="Bevel 17"/>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Bevel 18"/>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TextBox 11"/>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0" name="Picture 1" descr="C:\Documents and Settings\Owner\Local Settings\Temporary Internet Files\Content.IE5\2XRV74ID\MCj0434663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2098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52400" y="6019800"/>
            <a:ext cx="58674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 The Republican Party was  founded                        to oppose the spread of Slavery.</a:t>
            </a:r>
          </a:p>
        </p:txBody>
      </p:sp>
      <p:sp>
        <p:nvSpPr>
          <p:cNvPr id="30" name="Rectangle 29"/>
          <p:cNvSpPr/>
          <p:nvPr/>
        </p:nvSpPr>
        <p:spPr>
          <a:xfrm>
            <a:off x="152400" y="6019800"/>
            <a:ext cx="58674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The Republicans were a sectional                       rather than a national party.  </a:t>
            </a:r>
          </a:p>
        </p:txBody>
      </p:sp>
      <p:pic>
        <p:nvPicPr>
          <p:cNvPr id="41994" name="Picture 10" descr="http://cache.viewimages.com/xc/2666563.jpg?v=1&amp;c=ViewImages&amp;k=2&amp;d=6E41E83E90A345BD246439390171FC84A55A1E4F32AD3138"/>
          <p:cNvPicPr>
            <a:picLocks noChangeAspect="1" noChangeArrowheads="1"/>
          </p:cNvPicPr>
          <p:nvPr/>
        </p:nvPicPr>
        <p:blipFill>
          <a:blip r:embed="rId5" cstate="print">
            <a:lum bright="-12000"/>
          </a:blip>
          <a:srcRect t="6190" b="5609"/>
          <a:stretch>
            <a:fillRect/>
          </a:stretch>
        </p:blipFill>
        <p:spPr bwMode="auto">
          <a:xfrm>
            <a:off x="5105400" y="1362556"/>
            <a:ext cx="3892383" cy="5266844"/>
          </a:xfrm>
          <a:prstGeom prst="rect">
            <a:avLst/>
          </a:prstGeom>
          <a:noFill/>
          <a:effectLst>
            <a:softEdge rad="127000"/>
          </a:effectLst>
        </p:spPr>
      </p:pic>
      <p:sp>
        <p:nvSpPr>
          <p:cNvPr id="25" name="Rectangle 24"/>
          <p:cNvSpPr/>
          <p:nvPr/>
        </p:nvSpPr>
        <p:spPr>
          <a:xfrm>
            <a:off x="5257800" y="1768019"/>
            <a:ext cx="3657600" cy="4708981"/>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sz="2000" b="1" dirty="0">
                <a:latin typeface="Arial" charset="0"/>
                <a:cs typeface="Arial" pitchFamily="34" charset="0"/>
              </a:rPr>
              <a:t>The Republicans were the party of free working white men; they were opposed to the spread of slavery because they did not want to compete against unpaid labor in the lands opening in the West. They were no particular friends of the blacks, slave or free. Their plan was to gain complete political control in the North; if they did, they would have sufficient electoral strength to elect a president.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slide(fromLeft)">
                                      <p:cBhvr>
                                        <p:cTn id="15" dur="2000"/>
                                        <p:tgtEl>
                                          <p:spTgt spid="419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0"/>
                                        <p:tgtEl>
                                          <p:spTgt spid="29"/>
                                        </p:tgtEl>
                                      </p:cBhvr>
                                    </p:animEffect>
                                  </p:childTnLst>
                                </p:cTn>
                              </p:par>
                              <p:par>
                                <p:cTn id="21" presetID="42"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2000"/>
                                        <p:tgtEl>
                                          <p:spTgt spid="29"/>
                                        </p:tgtEl>
                                      </p:cBhvr>
                                    </p:animEffect>
                                    <p:set>
                                      <p:cBhvr>
                                        <p:cTn id="30" dur="1" fill="hold">
                                          <p:stCondLst>
                                            <p:cond delay="1999"/>
                                          </p:stCondLst>
                                        </p:cTn>
                                        <p:tgtEl>
                                          <p:spTgt spid="2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26"/>
                                        </p:tgtEl>
                                      </p:cBhvr>
                                    </p:animEffect>
                                    <p:set>
                                      <p:cBhvr>
                                        <p:cTn id="33" dur="1" fill="hold">
                                          <p:stCondLst>
                                            <p:cond delay="1999"/>
                                          </p:stCondLst>
                                        </p:cTn>
                                        <p:tgtEl>
                                          <p:spTgt spid="26"/>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2000"/>
                                        <p:tgtEl>
                                          <p:spTgt spid="30"/>
                                        </p:tgtEl>
                                      </p:cBhvr>
                                    </p:animEffect>
                                    <p:set>
                                      <p:cBhvr>
                                        <p:cTn id="46" dur="1" fill="hold">
                                          <p:stCondLst>
                                            <p:cond delay="1999"/>
                                          </p:stCondLst>
                                        </p:cTn>
                                        <p:tgtEl>
                                          <p:spTgt spid="3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27"/>
                                        </p:tgtEl>
                                      </p:cBhvr>
                                    </p:animEffect>
                                    <p:set>
                                      <p:cBhvr>
                                        <p:cTn id="49" dur="1" fill="hold">
                                          <p:stCondLst>
                                            <p:cond delay="1999"/>
                                          </p:stCondLst>
                                        </p:cTn>
                                        <p:tgtEl>
                                          <p:spTgt spid="27"/>
                                        </p:tgtEl>
                                        <p:attrNameLst>
                                          <p:attrName>style.visibility</p:attrName>
                                        </p:attrNameLst>
                                      </p:cBhvr>
                                      <p:to>
                                        <p:strVal val="hidden"/>
                                      </p:to>
                                    </p:set>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12" presetClass="entr" presetSubtype="1" fill="hold" nodeType="withEffect">
                                  <p:stCondLst>
                                    <p:cond delay="0"/>
                                  </p:stCondLst>
                                  <p:childTnLst>
                                    <p:set>
                                      <p:cBhvr>
                                        <p:cTn id="56" dur="1" fill="hold">
                                          <p:stCondLst>
                                            <p:cond delay="0"/>
                                          </p:stCondLst>
                                        </p:cTn>
                                        <p:tgtEl>
                                          <p:spTgt spid="41994"/>
                                        </p:tgtEl>
                                        <p:attrNameLst>
                                          <p:attrName>style.visibility</p:attrName>
                                        </p:attrNameLst>
                                      </p:cBhvr>
                                      <p:to>
                                        <p:strVal val="visible"/>
                                      </p:to>
                                    </p:set>
                                    <p:animEffect transition="in" filter="slide(fromTop)">
                                      <p:cBhvr>
                                        <p:cTn id="57" dur="2000"/>
                                        <p:tgtEl>
                                          <p:spTgt spid="419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lide(fromTop)">
                                      <p:cBhvr>
                                        <p:cTn id="62" dur="2000"/>
                                        <p:tgtEl>
                                          <p:spTgt spid="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0" presetClass="entr" presetSubtype="0" decel="10000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3000" fill="hold"/>
                                        <p:tgtEl>
                                          <p:spTgt spid="4"/>
                                        </p:tgtEl>
                                        <p:attrNameLst>
                                          <p:attrName>ppt_w</p:attrName>
                                        </p:attrNameLst>
                                      </p:cBhvr>
                                      <p:tavLst>
                                        <p:tav tm="0">
                                          <p:val>
                                            <p:strVal val="#ppt_w+.3"/>
                                          </p:val>
                                        </p:tav>
                                        <p:tav tm="100000">
                                          <p:val>
                                            <p:strVal val="#ppt_w"/>
                                          </p:val>
                                        </p:tav>
                                      </p:tavLst>
                                    </p:anim>
                                    <p:anim calcmode="lin" valueType="num">
                                      <p:cBhvr>
                                        <p:cTn id="68" dur="3000" fill="hold"/>
                                        <p:tgtEl>
                                          <p:spTgt spid="4"/>
                                        </p:tgtEl>
                                        <p:attrNameLst>
                                          <p:attrName>ppt_h</p:attrName>
                                        </p:attrNameLst>
                                      </p:cBhvr>
                                      <p:tavLst>
                                        <p:tav tm="0">
                                          <p:val>
                                            <p:strVal val="#ppt_h"/>
                                          </p:val>
                                        </p:tav>
                                        <p:tav tm="100000">
                                          <p:val>
                                            <p:strVal val="#ppt_h"/>
                                          </p:val>
                                        </p:tav>
                                      </p:tavLst>
                                    </p:anim>
                                    <p:animEffect transition="in" filter="fade">
                                      <p:cBhvr>
                                        <p:cTn id="69" dur="3000"/>
                                        <p:tgtEl>
                                          <p:spTgt spid="4"/>
                                        </p:tgtEl>
                                      </p:cBhvr>
                                    </p:animEffect>
                                  </p:childTnLst>
                                </p:cTn>
                              </p:par>
                              <p:par>
                                <p:cTn id="70" presetID="10" presetClass="exit" presetSubtype="0" fill="hold" nodeType="withEffect">
                                  <p:stCondLst>
                                    <p:cond delay="0"/>
                                  </p:stCondLst>
                                  <p:childTnLst>
                                    <p:animEffect transition="out" filter="fade">
                                      <p:cBhvr>
                                        <p:cTn id="71" dur="2000"/>
                                        <p:tgtEl>
                                          <p:spTgt spid="28"/>
                                        </p:tgtEl>
                                      </p:cBhvr>
                                    </p:animEffect>
                                    <p:set>
                                      <p:cBhvr>
                                        <p:cTn id="72" dur="1" fill="hold">
                                          <p:stCondLst>
                                            <p:cond delay="1999"/>
                                          </p:stCondLst>
                                        </p:cTn>
                                        <p:tgtEl>
                                          <p:spTgt spid="28"/>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utenberg.org/files/7547/7547-h/images/lincoln1.jpg"/>
          <p:cNvPicPr>
            <a:picLocks noChangeAspect="1" noChangeArrowheads="1"/>
          </p:cNvPicPr>
          <p:nvPr/>
        </p:nvPicPr>
        <p:blipFill>
          <a:blip r:embed="rId2" cstate="print">
            <a:lum bright="-10000" contrast="20000"/>
          </a:blip>
          <a:srcRect/>
          <a:stretch>
            <a:fillRect/>
          </a:stretch>
        </p:blipFill>
        <p:spPr bwMode="auto">
          <a:xfrm flipH="1">
            <a:off x="2286000" y="-457200"/>
            <a:ext cx="5181600" cy="7610879"/>
          </a:xfrm>
          <a:prstGeom prst="rect">
            <a:avLst/>
          </a:prstGeom>
          <a:noFill/>
          <a:effectLst>
            <a:softEdge rad="635000"/>
          </a:effectLst>
          <a:scene3d>
            <a:camera prst="isometricOffAxis1Right"/>
            <a:lightRig rig="threePt" dir="t"/>
          </a:scene3d>
        </p:spPr>
      </p:pic>
      <p:grpSp>
        <p:nvGrpSpPr>
          <p:cNvPr id="26627" name="Group 20"/>
          <p:cNvGrpSpPr>
            <a:grpSpLocks/>
          </p:cNvGrpSpPr>
          <p:nvPr/>
        </p:nvGrpSpPr>
        <p:grpSpPr bwMode="auto">
          <a:xfrm>
            <a:off x="533400" y="4953000"/>
            <a:ext cx="2057400" cy="990600"/>
            <a:chOff x="152400" y="5562600"/>
            <a:chExt cx="2438400" cy="1143000"/>
          </a:xfrm>
        </p:grpSpPr>
        <p:sp>
          <p:nvSpPr>
            <p:cNvPr id="22" name="Horizontal Scroll 21"/>
            <p:cNvSpPr/>
            <p:nvPr/>
          </p:nvSpPr>
          <p:spPr>
            <a:xfrm>
              <a:off x="304801" y="5562600"/>
              <a:ext cx="1981199" cy="1143000"/>
            </a:xfrm>
            <a:prstGeom prst="horizontalScroll">
              <a:avLst/>
            </a:prstGeom>
            <a:gradFill>
              <a:gsLst>
                <a:gs pos="0">
                  <a:srgbClr val="FFEFD1"/>
                </a:gs>
                <a:gs pos="64999">
                  <a:srgbClr val="F0EBD5"/>
                </a:gs>
                <a:gs pos="100000">
                  <a:srgbClr val="D1C39F"/>
                </a:gs>
              </a:gsLst>
              <a:lin ang="5400000" scaled="0"/>
            </a:gradFill>
            <a:ln w="412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228600">
                    <a:schemeClr val="accent2">
                      <a:satMod val="175000"/>
                      <a:alpha val="40000"/>
                    </a:schemeClr>
                  </a:glow>
                </a:effectLst>
              </a:endParaRPr>
            </a:p>
          </p:txBody>
        </p:sp>
        <p:sp>
          <p:nvSpPr>
            <p:cNvPr id="26645" name="TextBox 22"/>
            <p:cNvSpPr txBox="1">
              <a:spLocks noChangeArrowheads="1"/>
            </p:cNvSpPr>
            <p:nvPr/>
          </p:nvSpPr>
          <p:spPr bwMode="auto">
            <a:xfrm>
              <a:off x="152400" y="5715000"/>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algn="ctr" eaLnBrk="1" hangingPunct="1"/>
              <a:r>
                <a:rPr lang="en-US" sz="4000">
                  <a:solidFill>
                    <a:schemeClr val="tx1"/>
                  </a:solidFill>
                  <a:latin typeface="Hominis"/>
                </a:rPr>
                <a:t>1858</a:t>
              </a:r>
            </a:p>
          </p:txBody>
        </p:sp>
      </p:grpSp>
      <p:sp>
        <p:nvSpPr>
          <p:cNvPr id="6" name="Rectangle 5"/>
          <p:cNvSpPr/>
          <p:nvPr/>
        </p:nvSpPr>
        <p:spPr>
          <a:xfrm>
            <a:off x="3657600" y="463689"/>
            <a:ext cx="5410200" cy="5632311"/>
          </a:xfrm>
          <a:prstGeom prst="rect">
            <a:avLst/>
          </a:prstGeom>
          <a:noFill/>
          <a:ln w="82550">
            <a:noFill/>
          </a:ln>
          <a:scene3d>
            <a:camera prst="perspectiveAbove"/>
            <a:lightRig rig="threePt" dir="t"/>
          </a:scene3d>
          <a:sp3d>
            <a:bevelT prst="convex"/>
          </a:sp3d>
        </p:spPr>
        <p:txBody>
          <a:bodyPr>
            <a:spAutoFit/>
            <a:sp3d extrusionH="57150">
              <a:bevelT w="38100" h="38100"/>
            </a:sp3d>
          </a:bodyPr>
          <a:lstStyle/>
          <a:p>
            <a:pPr algn="ctr" fontAlgn="auto">
              <a:spcBef>
                <a:spcPts val="0"/>
              </a:spcBef>
              <a:spcAft>
                <a:spcPts val="0"/>
              </a:spcAft>
              <a:defRPr/>
            </a:pPr>
            <a:r>
              <a:rPr lang="en-US" sz="2400" dirty="0">
                <a:effectLst>
                  <a:glow rad="101600">
                    <a:schemeClr val="accent2">
                      <a:satMod val="175000"/>
                      <a:alpha val="40000"/>
                    </a:schemeClr>
                  </a:glow>
                </a:effectLst>
                <a:latin typeface="+mn-lt"/>
              </a:rPr>
              <a:t>“ A house divided against itself cannot stand." I believe this government cannot endure, permanently half slave and half free. I do not expect the Union to be dissolved — I do not expect the house to fall — but I do expect it will cease to be divided. It will become all one thing or all the other. Either the opponents of slavery will arrest the further spread of it, and place it where the public mind shall rest in the belief that it is in the course of ultimate extinction; or its advocates will push it forward, till it shall become alike lawful in all the States, old as well as new — North as well as South.”</a:t>
            </a:r>
            <a:endParaRPr lang="en-US" sz="2800" dirty="0">
              <a:effectLst>
                <a:glow rad="101600">
                  <a:schemeClr val="accent2">
                    <a:satMod val="175000"/>
                    <a:alpha val="40000"/>
                  </a:schemeClr>
                </a:glow>
              </a:effectLst>
              <a:latin typeface="+mn-lt"/>
            </a:endParaRPr>
          </a:p>
        </p:txBody>
      </p:sp>
      <p:sp>
        <p:nvSpPr>
          <p:cNvPr id="9" name="TextBox 8"/>
          <p:cNvSpPr txBox="1"/>
          <p:nvPr/>
        </p:nvSpPr>
        <p:spPr>
          <a:xfrm>
            <a:off x="0" y="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A House Divided Speech</a:t>
            </a:r>
            <a:endParaRPr lang="en-US" sz="4800" dirty="0">
              <a:ln w="38100">
                <a:solidFill>
                  <a:schemeClr val="accent6">
                    <a:lumMod val="50000"/>
                  </a:schemeClr>
                </a:solidFill>
              </a:ln>
              <a:latin typeface="Hominis" pitchFamily="82" charset="0"/>
            </a:endParaRPr>
          </a:p>
        </p:txBody>
      </p:sp>
      <p:grpSp>
        <p:nvGrpSpPr>
          <p:cNvPr id="3" name="Group 9"/>
          <p:cNvGrpSpPr>
            <a:grpSpLocks/>
          </p:cNvGrpSpPr>
          <p:nvPr/>
        </p:nvGrpSpPr>
        <p:grpSpPr bwMode="auto">
          <a:xfrm>
            <a:off x="0" y="4191000"/>
            <a:ext cx="4565650" cy="2590800"/>
            <a:chOff x="3048000" y="2819400"/>
            <a:chExt cx="4565808" cy="2590800"/>
          </a:xfrm>
        </p:grpSpPr>
        <p:grpSp>
          <p:nvGrpSpPr>
            <p:cNvPr id="26635" name="Group 12"/>
            <p:cNvGrpSpPr>
              <a:grpSpLocks/>
            </p:cNvGrpSpPr>
            <p:nvPr/>
          </p:nvGrpSpPr>
          <p:grpSpPr bwMode="auto">
            <a:xfrm>
              <a:off x="3047997" y="2819400"/>
              <a:ext cx="4565805" cy="2590800"/>
              <a:chOff x="1916270" y="3352800"/>
              <a:chExt cx="3089890" cy="1566672"/>
            </a:xfrm>
          </p:grpSpPr>
          <p:sp>
            <p:nvSpPr>
              <p:cNvPr id="13" name="Horizontal Scroll 12"/>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5" name="Straight Connector 14"/>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7" name="TextBox 16"/>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8" name="Bevel 17"/>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Bevel 18"/>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TextBox 11"/>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0" name="Picture 1" descr="C:\Documents and Settings\Owner\Local Settings\Temporary Internet Files\Content.IE5\2XRV74ID\MCj043466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51054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905000" y="6073914"/>
            <a:ext cx="53340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Lincoln rose to national prominence with his famous “House Divided Speech”.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fill="hold" nodeType="clickEffect">
                                  <p:stCondLst>
                                    <p:cond delay="0"/>
                                  </p:stCondLst>
                                  <p:childTnLst>
                                    <p:animMotion origin="layout" path="M -3.33333E-6 -4.44444E-6 L -0.325 0.0007 " pathEditMode="relative" rAng="0" ptsTypes="AA">
                                      <p:cBhvr>
                                        <p:cTn id="6" dur="9000" fill="hold"/>
                                        <p:tgtEl>
                                          <p:spTgt spid="1026"/>
                                        </p:tgtEl>
                                        <p:attrNameLst>
                                          <p:attrName>ppt_x</p:attrName>
                                          <p:attrName>ppt_y</p:attrName>
                                        </p:attrNameLst>
                                      </p:cBhvr>
                                      <p:rCtr x="-16200" y="0"/>
                                    </p:animMotion>
                                  </p:childTnLst>
                                </p:cTn>
                              </p:par>
                              <p:par>
                                <p:cTn id="7" presetID="1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slide(fromBottom)">
                                      <p:cBhvr>
                                        <p:cTn id="9" dur="12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000" fill="hold"/>
                                        <p:tgtEl>
                                          <p:spTgt spid="3"/>
                                        </p:tgtEl>
                                        <p:attrNameLst>
                                          <p:attrName>ppt_w</p:attrName>
                                        </p:attrNameLst>
                                      </p:cBhvr>
                                      <p:tavLst>
                                        <p:tav tm="0">
                                          <p:val>
                                            <p:strVal val="#ppt_w+.3"/>
                                          </p:val>
                                        </p:tav>
                                        <p:tav tm="100000">
                                          <p:val>
                                            <p:strVal val="#ppt_w"/>
                                          </p:val>
                                        </p:tav>
                                      </p:tavLst>
                                    </p:anim>
                                    <p:anim calcmode="lin" valueType="num">
                                      <p:cBhvr>
                                        <p:cTn id="20" dur="3000" fill="hold"/>
                                        <p:tgtEl>
                                          <p:spTgt spid="3"/>
                                        </p:tgtEl>
                                        <p:attrNameLst>
                                          <p:attrName>ppt_h</p:attrName>
                                        </p:attrNameLst>
                                      </p:cBhvr>
                                      <p:tavLst>
                                        <p:tav tm="0">
                                          <p:val>
                                            <p:strVal val="#ppt_h"/>
                                          </p:val>
                                        </p:tav>
                                        <p:tav tm="100000">
                                          <p:val>
                                            <p:strVal val="#ppt_h"/>
                                          </p:val>
                                        </p:tav>
                                      </p:tavLst>
                                    </p:anim>
                                    <p:animEffect transition="in" filter="fade">
                                      <p:cBhvr>
                                        <p:cTn id="21" dur="3000"/>
                                        <p:tgtEl>
                                          <p:spTgt spid="3"/>
                                        </p:tgtEl>
                                      </p:cBhvr>
                                    </p:animEffect>
                                  </p:childTnLst>
                                </p:cTn>
                              </p:par>
                              <p:par>
                                <p:cTn id="22" presetID="10" presetClass="exit" presetSubtype="0" fill="hold" nodeType="withEffect">
                                  <p:stCondLst>
                                    <p:cond delay="0"/>
                                  </p:stCondLst>
                                  <p:childTnLst>
                                    <p:animEffect transition="out" filter="fade">
                                      <p:cBhvr>
                                        <p:cTn id="23" dur="2000"/>
                                        <p:tgtEl>
                                          <p:spTgt spid="24"/>
                                        </p:tgtEl>
                                      </p:cBhvr>
                                    </p:animEffect>
                                    <p:set>
                                      <p:cBhvr>
                                        <p:cTn id="24" dur="1" fill="hold">
                                          <p:stCondLst>
                                            <p:cond delay="1999"/>
                                          </p:stCondLst>
                                        </p:cTn>
                                        <p:tgtEl>
                                          <p:spTgt spid="2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ited States in 1850"/>
          <p:cNvPicPr>
            <a:picLocks noChangeAspect="1" noChangeArrowheads="1"/>
          </p:cNvPicPr>
          <p:nvPr/>
        </p:nvPicPr>
        <p:blipFill>
          <a:blip r:embed="rId2" cstate="print">
            <a:lum bright="-15000"/>
          </a:blip>
          <a:srcRect/>
          <a:stretch>
            <a:fillRect/>
          </a:stretch>
        </p:blipFill>
        <p:spPr bwMode="auto">
          <a:xfrm>
            <a:off x="533400" y="183888"/>
            <a:ext cx="8153400" cy="6232973"/>
          </a:xfrm>
          <a:prstGeom prst="rect">
            <a:avLst/>
          </a:prstGeom>
          <a:noFill/>
          <a:ln w="98425">
            <a:solidFill>
              <a:schemeClr val="accent6">
                <a:lumMod val="50000"/>
              </a:schemeClr>
            </a:solidFill>
          </a:ln>
          <a:scene3d>
            <a:camera prst="perspectiveAbove"/>
            <a:lightRig rig="threePt" dir="t"/>
          </a:scene3d>
          <a:sp3d>
            <a:bevelT prst="slope"/>
          </a:sp3d>
        </p:spPr>
      </p:pic>
      <p:pic>
        <p:nvPicPr>
          <p:cNvPr id="1028" name="Picture 4" descr="http://www.landmarkcases.org/dredscott/images/dred_portrait.gif"/>
          <p:cNvPicPr>
            <a:picLocks noChangeAspect="1" noChangeArrowheads="1"/>
          </p:cNvPicPr>
          <p:nvPr/>
        </p:nvPicPr>
        <p:blipFill>
          <a:blip r:embed="rId3" cstate="print">
            <a:lum bright="-10000"/>
          </a:blip>
          <a:srcRect r="7233"/>
          <a:stretch>
            <a:fillRect/>
          </a:stretch>
        </p:blipFill>
        <p:spPr bwMode="auto">
          <a:xfrm flipH="1">
            <a:off x="457200" y="457200"/>
            <a:ext cx="2932108" cy="3276600"/>
          </a:xfrm>
          <a:prstGeom prst="rect">
            <a:avLst/>
          </a:prstGeom>
          <a:noFill/>
          <a:effectLst>
            <a:softEdge rad="635000"/>
          </a:effectLst>
          <a:scene3d>
            <a:camera prst="isometricOffAxis1Right"/>
            <a:lightRig rig="threePt" dir="t"/>
          </a:scene3d>
        </p:spPr>
      </p:pic>
      <p:sp>
        <p:nvSpPr>
          <p:cNvPr id="6" name="TextBox 5"/>
          <p:cNvSpPr txBox="1"/>
          <p:nvPr/>
        </p:nvSpPr>
        <p:spPr>
          <a:xfrm>
            <a:off x="0" y="-36731"/>
            <a:ext cx="9144000" cy="64633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3600" dirty="0">
                <a:ln w="38100">
                  <a:solidFill>
                    <a:schemeClr val="accent6">
                      <a:lumMod val="50000"/>
                    </a:schemeClr>
                  </a:solidFill>
                </a:ln>
                <a:latin typeface="Hominis" pitchFamily="82" charset="0"/>
              </a:rPr>
              <a:t>The </a:t>
            </a:r>
            <a:r>
              <a:rPr lang="en-US" sz="3600" dirty="0" err="1">
                <a:ln w="38100">
                  <a:solidFill>
                    <a:schemeClr val="accent6">
                      <a:lumMod val="50000"/>
                    </a:schemeClr>
                  </a:solidFill>
                </a:ln>
                <a:latin typeface="Hominis" pitchFamily="82" charset="0"/>
              </a:rPr>
              <a:t>Dred</a:t>
            </a:r>
            <a:r>
              <a:rPr lang="en-US" sz="3600" dirty="0">
                <a:ln w="38100">
                  <a:solidFill>
                    <a:schemeClr val="accent6">
                      <a:lumMod val="50000"/>
                    </a:schemeClr>
                  </a:solidFill>
                </a:ln>
                <a:latin typeface="Hominis" pitchFamily="82" charset="0"/>
              </a:rPr>
              <a:t> Scott Case of 1857</a:t>
            </a:r>
            <a:endParaRPr lang="en-US" sz="4000" dirty="0">
              <a:ln w="38100">
                <a:solidFill>
                  <a:schemeClr val="accent6">
                    <a:lumMod val="50000"/>
                  </a:schemeClr>
                </a:solidFill>
              </a:ln>
              <a:latin typeface="Hominis" pitchFamily="82" charset="0"/>
            </a:endParaRPr>
          </a:p>
        </p:txBody>
      </p:sp>
      <p:grpSp>
        <p:nvGrpSpPr>
          <p:cNvPr id="2" name="Group 8"/>
          <p:cNvGrpSpPr>
            <a:grpSpLocks/>
          </p:cNvGrpSpPr>
          <p:nvPr/>
        </p:nvGrpSpPr>
        <p:grpSpPr bwMode="auto">
          <a:xfrm>
            <a:off x="2743200" y="4267200"/>
            <a:ext cx="4565650" cy="2590800"/>
            <a:chOff x="3048000" y="2819400"/>
            <a:chExt cx="4565808" cy="2590800"/>
          </a:xfrm>
        </p:grpSpPr>
        <p:grpSp>
          <p:nvGrpSpPr>
            <p:cNvPr id="27664" name="Group 12"/>
            <p:cNvGrpSpPr>
              <a:grpSpLocks/>
            </p:cNvGrpSpPr>
            <p:nvPr/>
          </p:nvGrpSpPr>
          <p:grpSpPr bwMode="auto">
            <a:xfrm>
              <a:off x="3047997" y="2819400"/>
              <a:ext cx="4565805" cy="2590800"/>
              <a:chOff x="1916270" y="3352800"/>
              <a:chExt cx="3089890" cy="1566672"/>
            </a:xfrm>
          </p:grpSpPr>
          <p:sp>
            <p:nvSpPr>
              <p:cNvPr id="12" name="Horizontal Scroll 11"/>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4" name="Straight Connector 13"/>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6" name="TextBox 15"/>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7" name="Bevel 16"/>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Bevel 17"/>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extBox 10"/>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19" name="Picture 1" descr="C:\Documents and Settings\Owner\Local Settings\Temporary Internet Files\Content.IE5\2XRV74ID\MCj04346630000[1].wmf"/>
          <p:cNvPicPr>
            <a:picLocks noChangeAspect="1" noChangeArrowheads="1"/>
          </p:cNvPicPr>
          <p:nvPr/>
        </p:nvPicPr>
        <p:blipFill>
          <a:blip r:embed="rId4" cstate="print">
            <a:duotone>
              <a:prstClr val="black"/>
              <a:schemeClr val="accent1">
                <a:tint val="45000"/>
                <a:satMod val="400000"/>
              </a:schemeClr>
            </a:duotone>
            <a:lum/>
          </a:blip>
          <a:srcRect/>
          <a:stretch>
            <a:fillRect/>
          </a:stretch>
        </p:blipFill>
        <p:spPr bwMode="auto">
          <a:xfrm>
            <a:off x="3962400" y="5068887"/>
            <a:ext cx="662456" cy="874713"/>
          </a:xfrm>
          <a:prstGeom prst="rect">
            <a:avLst/>
          </a:prstGeom>
          <a:noFill/>
        </p:spPr>
      </p:pic>
      <p:grpSp>
        <p:nvGrpSpPr>
          <p:cNvPr id="4" name="Group 19"/>
          <p:cNvGrpSpPr/>
          <p:nvPr/>
        </p:nvGrpSpPr>
        <p:grpSpPr>
          <a:xfrm>
            <a:off x="381000" y="3048000"/>
            <a:ext cx="2819400" cy="1143000"/>
            <a:chOff x="1676400" y="1676400"/>
            <a:chExt cx="1981200" cy="838200"/>
          </a:xfrm>
          <a:scene3d>
            <a:camera prst="perspectiveRelaxedModerately"/>
            <a:lightRig rig="threePt" dir="t"/>
          </a:scene3d>
        </p:grpSpPr>
        <p:sp>
          <p:nvSpPr>
            <p:cNvPr id="21" name="Bevel 20"/>
            <p:cNvSpPr/>
            <p:nvPr/>
          </p:nvSpPr>
          <p:spPr>
            <a:xfrm>
              <a:off x="1981200" y="1676400"/>
              <a:ext cx="1371600" cy="838200"/>
            </a:xfrm>
            <a:prstGeom prst="bevel">
              <a:avLst>
                <a:gd name="adj" fmla="val 6857"/>
              </a:avLst>
            </a:prstGeom>
            <a:gradFill>
              <a:gsLst>
                <a:gs pos="0">
                  <a:srgbClr val="FFEFD1"/>
                </a:gs>
                <a:gs pos="64999">
                  <a:srgbClr val="F0EBD5"/>
                </a:gs>
                <a:gs pos="100000">
                  <a:srgbClr val="D1C39F"/>
                </a:gs>
              </a:gsLst>
              <a:lin ang="5400000" scaled="0"/>
            </a:gradFill>
            <a:ln w="57150">
              <a:solidFill>
                <a:srgbClr val="006600"/>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p:nvPr/>
          </p:nvSpPr>
          <p:spPr>
            <a:xfrm>
              <a:off x="1676400" y="1752600"/>
              <a:ext cx="1981200" cy="677109"/>
            </a:xfrm>
            <a:prstGeom prst="rect">
              <a:avLst/>
            </a:prstGeom>
            <a:noFill/>
          </p:spPr>
          <p:txBody>
            <a:bodyPr>
              <a:spAutoFit/>
            </a:bodyPr>
            <a:lstStyle/>
            <a:p>
              <a:pPr algn="ctr" fontAlgn="auto">
                <a:spcBef>
                  <a:spcPts val="0"/>
                </a:spcBef>
                <a:spcAft>
                  <a:spcPts val="0"/>
                </a:spcAft>
                <a:defRPr/>
              </a:pPr>
              <a:r>
                <a:rPr lang="en-US" sz="5400" dirty="0">
                  <a:latin typeface="Hominis" pitchFamily="82" charset="0"/>
                </a:rPr>
                <a:t>1857</a:t>
              </a:r>
            </a:p>
          </p:txBody>
        </p:sp>
      </p:grpSp>
      <p:sp>
        <p:nvSpPr>
          <p:cNvPr id="23" name="Rectangle 22"/>
          <p:cNvSpPr/>
          <p:nvPr/>
        </p:nvSpPr>
        <p:spPr>
          <a:xfrm>
            <a:off x="3048000" y="533400"/>
            <a:ext cx="3505200" cy="3785652"/>
          </a:xfrm>
          <a:prstGeom prst="rect">
            <a:avLst/>
          </a:prstGeom>
          <a:gradFill>
            <a:gsLst>
              <a:gs pos="0">
                <a:srgbClr val="FFEFD1"/>
              </a:gs>
              <a:gs pos="64999">
                <a:srgbClr val="F0EBD5"/>
              </a:gs>
              <a:gs pos="100000">
                <a:srgbClr val="D1C39F"/>
              </a:gs>
            </a:gsLst>
            <a:lin ang="5400000" scaled="0"/>
          </a:gradFill>
          <a:ln w="63500">
            <a:solidFill>
              <a:schemeClr val="accent6">
                <a:lumMod val="50000"/>
              </a:schemeClr>
            </a:solidFill>
          </a:ln>
          <a:scene3d>
            <a:camera prst="perspectiveAbove"/>
            <a:lightRig rig="threePt" dir="t"/>
          </a:scene3d>
          <a:sp3d>
            <a:bevelT/>
          </a:sp3d>
        </p:spPr>
        <p:txBody>
          <a:bodyPr>
            <a:spAutoFit/>
          </a:bodyPr>
          <a:lstStyle/>
          <a:p>
            <a:pPr algn="ctr" fontAlgn="auto">
              <a:spcBef>
                <a:spcPts val="0"/>
              </a:spcBef>
              <a:spcAft>
                <a:spcPts val="0"/>
              </a:spcAft>
              <a:defRPr/>
            </a:pPr>
            <a:r>
              <a:rPr lang="en-US" sz="2000" b="1" dirty="0">
                <a:latin typeface="Arial" charset="0"/>
                <a:cs typeface="Arial" pitchFamily="34" charset="0"/>
              </a:rPr>
              <a:t>They (Slaves) had for more than a century before been regarded as beings of an inferior order, and altogether unfit to associate with the white race, either in social or political relations, and so far unfit that they had no rights which the white man was bound to respect." — Justice Roger Taney</a:t>
            </a:r>
          </a:p>
        </p:txBody>
      </p:sp>
      <p:pic>
        <p:nvPicPr>
          <p:cNvPr id="9218" name="Picture 2" descr="http://www.historicaldocuments.com/RogerBrookeTaney1.jpg"/>
          <p:cNvPicPr>
            <a:picLocks noChangeAspect="1" noChangeArrowheads="1"/>
          </p:cNvPicPr>
          <p:nvPr/>
        </p:nvPicPr>
        <p:blipFill>
          <a:blip r:embed="rId5" cstate="print">
            <a:lum bright="-17000"/>
          </a:blip>
          <a:srcRect l="17158" t="10865" r="14829" b="5121"/>
          <a:stretch>
            <a:fillRect/>
          </a:stretch>
        </p:blipFill>
        <p:spPr bwMode="auto">
          <a:xfrm flipH="1">
            <a:off x="6172200" y="0"/>
            <a:ext cx="3352800" cy="5066391"/>
          </a:xfrm>
          <a:prstGeom prst="ellipse">
            <a:avLst/>
          </a:prstGeom>
          <a:noFill/>
          <a:effectLst>
            <a:softEdge rad="635000"/>
          </a:effectLst>
          <a:scene3d>
            <a:camera prst="isometricOffAxis2Left"/>
            <a:lightRig rig="threePt" dir="t"/>
          </a:scene3d>
        </p:spPr>
      </p:pic>
      <p:sp>
        <p:nvSpPr>
          <p:cNvPr id="24" name="Rectangle 23"/>
          <p:cNvSpPr/>
          <p:nvPr/>
        </p:nvSpPr>
        <p:spPr>
          <a:xfrm>
            <a:off x="304800" y="5997714"/>
            <a:ext cx="86106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The Supreme Court ruled that African-Americans were property not people and therefore not entitled to  constitutional protection.</a:t>
            </a:r>
          </a:p>
        </p:txBody>
      </p:sp>
      <p:sp>
        <p:nvSpPr>
          <p:cNvPr id="25" name="Rectangle 24"/>
          <p:cNvSpPr/>
          <p:nvPr/>
        </p:nvSpPr>
        <p:spPr>
          <a:xfrm>
            <a:off x="304800" y="5997714"/>
            <a:ext cx="86106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 Also ruled that Congress did not have the right                                             to ban Slavery in any territory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par>
                                <p:cTn id="8" presetID="39" presetClass="entr" presetSubtype="0" ac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1"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2"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3000"/>
                                        <p:tgtEl>
                                          <p:spTgt spid="23"/>
                                        </p:tgtEl>
                                      </p:cBhvr>
                                    </p:animEffect>
                                    <p:anim calcmode="lin" valueType="num">
                                      <p:cBhvr>
                                        <p:cTn id="19" dur="3000" fill="hold"/>
                                        <p:tgtEl>
                                          <p:spTgt spid="23"/>
                                        </p:tgtEl>
                                        <p:attrNameLst>
                                          <p:attrName>ppt_x</p:attrName>
                                        </p:attrNameLst>
                                      </p:cBhvr>
                                      <p:tavLst>
                                        <p:tav tm="0">
                                          <p:val>
                                            <p:strVal val="#ppt_x"/>
                                          </p:val>
                                        </p:tav>
                                        <p:tav tm="100000">
                                          <p:val>
                                            <p:strVal val="#ppt_x"/>
                                          </p:val>
                                        </p:tav>
                                      </p:tavLst>
                                    </p:anim>
                                    <p:anim calcmode="lin" valueType="num">
                                      <p:cBhvr>
                                        <p:cTn id="20" dur="3000" fill="hold"/>
                                        <p:tgtEl>
                                          <p:spTgt spid="23"/>
                                        </p:tgtEl>
                                        <p:attrNameLst>
                                          <p:attrName>ppt_y</p:attrName>
                                        </p:attrNameLst>
                                      </p:cBhvr>
                                      <p:tavLst>
                                        <p:tav tm="0">
                                          <p:val>
                                            <p:strVal val="#ppt_y+.1"/>
                                          </p:val>
                                        </p:tav>
                                        <p:tav tm="100000">
                                          <p:val>
                                            <p:strVal val="#ppt_y"/>
                                          </p:val>
                                        </p:tav>
                                      </p:tavLst>
                                    </p:anim>
                                  </p:childTnLst>
                                </p:cTn>
                              </p:par>
                              <p:par>
                                <p:cTn id="21" presetID="50" presetClass="entr" presetSubtype="0" decel="100000" fill="hold" nodeType="with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p:cTn id="23" dur="2000" fill="hold"/>
                                        <p:tgtEl>
                                          <p:spTgt spid="9218"/>
                                        </p:tgtEl>
                                        <p:attrNameLst>
                                          <p:attrName>ppt_w</p:attrName>
                                        </p:attrNameLst>
                                      </p:cBhvr>
                                      <p:tavLst>
                                        <p:tav tm="0">
                                          <p:val>
                                            <p:strVal val="#ppt_w+.3"/>
                                          </p:val>
                                        </p:tav>
                                        <p:tav tm="100000">
                                          <p:val>
                                            <p:strVal val="#ppt_w"/>
                                          </p:val>
                                        </p:tav>
                                      </p:tavLst>
                                    </p:anim>
                                    <p:anim calcmode="lin" valueType="num">
                                      <p:cBhvr>
                                        <p:cTn id="24" dur="2000" fill="hold"/>
                                        <p:tgtEl>
                                          <p:spTgt spid="9218"/>
                                        </p:tgtEl>
                                        <p:attrNameLst>
                                          <p:attrName>ppt_h</p:attrName>
                                        </p:attrNameLst>
                                      </p:cBhvr>
                                      <p:tavLst>
                                        <p:tav tm="0">
                                          <p:val>
                                            <p:strVal val="#ppt_h"/>
                                          </p:val>
                                        </p:tav>
                                        <p:tav tm="100000">
                                          <p:val>
                                            <p:strVal val="#ppt_h"/>
                                          </p:val>
                                        </p:tav>
                                      </p:tavLst>
                                    </p:anim>
                                    <p:animEffect transition="in" filter="fade">
                                      <p:cBhvr>
                                        <p:cTn id="25" dur="2000"/>
                                        <p:tgtEl>
                                          <p:spTgt spid="92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nodeType="clickEffect">
                                  <p:stCondLst>
                                    <p:cond delay="0"/>
                                  </p:stCondLst>
                                  <p:childTnLst>
                                    <p:animEffect transition="out" filter="fade">
                                      <p:cBhvr>
                                        <p:cTn id="34" dur="2000"/>
                                        <p:tgtEl>
                                          <p:spTgt spid="24"/>
                                        </p:tgtEl>
                                      </p:cBhvr>
                                    </p:animEffect>
                                    <p:set>
                                      <p:cBhvr>
                                        <p:cTn id="35" dur="1" fill="hold">
                                          <p:stCondLst>
                                            <p:cond delay="1999"/>
                                          </p:stCondLst>
                                        </p:cTn>
                                        <p:tgtEl>
                                          <p:spTgt spid="2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3000" fill="hold"/>
                                        <p:tgtEl>
                                          <p:spTgt spid="2"/>
                                        </p:tgtEl>
                                        <p:attrNameLst>
                                          <p:attrName>ppt_w</p:attrName>
                                        </p:attrNameLst>
                                      </p:cBhvr>
                                      <p:tavLst>
                                        <p:tav tm="0">
                                          <p:val>
                                            <p:strVal val="#ppt_w+.3"/>
                                          </p:val>
                                        </p:tav>
                                        <p:tav tm="100000">
                                          <p:val>
                                            <p:strVal val="#ppt_w"/>
                                          </p:val>
                                        </p:tav>
                                      </p:tavLst>
                                    </p:anim>
                                    <p:anim calcmode="lin" valueType="num">
                                      <p:cBhvr>
                                        <p:cTn id="44" dur="3000" fill="hold"/>
                                        <p:tgtEl>
                                          <p:spTgt spid="2"/>
                                        </p:tgtEl>
                                        <p:attrNameLst>
                                          <p:attrName>ppt_h</p:attrName>
                                        </p:attrNameLst>
                                      </p:cBhvr>
                                      <p:tavLst>
                                        <p:tav tm="0">
                                          <p:val>
                                            <p:strVal val="#ppt_h"/>
                                          </p:val>
                                        </p:tav>
                                        <p:tav tm="100000">
                                          <p:val>
                                            <p:strVal val="#ppt_h"/>
                                          </p:val>
                                        </p:tav>
                                      </p:tavLst>
                                    </p:anim>
                                    <p:animEffect transition="in" filter="fade">
                                      <p:cBhvr>
                                        <p:cTn id="45" dur="3000"/>
                                        <p:tgtEl>
                                          <p:spTgt spid="2"/>
                                        </p:tgtEl>
                                      </p:cBhvr>
                                    </p:animEffect>
                                  </p:childTnLst>
                                </p:cTn>
                              </p:par>
                              <p:par>
                                <p:cTn id="46" presetID="10" presetClass="exit" presetSubtype="0" fill="hold" nodeType="withEffect">
                                  <p:stCondLst>
                                    <p:cond delay="0"/>
                                  </p:stCondLst>
                                  <p:childTnLst>
                                    <p:animEffect transition="out" filter="fade">
                                      <p:cBhvr>
                                        <p:cTn id="47" dur="2000"/>
                                        <p:tgtEl>
                                          <p:spTgt spid="25"/>
                                        </p:tgtEl>
                                      </p:cBhvr>
                                    </p:animEffect>
                                    <p:set>
                                      <p:cBhvr>
                                        <p:cTn id="48" dur="1" fill="hold">
                                          <p:stCondLst>
                                            <p:cond delay="1999"/>
                                          </p:stCondLst>
                                        </p:cTn>
                                        <p:tgtEl>
                                          <p:spTgt spid="2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3 Causes of the Civil War</a:t>
            </a:r>
          </a:p>
        </p:txBody>
      </p:sp>
      <p:sp>
        <p:nvSpPr>
          <p:cNvPr id="3" name="Content Placeholder 2"/>
          <p:cNvSpPr>
            <a:spLocks noGrp="1"/>
          </p:cNvSpPr>
          <p:nvPr>
            <p:ph idx="1"/>
          </p:nvPr>
        </p:nvSpPr>
        <p:spPr/>
        <p:txBody>
          <a:bodyPr/>
          <a:lstStyle/>
          <a:p>
            <a:pPr eaLnBrk="1" hangingPunct="1">
              <a:defRPr/>
            </a:pPr>
            <a:r>
              <a:rPr lang="en-US" b="1" u="sng" dirty="0" smtClean="0"/>
              <a:t>States’ Rights</a:t>
            </a:r>
            <a:r>
              <a:rPr lang="en-US" b="1" dirty="0" smtClean="0"/>
              <a:t>:</a:t>
            </a:r>
            <a:r>
              <a:rPr lang="en-US" dirty="0" smtClean="0"/>
              <a:t> The old debate over federalism had never really died.  Because of its higher population growth, the North would increasingly dominate the federal government.  The South responded by claiming that the individual states should have more power to make decisions over issues such as slavery.</a:t>
            </a:r>
          </a:p>
          <a:p>
            <a:pPr marL="0" indent="0"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2895600" y="457200"/>
            <a:ext cx="3228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eaLnBrk="1" hangingPunct="1"/>
            <a:r>
              <a:rPr lang="en-US"/>
              <a:t>Significance</a:t>
            </a:r>
          </a:p>
        </p:txBody>
      </p:sp>
      <p:sp>
        <p:nvSpPr>
          <p:cNvPr id="3" name="TextBox 2"/>
          <p:cNvSpPr txBox="1"/>
          <p:nvPr/>
        </p:nvSpPr>
        <p:spPr>
          <a:xfrm>
            <a:off x="685800" y="2057400"/>
            <a:ext cx="7696200" cy="4340225"/>
          </a:xfrm>
          <a:prstGeom prst="rect">
            <a:avLst/>
          </a:prstGeom>
          <a:noFill/>
        </p:spPr>
        <p:txBody>
          <a:bodyPr>
            <a:spAutoFit/>
          </a:bodyPr>
          <a:lstStyle/>
          <a:p>
            <a:pPr marL="342900" indent="-342900">
              <a:buFont typeface="Arial" pitchFamily="34" charset="0"/>
              <a:buChar char="•"/>
              <a:defRPr/>
            </a:pPr>
            <a:r>
              <a:rPr lang="en-US" sz="3200" dirty="0">
                <a:latin typeface="Arial" charset="0"/>
              </a:rPr>
              <a:t>The issue of slavery reaches a boiling point. </a:t>
            </a:r>
          </a:p>
          <a:p>
            <a:pPr marL="342900" indent="-342900">
              <a:buFont typeface="Arial" pitchFamily="34" charset="0"/>
              <a:buChar char="•"/>
              <a:defRPr/>
            </a:pPr>
            <a:r>
              <a:rPr lang="en-US" sz="3200" dirty="0">
                <a:latin typeface="Arial" charset="0"/>
              </a:rPr>
              <a:t>Dred Scott v. Sanford helped turn slavery into a moral issue in the North and a constitutional issue in the South.</a:t>
            </a:r>
          </a:p>
          <a:p>
            <a:pPr marL="342900" indent="-342900">
              <a:buFont typeface="Arial" pitchFamily="34" charset="0"/>
              <a:buChar char="•"/>
              <a:defRPr/>
            </a:pPr>
            <a:r>
              <a:rPr lang="en-US" sz="3200" dirty="0">
                <a:latin typeface="Arial" charset="0"/>
              </a:rPr>
              <a:t>This signaled that there was no more room for compromise between either side.</a:t>
            </a:r>
          </a:p>
          <a:p>
            <a:pPr>
              <a:defRPr/>
            </a:pPr>
            <a:endParaRPr lang="en-US" sz="2000" dirty="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sonofthesouth.net/slavery/pictures/stephen-a-douglas.jpg"/>
          <p:cNvPicPr>
            <a:picLocks noChangeAspect="1" noChangeArrowheads="1"/>
          </p:cNvPicPr>
          <p:nvPr/>
        </p:nvPicPr>
        <p:blipFill>
          <a:blip r:embed="rId2" cstate="print"/>
          <a:srcRect l="29323" r="22111" b="54952"/>
          <a:stretch>
            <a:fillRect/>
          </a:stretch>
        </p:blipFill>
        <p:spPr bwMode="auto">
          <a:xfrm flipH="1">
            <a:off x="3543300" y="685800"/>
            <a:ext cx="3543300" cy="4419600"/>
          </a:xfrm>
          <a:prstGeom prst="ellipse">
            <a:avLst/>
          </a:prstGeom>
          <a:noFill/>
          <a:effectLst>
            <a:softEdge rad="635000"/>
          </a:effectLst>
        </p:spPr>
      </p:pic>
      <p:sp>
        <p:nvSpPr>
          <p:cNvPr id="4" name="TextBox 3"/>
          <p:cNvSpPr txBox="1"/>
          <p:nvPr/>
        </p:nvSpPr>
        <p:spPr>
          <a:xfrm>
            <a:off x="-228600" y="0"/>
            <a:ext cx="9677400" cy="830997"/>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800" dirty="0">
                <a:ln w="38100">
                  <a:solidFill>
                    <a:schemeClr val="accent6">
                      <a:lumMod val="50000"/>
                    </a:schemeClr>
                  </a:solidFill>
                </a:ln>
                <a:latin typeface="Hominis" pitchFamily="82" charset="0"/>
              </a:rPr>
              <a:t>Lincoln</a:t>
            </a:r>
            <a:r>
              <a:rPr lang="en-US" sz="4800" dirty="0">
                <a:ln w="38100">
                  <a:solidFill>
                    <a:schemeClr val="accent6">
                      <a:lumMod val="50000"/>
                    </a:schemeClr>
                  </a:solidFill>
                </a:ln>
                <a:latin typeface="Arial" charset="0"/>
                <a:cs typeface="Arial" pitchFamily="34" charset="0"/>
              </a:rPr>
              <a:t>-</a:t>
            </a:r>
            <a:r>
              <a:rPr lang="en-US" sz="4800" dirty="0">
                <a:ln w="38100">
                  <a:solidFill>
                    <a:schemeClr val="accent6">
                      <a:lumMod val="50000"/>
                    </a:schemeClr>
                  </a:solidFill>
                </a:ln>
                <a:latin typeface="Hominis" pitchFamily="82" charset="0"/>
                <a:cs typeface="Arial" pitchFamily="34" charset="0"/>
              </a:rPr>
              <a:t>Douglas Debates</a:t>
            </a:r>
            <a:endParaRPr lang="en-US" sz="4800" dirty="0">
              <a:ln w="38100">
                <a:solidFill>
                  <a:schemeClr val="accent6">
                    <a:lumMod val="50000"/>
                  </a:schemeClr>
                </a:solidFill>
              </a:ln>
              <a:latin typeface="Hominis" pitchFamily="82" charset="0"/>
            </a:endParaRPr>
          </a:p>
        </p:txBody>
      </p:sp>
      <p:pic>
        <p:nvPicPr>
          <p:cNvPr id="40962" name="Picture 2" descr="http://cache.eb.com/eb/image?id=70758&amp;rendTypeId=4"/>
          <p:cNvPicPr>
            <a:picLocks noChangeAspect="1" noChangeArrowheads="1"/>
          </p:cNvPicPr>
          <p:nvPr/>
        </p:nvPicPr>
        <p:blipFill>
          <a:blip r:embed="rId3" cstate="print">
            <a:lum bright="-7000" contrast="7000"/>
          </a:blip>
          <a:srcRect/>
          <a:stretch>
            <a:fillRect/>
          </a:stretch>
        </p:blipFill>
        <p:spPr bwMode="auto">
          <a:xfrm flipH="1">
            <a:off x="1295400" y="838200"/>
            <a:ext cx="3866389" cy="4495800"/>
          </a:xfrm>
          <a:prstGeom prst="ellipse">
            <a:avLst/>
          </a:prstGeom>
          <a:noFill/>
          <a:effectLst>
            <a:softEdge rad="635000"/>
          </a:effectLst>
        </p:spPr>
      </p:pic>
      <p:pic>
        <p:nvPicPr>
          <p:cNvPr id="33794" name="Picture 2" descr="http://cache.eb.com/eb/image?id=91350&amp;rendTypeId=4"/>
          <p:cNvPicPr>
            <a:picLocks noChangeAspect="1" noChangeArrowheads="1"/>
          </p:cNvPicPr>
          <p:nvPr/>
        </p:nvPicPr>
        <p:blipFill>
          <a:blip r:embed="rId4" cstate="print">
            <a:lum bright="-15000" contrast="9000"/>
          </a:blip>
          <a:srcRect/>
          <a:stretch>
            <a:fillRect/>
          </a:stretch>
        </p:blipFill>
        <p:spPr bwMode="auto">
          <a:xfrm>
            <a:off x="2956561" y="898360"/>
            <a:ext cx="3139439" cy="4130840"/>
          </a:xfrm>
          <a:prstGeom prst="ellipse">
            <a:avLst/>
          </a:prstGeom>
          <a:ln w="171450" cap="rnd">
            <a:solidFill>
              <a:schemeClr val="accent6">
                <a:lumMod val="50000"/>
              </a:schemeClr>
            </a:solidFill>
            <a:prstDash val="solid"/>
          </a:ln>
          <a:effectLst>
            <a:glow rad="228600">
              <a:schemeClr val="accent6">
                <a:satMod val="175000"/>
                <a:alpha val="40000"/>
              </a:schemeClr>
            </a:glow>
            <a:outerShdw blurRad="127000" algn="bl" rotWithShape="0">
              <a:srgbClr val="000000"/>
            </a:outerShdw>
          </a:effectLst>
          <a:scene3d>
            <a:camera prst="isometricOffAxis1Right"/>
            <a:lightRig rig="threePt" dir="t">
              <a:rot lat="0" lon="0" rev="19200000"/>
            </a:lightRig>
          </a:scene3d>
          <a:sp3d extrusionH="25400">
            <a:bevelT w="304800" h="152400" prst="hardEdge"/>
            <a:extrusionClr>
              <a:srgbClr val="000000"/>
            </a:extrusionClr>
          </a:sp3d>
        </p:spPr>
      </p:pic>
      <p:pic>
        <p:nvPicPr>
          <p:cNvPr id="40966" name="Picture 6" descr="http://lincoln.lib.niu.edu/img/debatex_030801.jpg"/>
          <p:cNvPicPr>
            <a:picLocks noChangeAspect="1" noChangeArrowheads="1"/>
          </p:cNvPicPr>
          <p:nvPr/>
        </p:nvPicPr>
        <p:blipFill>
          <a:blip r:embed="rId5" cstate="print">
            <a:lum bright="-5000" contrast="5000"/>
          </a:blip>
          <a:srcRect t="-402" r="1576" b="2402"/>
          <a:stretch>
            <a:fillRect/>
          </a:stretch>
        </p:blipFill>
        <p:spPr bwMode="auto">
          <a:xfrm>
            <a:off x="2160491" y="3124201"/>
            <a:ext cx="4773709" cy="3635310"/>
          </a:xfrm>
          <a:prstGeom prst="rect">
            <a:avLst/>
          </a:prstGeom>
          <a:noFill/>
          <a:ln w="50800">
            <a:solidFill>
              <a:schemeClr val="accent6">
                <a:lumMod val="50000"/>
              </a:schemeClr>
            </a:solidFill>
          </a:ln>
          <a:scene3d>
            <a:camera prst="perspectiveAbove"/>
            <a:lightRig rig="threePt" dir="t"/>
          </a:scene3d>
          <a:sp3d>
            <a:bevelT/>
          </a:sp3d>
        </p:spPr>
      </p:pic>
      <p:grpSp>
        <p:nvGrpSpPr>
          <p:cNvPr id="2" name="Group 9"/>
          <p:cNvGrpSpPr>
            <a:grpSpLocks/>
          </p:cNvGrpSpPr>
          <p:nvPr/>
        </p:nvGrpSpPr>
        <p:grpSpPr bwMode="auto">
          <a:xfrm>
            <a:off x="152400" y="5715000"/>
            <a:ext cx="2057400" cy="990600"/>
            <a:chOff x="152400" y="5562600"/>
            <a:chExt cx="2438400" cy="1143000"/>
          </a:xfrm>
        </p:grpSpPr>
        <p:sp>
          <p:nvSpPr>
            <p:cNvPr id="8" name="Horizontal Scroll 7"/>
            <p:cNvSpPr/>
            <p:nvPr/>
          </p:nvSpPr>
          <p:spPr>
            <a:xfrm>
              <a:off x="304800" y="5562600"/>
              <a:ext cx="1981200" cy="1143000"/>
            </a:xfrm>
            <a:prstGeom prst="horizontalScroll">
              <a:avLst/>
            </a:prstGeom>
            <a:gradFill>
              <a:gsLst>
                <a:gs pos="0">
                  <a:srgbClr val="FFEFD1"/>
                </a:gs>
                <a:gs pos="64999">
                  <a:srgbClr val="F0EBD5"/>
                </a:gs>
                <a:gs pos="100000">
                  <a:srgbClr val="D1C39F"/>
                </a:gs>
              </a:gsLst>
              <a:lin ang="5400000" scaled="0"/>
            </a:gradFill>
            <a:ln w="41275">
              <a:solidFill>
                <a:srgbClr val="00660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228600">
                    <a:schemeClr val="accent2">
                      <a:satMod val="175000"/>
                      <a:alpha val="40000"/>
                    </a:schemeClr>
                  </a:glow>
                </a:effectLst>
              </a:endParaRPr>
            </a:p>
          </p:txBody>
        </p:sp>
        <p:sp>
          <p:nvSpPr>
            <p:cNvPr id="9" name="TextBox 8"/>
            <p:cNvSpPr txBox="1"/>
            <p:nvPr/>
          </p:nvSpPr>
          <p:spPr>
            <a:xfrm>
              <a:off x="152400" y="5715000"/>
              <a:ext cx="2438400" cy="707886"/>
            </a:xfrm>
            <a:prstGeom prst="rect">
              <a:avLst/>
            </a:prstGeom>
            <a:noFill/>
            <a:scene3d>
              <a:camera prst="orthographicFront"/>
              <a:lightRig rig="threePt" dir="t"/>
            </a:scene3d>
            <a:sp3d>
              <a:bevelT/>
            </a:sp3d>
          </p:spPr>
          <p:txBody>
            <a:bodyPr>
              <a:spAutoFit/>
            </a:bodyPr>
            <a:lstStyle/>
            <a:p>
              <a:pPr algn="ctr" fontAlgn="auto">
                <a:spcBef>
                  <a:spcPts val="0"/>
                </a:spcBef>
                <a:spcAft>
                  <a:spcPts val="0"/>
                </a:spcAft>
                <a:defRPr/>
              </a:pPr>
              <a:r>
                <a:rPr lang="en-US" sz="4000" dirty="0">
                  <a:latin typeface="Hominis" pitchFamily="82" charset="0"/>
                </a:rPr>
                <a:t>1858</a:t>
              </a:r>
            </a:p>
          </p:txBody>
        </p:sp>
      </p:grpSp>
      <p:pic>
        <p:nvPicPr>
          <p:cNvPr id="11"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5105400" y="3505200"/>
            <a:ext cx="685800" cy="651764"/>
          </a:xfrm>
          <a:prstGeom prst="ellipse">
            <a:avLst/>
          </a:prstGeom>
          <a:noFill/>
          <a:ln>
            <a:noFill/>
          </a:ln>
          <a:effectLst>
            <a:softEdge rad="127000"/>
          </a:effectLst>
        </p:spPr>
      </p:pic>
      <p:pic>
        <p:nvPicPr>
          <p:cNvPr id="12"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4572000" y="3082036"/>
            <a:ext cx="685800" cy="651764"/>
          </a:xfrm>
          <a:prstGeom prst="ellipse">
            <a:avLst/>
          </a:prstGeom>
          <a:noFill/>
          <a:ln>
            <a:noFill/>
          </a:ln>
          <a:effectLst>
            <a:softEdge rad="127000"/>
          </a:effectLst>
        </p:spPr>
      </p:pic>
      <p:pic>
        <p:nvPicPr>
          <p:cNvPr id="13"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4800600" y="5596636"/>
            <a:ext cx="685800" cy="651764"/>
          </a:xfrm>
          <a:prstGeom prst="ellipse">
            <a:avLst/>
          </a:prstGeom>
          <a:noFill/>
          <a:ln>
            <a:noFill/>
          </a:ln>
          <a:effectLst>
            <a:softEdge rad="127000"/>
          </a:effectLst>
        </p:spPr>
      </p:pic>
      <p:pic>
        <p:nvPicPr>
          <p:cNvPr id="14"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5105400" y="4453636"/>
            <a:ext cx="685800" cy="651764"/>
          </a:xfrm>
          <a:prstGeom prst="ellipse">
            <a:avLst/>
          </a:prstGeom>
          <a:noFill/>
          <a:ln>
            <a:noFill/>
          </a:ln>
          <a:effectLst>
            <a:softEdge rad="127000"/>
          </a:effectLst>
        </p:spPr>
      </p:pic>
      <p:pic>
        <p:nvPicPr>
          <p:cNvPr id="15"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4191000" y="3733800"/>
            <a:ext cx="685800" cy="651764"/>
          </a:xfrm>
          <a:prstGeom prst="ellipse">
            <a:avLst/>
          </a:prstGeom>
          <a:noFill/>
          <a:ln>
            <a:noFill/>
          </a:ln>
          <a:effectLst>
            <a:softEdge rad="127000"/>
          </a:effectLst>
        </p:spPr>
      </p:pic>
      <p:pic>
        <p:nvPicPr>
          <p:cNvPr id="16"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3810000" y="4301236"/>
            <a:ext cx="685800" cy="651764"/>
          </a:xfrm>
          <a:prstGeom prst="ellipse">
            <a:avLst/>
          </a:prstGeom>
          <a:noFill/>
          <a:ln>
            <a:noFill/>
          </a:ln>
          <a:effectLst>
            <a:softEdge rad="127000"/>
          </a:effectLst>
        </p:spPr>
      </p:pic>
      <p:pic>
        <p:nvPicPr>
          <p:cNvPr id="17" name="Picture 2" descr="http://cache.eb.com/eb/image?id=91350&amp;rendTypeId=4"/>
          <p:cNvPicPr>
            <a:picLocks noChangeAspect="1" noChangeArrowheads="1"/>
          </p:cNvPicPr>
          <p:nvPr/>
        </p:nvPicPr>
        <p:blipFill>
          <a:blip r:embed="rId6" cstate="print">
            <a:lum bright="-13000"/>
          </a:blip>
          <a:srcRect t="-1" r="11392" b="36000"/>
          <a:stretch>
            <a:fillRect/>
          </a:stretch>
        </p:blipFill>
        <p:spPr bwMode="auto">
          <a:xfrm>
            <a:off x="4419600" y="4800600"/>
            <a:ext cx="685800" cy="651764"/>
          </a:xfrm>
          <a:prstGeom prst="ellipse">
            <a:avLst/>
          </a:prstGeom>
          <a:noFill/>
          <a:ln>
            <a:noFill/>
          </a:ln>
          <a:effectLst>
            <a:softEdge rad="127000"/>
          </a:effectLst>
        </p:spPr>
      </p:pic>
      <p:sp>
        <p:nvSpPr>
          <p:cNvPr id="18" name="Rectangle 17"/>
          <p:cNvSpPr/>
          <p:nvPr/>
        </p:nvSpPr>
        <p:spPr>
          <a:xfrm>
            <a:off x="5562600" y="5334000"/>
            <a:ext cx="3505200" cy="1323439"/>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Lincoln and Douglas held a series of debates during the Senate races in 1858.  Both were anti-slavery.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fade">
                                      <p:cBhvr>
                                        <p:cTn id="12" dur="5000"/>
                                        <p:tgtEl>
                                          <p:spTgt spid="33794"/>
                                        </p:tgtEl>
                                      </p:cBhvr>
                                    </p:animEffect>
                                    <p:anim calcmode="lin" valueType="num">
                                      <p:cBhvr>
                                        <p:cTn id="13" dur="5000" fill="hold"/>
                                        <p:tgtEl>
                                          <p:spTgt spid="33794"/>
                                        </p:tgtEl>
                                        <p:attrNameLst>
                                          <p:attrName>ppt_x</p:attrName>
                                        </p:attrNameLst>
                                      </p:cBhvr>
                                      <p:tavLst>
                                        <p:tav tm="0">
                                          <p:val>
                                            <p:strVal val="#ppt_x"/>
                                          </p:val>
                                        </p:tav>
                                        <p:tav tm="100000">
                                          <p:val>
                                            <p:strVal val="#ppt_x"/>
                                          </p:val>
                                        </p:tav>
                                      </p:tavLst>
                                    </p:anim>
                                    <p:anim calcmode="lin" valueType="num">
                                      <p:cBhvr>
                                        <p:cTn id="14" dur="4500" decel="100000" fill="hold"/>
                                        <p:tgtEl>
                                          <p:spTgt spid="33794"/>
                                        </p:tgtEl>
                                        <p:attrNameLst>
                                          <p:attrName>ppt_y</p:attrName>
                                        </p:attrNameLst>
                                      </p:cBhvr>
                                      <p:tavLst>
                                        <p:tav tm="0">
                                          <p:val>
                                            <p:strVal val="#ppt_y+1"/>
                                          </p:val>
                                        </p:tav>
                                        <p:tav tm="100000">
                                          <p:val>
                                            <p:strVal val="#ppt_y-.03"/>
                                          </p:val>
                                        </p:tav>
                                      </p:tavLst>
                                    </p:anim>
                                    <p:anim calcmode="lin" valueType="num">
                                      <p:cBhvr>
                                        <p:cTn id="15" dur="500" accel="100000" fill="hold">
                                          <p:stCondLst>
                                            <p:cond delay="4500"/>
                                          </p:stCondLst>
                                        </p:cTn>
                                        <p:tgtEl>
                                          <p:spTgt spid="33794"/>
                                        </p:tgtEl>
                                        <p:attrNameLst>
                                          <p:attrName>ppt_y</p:attrName>
                                        </p:attrNameLst>
                                      </p:cBhvr>
                                      <p:tavLst>
                                        <p:tav tm="0">
                                          <p:val>
                                            <p:strVal val="#ppt_y-.03"/>
                                          </p:val>
                                        </p:tav>
                                        <p:tav tm="100000">
                                          <p:val>
                                            <p:strVal val="#ppt_y"/>
                                          </p:val>
                                        </p:tav>
                                      </p:tavLst>
                                    </p:anim>
                                  </p:childTnLst>
                                </p:cTn>
                              </p:par>
                              <p:par>
                                <p:cTn id="16" presetID="35" presetClass="path" presetSubtype="0" accel="50000" decel="50000" fill="hold" nodeType="withEffect">
                                  <p:stCondLst>
                                    <p:cond delay="0"/>
                                  </p:stCondLst>
                                  <p:childTnLst>
                                    <p:animMotion origin="layout" path="M 5E-6 0 L -0.16146 0.00556 " pathEditMode="relative" rAng="0" ptsTypes="AA">
                                      <p:cBhvr>
                                        <p:cTn id="17" dur="3000" fill="hold"/>
                                        <p:tgtEl>
                                          <p:spTgt spid="40962"/>
                                        </p:tgtEl>
                                        <p:attrNameLst>
                                          <p:attrName>ppt_x</p:attrName>
                                          <p:attrName>ppt_y</p:attrName>
                                        </p:attrNameLst>
                                      </p:cBhvr>
                                      <p:rCtr x="-8100" y="300"/>
                                    </p:animMotion>
                                  </p:childTnLst>
                                </p:cTn>
                              </p:par>
                              <p:par>
                                <p:cTn id="18" presetID="63" presetClass="path" presetSubtype="0" accel="50000" decel="50000" fill="hold" nodeType="withEffect">
                                  <p:stCondLst>
                                    <p:cond delay="0"/>
                                  </p:stCondLst>
                                  <p:childTnLst>
                                    <p:animMotion origin="layout" path="M 0 -2.22222E-6 L 0.20208 -2.22222E-6 " pathEditMode="relative" rAng="0" ptsTypes="AA">
                                      <p:cBhvr>
                                        <p:cTn id="19" dur="3000" fill="hold"/>
                                        <p:tgtEl>
                                          <p:spTgt spid="40964"/>
                                        </p:tgtEl>
                                        <p:attrNameLst>
                                          <p:attrName>ppt_x</p:attrName>
                                          <p:attrName>ppt_y</p:attrName>
                                        </p:attrNameLst>
                                      </p:cBhvr>
                                      <p:rCtr x="10100" y="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40966"/>
                                        </p:tgtEl>
                                        <p:attrNameLst>
                                          <p:attrName>style.visibility</p:attrName>
                                        </p:attrNameLst>
                                      </p:cBhvr>
                                      <p:to>
                                        <p:strVal val="visible"/>
                                      </p:to>
                                    </p:set>
                                    <p:anim calcmode="lin" valueType="num">
                                      <p:cBhvr>
                                        <p:cTn id="24" dur="3000" fill="hold"/>
                                        <p:tgtEl>
                                          <p:spTgt spid="40966"/>
                                        </p:tgtEl>
                                        <p:attrNameLst>
                                          <p:attrName>ppt_w</p:attrName>
                                        </p:attrNameLst>
                                      </p:cBhvr>
                                      <p:tavLst>
                                        <p:tav tm="0">
                                          <p:val>
                                            <p:fltVal val="0"/>
                                          </p:val>
                                        </p:tav>
                                        <p:tav tm="100000">
                                          <p:val>
                                            <p:strVal val="#ppt_w"/>
                                          </p:val>
                                        </p:tav>
                                      </p:tavLst>
                                    </p:anim>
                                    <p:anim calcmode="lin" valueType="num">
                                      <p:cBhvr>
                                        <p:cTn id="25" dur="3000" fill="hold"/>
                                        <p:tgtEl>
                                          <p:spTgt spid="40966"/>
                                        </p:tgtEl>
                                        <p:attrNameLst>
                                          <p:attrName>ppt_h</p:attrName>
                                        </p:attrNameLst>
                                      </p:cBhvr>
                                      <p:tavLst>
                                        <p:tav tm="0">
                                          <p:val>
                                            <p:fltVal val="0"/>
                                          </p:val>
                                        </p:tav>
                                        <p:tav tm="100000">
                                          <p:val>
                                            <p:strVal val="#ppt_h"/>
                                          </p:val>
                                        </p:tav>
                                      </p:tavLst>
                                    </p:anim>
                                    <p:anim calcmode="lin" valueType="num">
                                      <p:cBhvr>
                                        <p:cTn id="26" dur="3000" fill="hold"/>
                                        <p:tgtEl>
                                          <p:spTgt spid="40966"/>
                                        </p:tgtEl>
                                        <p:attrNameLst>
                                          <p:attrName>style.rotation</p:attrName>
                                        </p:attrNameLst>
                                      </p:cBhvr>
                                      <p:tavLst>
                                        <p:tav tm="0">
                                          <p:val>
                                            <p:fltVal val="360"/>
                                          </p:val>
                                        </p:tav>
                                        <p:tav tm="100000">
                                          <p:val>
                                            <p:fltVal val="0"/>
                                          </p:val>
                                        </p:tav>
                                      </p:tavLst>
                                    </p:anim>
                                    <p:animEffect transition="in" filter="fade">
                                      <p:cBhvr>
                                        <p:cTn id="27" dur="3000"/>
                                        <p:tgtEl>
                                          <p:spTgt spid="40966"/>
                                        </p:tgtEl>
                                      </p:cBhvr>
                                    </p:animEffect>
                                  </p:childTnLst>
                                </p:cTn>
                              </p:par>
                            </p:childTnLst>
                          </p:cTn>
                        </p:par>
                        <p:par>
                          <p:cTn id="28" fill="hold" nodeType="afterGroup">
                            <p:stCondLst>
                              <p:cond delay="3000"/>
                            </p:stCondLst>
                            <p:childTnLst>
                              <p:par>
                                <p:cTn id="29" presetID="6" presetClass="entr" presetSubtype="32"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par>
                          <p:cTn id="32" fill="hold" nodeType="afterGroup">
                            <p:stCondLst>
                              <p:cond delay="4000"/>
                            </p:stCondLst>
                            <p:childTnLst>
                              <p:par>
                                <p:cTn id="33" presetID="6" presetClass="entr" presetSubtype="3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1000"/>
                                        <p:tgtEl>
                                          <p:spTgt spid="12"/>
                                        </p:tgtEl>
                                      </p:cBhvr>
                                    </p:animEffect>
                                  </p:childTnLst>
                                </p:cTn>
                              </p:par>
                            </p:childTnLst>
                          </p:cTn>
                        </p:par>
                        <p:par>
                          <p:cTn id="36" fill="hold" nodeType="afterGroup">
                            <p:stCondLst>
                              <p:cond delay="5000"/>
                            </p:stCondLst>
                            <p:childTnLst>
                              <p:par>
                                <p:cTn id="37" presetID="6" presetClass="entr" presetSubtype="3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out)">
                                      <p:cBhvr>
                                        <p:cTn id="39" dur="1000"/>
                                        <p:tgtEl>
                                          <p:spTgt spid="13"/>
                                        </p:tgtEl>
                                      </p:cBhvr>
                                    </p:animEffect>
                                  </p:childTnLst>
                                </p:cTn>
                              </p:par>
                            </p:childTnLst>
                          </p:cTn>
                        </p:par>
                        <p:par>
                          <p:cTn id="40" fill="hold" nodeType="afterGroup">
                            <p:stCondLst>
                              <p:cond delay="6000"/>
                            </p:stCondLst>
                            <p:childTnLst>
                              <p:par>
                                <p:cTn id="41" presetID="6" presetClass="entr" presetSubtype="3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out)">
                                      <p:cBhvr>
                                        <p:cTn id="43" dur="1000"/>
                                        <p:tgtEl>
                                          <p:spTgt spid="14"/>
                                        </p:tgtEl>
                                      </p:cBhvr>
                                    </p:animEffect>
                                  </p:childTnLst>
                                </p:cTn>
                              </p:par>
                            </p:childTnLst>
                          </p:cTn>
                        </p:par>
                        <p:par>
                          <p:cTn id="44" fill="hold" nodeType="afterGroup">
                            <p:stCondLst>
                              <p:cond delay="7000"/>
                            </p:stCondLst>
                            <p:childTnLst>
                              <p:par>
                                <p:cTn id="45" presetID="6" presetClass="entr" presetSubtype="3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1000"/>
                                        <p:tgtEl>
                                          <p:spTgt spid="15"/>
                                        </p:tgtEl>
                                      </p:cBhvr>
                                    </p:animEffect>
                                  </p:childTnLst>
                                </p:cTn>
                              </p:par>
                            </p:childTnLst>
                          </p:cTn>
                        </p:par>
                        <p:par>
                          <p:cTn id="48" fill="hold" nodeType="afterGroup">
                            <p:stCondLst>
                              <p:cond delay="8000"/>
                            </p:stCondLst>
                            <p:childTnLst>
                              <p:par>
                                <p:cTn id="49" presetID="6" presetClass="entr" presetSubtype="3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circle(out)">
                                      <p:cBhvr>
                                        <p:cTn id="51" dur="1000"/>
                                        <p:tgtEl>
                                          <p:spTgt spid="16"/>
                                        </p:tgtEl>
                                      </p:cBhvr>
                                    </p:animEffect>
                                  </p:childTnLst>
                                </p:cTn>
                              </p:par>
                            </p:childTnLst>
                          </p:cTn>
                        </p:par>
                        <p:par>
                          <p:cTn id="52" fill="hold" nodeType="afterGroup">
                            <p:stCondLst>
                              <p:cond delay="9000"/>
                            </p:stCondLst>
                            <p:childTnLst>
                              <p:par>
                                <p:cTn id="53" presetID="6" presetClass="entr" presetSubtype="3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1000"/>
                                        <p:tgtEl>
                                          <p:spTgt spid="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www.law.umkc.edu/faculty/projects/ftrials/johnbrown/harpersferryareamap.jpg"/>
          <p:cNvPicPr>
            <a:picLocks noChangeAspect="1" noChangeArrowheads="1"/>
          </p:cNvPicPr>
          <p:nvPr/>
        </p:nvPicPr>
        <p:blipFill>
          <a:blip r:embed="rId2" cstate="print">
            <a:lum bright="-10000" contrast="6000"/>
          </a:blip>
          <a:srcRect/>
          <a:stretch>
            <a:fillRect/>
          </a:stretch>
        </p:blipFill>
        <p:spPr bwMode="auto">
          <a:xfrm>
            <a:off x="228600" y="304800"/>
            <a:ext cx="8458200" cy="53443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 name="TextBox 16"/>
          <p:cNvSpPr txBox="1"/>
          <p:nvPr/>
        </p:nvSpPr>
        <p:spPr>
          <a:xfrm>
            <a:off x="0" y="6088559"/>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Harper’s Ferry </a:t>
            </a:r>
          </a:p>
        </p:txBody>
      </p:sp>
      <p:sp>
        <p:nvSpPr>
          <p:cNvPr id="22" name="Donut 21"/>
          <p:cNvSpPr/>
          <p:nvPr/>
        </p:nvSpPr>
        <p:spPr>
          <a:xfrm rot="21267357">
            <a:off x="3483555" y="4333190"/>
            <a:ext cx="3429000" cy="1295400"/>
          </a:xfrm>
          <a:prstGeom prst="donut">
            <a:avLst>
              <a:gd name="adj" fmla="val 9220"/>
            </a:avLst>
          </a:prstGeom>
          <a:solidFill>
            <a:srgbClr val="FF0000"/>
          </a:solidFill>
          <a:ln>
            <a:solidFill>
              <a:schemeClr val="tx1"/>
            </a:solidFill>
          </a:ln>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14352" name="Picture 16" descr="http://rds.yahoo.com/_ylt=A0WTb_ydhL9HZ34AbUWjzbkF/SIG=12bp20ise/EXP=1203820061/**http%3A/portrait.kaar.at/USA%25201/images/john_brown.jpg"/>
          <p:cNvPicPr>
            <a:picLocks noChangeAspect="1" noChangeArrowheads="1"/>
          </p:cNvPicPr>
          <p:nvPr/>
        </p:nvPicPr>
        <p:blipFill>
          <a:blip r:embed="rId3" cstate="print"/>
          <a:srcRect l="8142" r="-3817" b="8704"/>
          <a:stretch>
            <a:fillRect/>
          </a:stretch>
        </p:blipFill>
        <p:spPr bwMode="auto">
          <a:xfrm>
            <a:off x="-457200" y="-76200"/>
            <a:ext cx="3824207" cy="4800600"/>
          </a:xfrm>
          <a:prstGeom prst="ellipse">
            <a:avLst/>
          </a:prstGeom>
          <a:noFill/>
          <a:effectLst>
            <a:softEdge rad="635000"/>
          </a:effectLst>
        </p:spPr>
      </p:pic>
      <p:sp>
        <p:nvSpPr>
          <p:cNvPr id="16" name="TextBox 15"/>
          <p:cNvSpPr txBox="1"/>
          <p:nvPr/>
        </p:nvSpPr>
        <p:spPr>
          <a:xfrm>
            <a:off x="0" y="7620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John Brown’s Raid on </a:t>
            </a:r>
          </a:p>
        </p:txBody>
      </p:sp>
      <p:sp>
        <p:nvSpPr>
          <p:cNvPr id="24" name="Donut 23"/>
          <p:cNvSpPr/>
          <p:nvPr/>
        </p:nvSpPr>
        <p:spPr>
          <a:xfrm rot="21154024">
            <a:off x="2485729" y="2644289"/>
            <a:ext cx="2648541" cy="903756"/>
          </a:xfrm>
          <a:prstGeom prst="donut">
            <a:avLst>
              <a:gd name="adj" fmla="val 12387"/>
            </a:avLst>
          </a:prstGeom>
          <a:solidFill>
            <a:srgbClr val="FF0000"/>
          </a:solidFill>
          <a:ln>
            <a:solidFill>
              <a:schemeClr val="tx1"/>
            </a:solidFill>
          </a:ln>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4" name="Group 24"/>
          <p:cNvGrpSpPr/>
          <p:nvPr/>
        </p:nvGrpSpPr>
        <p:grpSpPr>
          <a:xfrm>
            <a:off x="6629400" y="685800"/>
            <a:ext cx="2819400" cy="1143000"/>
            <a:chOff x="1676400" y="1676400"/>
            <a:chExt cx="1981200" cy="838200"/>
          </a:xfrm>
          <a:scene3d>
            <a:camera prst="perspectiveRelaxedModerately"/>
            <a:lightRig rig="threePt" dir="t"/>
          </a:scene3d>
        </p:grpSpPr>
        <p:sp>
          <p:nvSpPr>
            <p:cNvPr id="26" name="Bevel 25"/>
            <p:cNvSpPr/>
            <p:nvPr/>
          </p:nvSpPr>
          <p:spPr>
            <a:xfrm>
              <a:off x="1981200" y="1676400"/>
              <a:ext cx="1371600" cy="838200"/>
            </a:xfrm>
            <a:prstGeom prst="bevel">
              <a:avLst>
                <a:gd name="adj" fmla="val 6857"/>
              </a:avLst>
            </a:prstGeom>
            <a:gradFill>
              <a:gsLst>
                <a:gs pos="0">
                  <a:srgbClr val="FFEFD1"/>
                </a:gs>
                <a:gs pos="64999">
                  <a:srgbClr val="F0EBD5"/>
                </a:gs>
                <a:gs pos="100000">
                  <a:srgbClr val="D1C39F"/>
                </a:gs>
              </a:gsLst>
              <a:lin ang="5400000" scaled="0"/>
            </a:gradFill>
            <a:ln w="57150">
              <a:solidFill>
                <a:srgbClr val="006600"/>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26"/>
            <p:cNvSpPr txBox="1"/>
            <p:nvPr/>
          </p:nvSpPr>
          <p:spPr>
            <a:xfrm>
              <a:off x="1676400" y="1752600"/>
              <a:ext cx="1981200" cy="677109"/>
            </a:xfrm>
            <a:prstGeom prst="rect">
              <a:avLst/>
            </a:prstGeom>
            <a:noFill/>
          </p:spPr>
          <p:txBody>
            <a:bodyPr>
              <a:spAutoFit/>
            </a:bodyPr>
            <a:lstStyle/>
            <a:p>
              <a:pPr algn="ctr" fontAlgn="auto">
                <a:spcBef>
                  <a:spcPts val="0"/>
                </a:spcBef>
                <a:spcAft>
                  <a:spcPts val="0"/>
                </a:spcAft>
                <a:defRPr/>
              </a:pPr>
              <a:r>
                <a:rPr lang="en-US" sz="5400" dirty="0">
                  <a:latin typeface="Hominis" pitchFamily="82" charset="0"/>
                </a:rPr>
                <a:t>1859</a:t>
              </a:r>
            </a:p>
          </p:txBody>
        </p:sp>
      </p:grpSp>
      <p:sp>
        <p:nvSpPr>
          <p:cNvPr id="29" name="Rectangle 28"/>
          <p:cNvSpPr/>
          <p:nvPr/>
        </p:nvSpPr>
        <p:spPr>
          <a:xfrm>
            <a:off x="1371600" y="4312384"/>
            <a:ext cx="3429000" cy="163121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 Brown’s plan was to  seize weapons from the Federal Arsenal at Harper’s Ferry to start a Slave revolt in the South. </a:t>
            </a:r>
          </a:p>
        </p:txBody>
      </p:sp>
      <p:pic>
        <p:nvPicPr>
          <p:cNvPr id="5122" name="Picture 2" descr="http://tbn0.google.com/images?q=tbn:MqNme1cSj_yNNM:http://www.latinamericanstudies.org/slavery/slave.gif">
            <a:hlinkClick r:id="rId4"/>
          </p:cNvPr>
          <p:cNvPicPr>
            <a:picLocks noChangeAspect="1" noChangeArrowheads="1"/>
          </p:cNvPicPr>
          <p:nvPr/>
        </p:nvPicPr>
        <p:blipFill>
          <a:blip r:embed="rId5" cstate="print"/>
          <a:srcRect/>
          <a:stretch>
            <a:fillRect/>
          </a:stretch>
        </p:blipFill>
        <p:spPr bwMode="auto">
          <a:xfrm>
            <a:off x="76200" y="4114800"/>
            <a:ext cx="1377461" cy="1905000"/>
          </a:xfrm>
          <a:prstGeom prst="rect">
            <a:avLst/>
          </a:prstGeom>
          <a:noFill/>
          <a:effectLst>
            <a:softEdge rad="63500"/>
          </a:effectLst>
          <a:scene3d>
            <a:camera prst="isometricOffAxis2Left"/>
            <a:lightRig rig="threePt" dir="t"/>
          </a:scene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2000" fill="hold"/>
                                        <p:tgtEl>
                                          <p:spTgt spid="2060"/>
                                        </p:tgtEl>
                                        <p:attrNameLst>
                                          <p:attrName>ppt_w</p:attrName>
                                        </p:attrNameLst>
                                      </p:cBhvr>
                                      <p:tavLst>
                                        <p:tav tm="0">
                                          <p:val>
                                            <p:strVal val="#ppt_w+.3"/>
                                          </p:val>
                                        </p:tav>
                                        <p:tav tm="100000">
                                          <p:val>
                                            <p:strVal val="#ppt_w"/>
                                          </p:val>
                                        </p:tav>
                                      </p:tavLst>
                                    </p:anim>
                                    <p:anim calcmode="lin" valueType="num">
                                      <p:cBhvr>
                                        <p:cTn id="8" dur="2000" fill="hold"/>
                                        <p:tgtEl>
                                          <p:spTgt spid="2060"/>
                                        </p:tgtEl>
                                        <p:attrNameLst>
                                          <p:attrName>ppt_h</p:attrName>
                                        </p:attrNameLst>
                                      </p:cBhvr>
                                      <p:tavLst>
                                        <p:tav tm="0">
                                          <p:val>
                                            <p:strVal val="#ppt_h"/>
                                          </p:val>
                                        </p:tav>
                                        <p:tav tm="100000">
                                          <p:val>
                                            <p:strVal val="#ppt_h"/>
                                          </p:val>
                                        </p:tav>
                                      </p:tavLst>
                                    </p:anim>
                                    <p:animEffect transition="in" filter="fade">
                                      <p:cBhvr>
                                        <p:cTn id="9" dur="2000"/>
                                        <p:tgtEl>
                                          <p:spTgt spid="2060"/>
                                        </p:tgtEl>
                                      </p:cBhvr>
                                    </p:animEffect>
                                  </p:childTnLst>
                                </p:cTn>
                              </p:par>
                              <p:par>
                                <p:cTn id="10" presetID="10" presetClass="entr" presetSubtype="0" fill="hold" nodeType="withEffect">
                                  <p:stCondLst>
                                    <p:cond delay="0"/>
                                  </p:stCondLst>
                                  <p:childTnLst>
                                    <p:set>
                                      <p:cBhvr>
                                        <p:cTn id="11" dur="1" fill="hold">
                                          <p:stCondLst>
                                            <p:cond delay="0"/>
                                          </p:stCondLst>
                                        </p:cTn>
                                        <p:tgtEl>
                                          <p:spTgt spid="14352"/>
                                        </p:tgtEl>
                                        <p:attrNameLst>
                                          <p:attrName>style.visibility</p:attrName>
                                        </p:attrNameLst>
                                      </p:cBhvr>
                                      <p:to>
                                        <p:strVal val="visible"/>
                                      </p:to>
                                    </p:set>
                                    <p:animEffect transition="in" filter="fade">
                                      <p:cBhvr>
                                        <p:cTn id="12" dur="2000"/>
                                        <p:tgtEl>
                                          <p:spTgt spid="14352"/>
                                        </p:tgtEl>
                                      </p:cBhvr>
                                    </p:animEffect>
                                  </p:childTnLst>
                                </p:cTn>
                              </p:par>
                              <p:par>
                                <p:cTn id="13" presetID="39" presetClass="entr" presetSubtype="0" ac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edge">
                                      <p:cBhvr>
                                        <p:cTn id="23" dur="20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edge">
                                      <p:cBhvr>
                                        <p:cTn id="28" dur="20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 calcmode="lin" valueType="num">
                                      <p:cBhvr>
                                        <p:cTn id="33" dur="2000" fill="hold"/>
                                        <p:tgtEl>
                                          <p:spTgt spid="5122"/>
                                        </p:tgtEl>
                                        <p:attrNameLst>
                                          <p:attrName>ppt_w</p:attrName>
                                        </p:attrNameLst>
                                      </p:cBhvr>
                                      <p:tavLst>
                                        <p:tav tm="0">
                                          <p:val>
                                            <p:fltVal val="0"/>
                                          </p:val>
                                        </p:tav>
                                        <p:tav tm="100000">
                                          <p:val>
                                            <p:strVal val="#ppt_w"/>
                                          </p:val>
                                        </p:tav>
                                      </p:tavLst>
                                    </p:anim>
                                    <p:anim calcmode="lin" valueType="num">
                                      <p:cBhvr>
                                        <p:cTn id="34" dur="2000" fill="hold"/>
                                        <p:tgtEl>
                                          <p:spTgt spid="5122"/>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000"/>
                            </p:stCondLst>
                            <p:childTnLst>
                              <p:par>
                                <p:cTn id="36" presetID="1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lide(fromLeft)">
                                      <p:cBhvr>
                                        <p:cTn id="3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http://www.civilwarphotos.net/files/images/256.jpg"/>
          <p:cNvPicPr>
            <a:picLocks noChangeAspect="1" noChangeArrowheads="1"/>
          </p:cNvPicPr>
          <p:nvPr/>
        </p:nvPicPr>
        <p:blipFill>
          <a:blip r:embed="rId2" cstate="print">
            <a:lum bright="-24000" contrast="5000"/>
          </a:blip>
          <a:srcRect b="6658"/>
          <a:stretch>
            <a:fillRect/>
          </a:stretch>
        </p:blipFill>
        <p:spPr bwMode="auto">
          <a:xfrm>
            <a:off x="0" y="-47625"/>
            <a:ext cx="9144000" cy="6905625"/>
          </a:xfrm>
          <a:prstGeom prst="rect">
            <a:avLst/>
          </a:prstGeom>
          <a:noFill/>
          <a:effectLst>
            <a:softEdge rad="635000"/>
          </a:effectLst>
        </p:spPr>
      </p:pic>
      <p:pic>
        <p:nvPicPr>
          <p:cNvPr id="14338" name="Picture 2" descr="http://farm3.static.flickr.com/2020/2105519339_2cfbe7a18f.jpg?v=0"/>
          <p:cNvPicPr>
            <a:picLocks noChangeAspect="1" noChangeArrowheads="1"/>
          </p:cNvPicPr>
          <p:nvPr/>
        </p:nvPicPr>
        <p:blipFill>
          <a:blip r:embed="rId3" cstate="print">
            <a:lum bright="-25000" contrast="4000"/>
          </a:blip>
          <a:srcRect b="9440"/>
          <a:stretch>
            <a:fillRect/>
          </a:stretch>
        </p:blipFill>
        <p:spPr bwMode="auto">
          <a:xfrm>
            <a:off x="0" y="228600"/>
            <a:ext cx="9311789" cy="6324600"/>
          </a:xfrm>
          <a:prstGeom prst="rect">
            <a:avLst/>
          </a:prstGeom>
          <a:noFill/>
          <a:effectLst>
            <a:softEdge rad="635000"/>
          </a:effectLst>
        </p:spPr>
      </p:pic>
      <p:sp>
        <p:nvSpPr>
          <p:cNvPr id="17" name="TextBox 16"/>
          <p:cNvSpPr txBox="1"/>
          <p:nvPr/>
        </p:nvSpPr>
        <p:spPr>
          <a:xfrm>
            <a:off x="0" y="6088559"/>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Harper’s Ferry </a:t>
            </a:r>
          </a:p>
        </p:txBody>
      </p:sp>
      <p:pic>
        <p:nvPicPr>
          <p:cNvPr id="14352" name="Picture 16" descr="http://rds.yahoo.com/_ylt=A0WTb_ydhL9HZ34AbUWjzbkF/SIG=12bp20ise/EXP=1203820061/**http%3A/portrait.kaar.at/USA%25201/images/john_brown.jpg"/>
          <p:cNvPicPr>
            <a:picLocks noChangeAspect="1" noChangeArrowheads="1"/>
          </p:cNvPicPr>
          <p:nvPr/>
        </p:nvPicPr>
        <p:blipFill>
          <a:blip r:embed="rId4" cstate="print"/>
          <a:srcRect l="8142" r="-3817" b="8704"/>
          <a:stretch>
            <a:fillRect/>
          </a:stretch>
        </p:blipFill>
        <p:spPr bwMode="auto">
          <a:xfrm>
            <a:off x="-457199" y="-76200"/>
            <a:ext cx="2913682" cy="3657600"/>
          </a:xfrm>
          <a:prstGeom prst="ellipse">
            <a:avLst/>
          </a:prstGeom>
          <a:noFill/>
          <a:effectLst>
            <a:softEdge rad="635000"/>
          </a:effectLst>
        </p:spPr>
      </p:pic>
      <p:sp>
        <p:nvSpPr>
          <p:cNvPr id="16" name="TextBox 15"/>
          <p:cNvSpPr txBox="1"/>
          <p:nvPr/>
        </p:nvSpPr>
        <p:spPr>
          <a:xfrm>
            <a:off x="0" y="7620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John Brown’s Raid on </a:t>
            </a:r>
          </a:p>
        </p:txBody>
      </p:sp>
      <p:grpSp>
        <p:nvGrpSpPr>
          <p:cNvPr id="4" name="Group 24"/>
          <p:cNvGrpSpPr/>
          <p:nvPr/>
        </p:nvGrpSpPr>
        <p:grpSpPr>
          <a:xfrm>
            <a:off x="6629400" y="685800"/>
            <a:ext cx="2819400" cy="1143000"/>
            <a:chOff x="1676400" y="1676400"/>
            <a:chExt cx="1981200" cy="838200"/>
          </a:xfrm>
          <a:scene3d>
            <a:camera prst="perspectiveRelaxedModerately"/>
            <a:lightRig rig="threePt" dir="t"/>
          </a:scene3d>
        </p:grpSpPr>
        <p:sp>
          <p:nvSpPr>
            <p:cNvPr id="26" name="Bevel 25"/>
            <p:cNvSpPr/>
            <p:nvPr/>
          </p:nvSpPr>
          <p:spPr>
            <a:xfrm>
              <a:off x="1981200" y="1676400"/>
              <a:ext cx="1371600" cy="838200"/>
            </a:xfrm>
            <a:prstGeom prst="bevel">
              <a:avLst>
                <a:gd name="adj" fmla="val 6857"/>
              </a:avLst>
            </a:prstGeom>
            <a:gradFill>
              <a:gsLst>
                <a:gs pos="0">
                  <a:srgbClr val="FFEFD1"/>
                </a:gs>
                <a:gs pos="64999">
                  <a:srgbClr val="F0EBD5"/>
                </a:gs>
                <a:gs pos="100000">
                  <a:srgbClr val="D1C39F"/>
                </a:gs>
              </a:gsLst>
              <a:lin ang="5400000" scaled="0"/>
            </a:gradFill>
            <a:ln w="57150">
              <a:solidFill>
                <a:srgbClr val="006600"/>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26"/>
            <p:cNvSpPr txBox="1"/>
            <p:nvPr/>
          </p:nvSpPr>
          <p:spPr>
            <a:xfrm>
              <a:off x="1676400" y="1752600"/>
              <a:ext cx="1981200" cy="677109"/>
            </a:xfrm>
            <a:prstGeom prst="rect">
              <a:avLst/>
            </a:prstGeom>
            <a:noFill/>
          </p:spPr>
          <p:txBody>
            <a:bodyPr>
              <a:spAutoFit/>
            </a:bodyPr>
            <a:lstStyle/>
            <a:p>
              <a:pPr algn="ctr" fontAlgn="auto">
                <a:spcBef>
                  <a:spcPts val="0"/>
                </a:spcBef>
                <a:spcAft>
                  <a:spcPts val="0"/>
                </a:spcAft>
                <a:defRPr/>
              </a:pPr>
              <a:r>
                <a:rPr lang="en-US" sz="5400" dirty="0">
                  <a:latin typeface="Hominis" pitchFamily="82" charset="0"/>
                </a:rPr>
                <a:t>1859</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3000"/>
                                        <p:tgtEl>
                                          <p:spTgt spid="14338"/>
                                        </p:tgtEl>
                                      </p:cBhvr>
                                    </p:animEffect>
                                    <p:set>
                                      <p:cBhvr>
                                        <p:cTn id="7" dur="1" fill="hold">
                                          <p:stCondLst>
                                            <p:cond delay="2999"/>
                                          </p:stCondLst>
                                        </p:cTn>
                                        <p:tgtEl>
                                          <p:spTgt spid="1433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fade">
                                      <p:cBhvr>
                                        <p:cTn id="10" dur="3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0" descr="http://www.law.umkc.edu/faculty/projects/ftrials/johnbrown/brownferry.jpg"/>
          <p:cNvPicPr>
            <a:picLocks noChangeAspect="1" noChangeArrowheads="1"/>
          </p:cNvPicPr>
          <p:nvPr/>
        </p:nvPicPr>
        <p:blipFill>
          <a:blip r:embed="rId2" cstate="print"/>
          <a:srcRect/>
          <a:stretch>
            <a:fillRect/>
          </a:stretch>
        </p:blipFill>
        <p:spPr bwMode="auto">
          <a:xfrm>
            <a:off x="990600" y="152400"/>
            <a:ext cx="7112001" cy="6858000"/>
          </a:xfrm>
          <a:prstGeom prst="ellipse">
            <a:avLst/>
          </a:prstGeom>
          <a:noFill/>
          <a:effectLst>
            <a:softEdge rad="635000"/>
          </a:effectLst>
        </p:spPr>
      </p:pic>
      <p:pic>
        <p:nvPicPr>
          <p:cNvPr id="18438" name="Picture 6" descr="http://www.rootsweb.com/~usgenweb/wv/jefferson/postcards/jbfort.jpg"/>
          <p:cNvPicPr>
            <a:picLocks noChangeAspect="1" noChangeArrowheads="1"/>
          </p:cNvPicPr>
          <p:nvPr/>
        </p:nvPicPr>
        <p:blipFill>
          <a:blip r:embed="rId3" cstate="print"/>
          <a:srcRect/>
          <a:stretch>
            <a:fillRect/>
          </a:stretch>
        </p:blipFill>
        <p:spPr bwMode="auto">
          <a:xfrm>
            <a:off x="-152400" y="505853"/>
            <a:ext cx="9525000" cy="6047347"/>
          </a:xfrm>
          <a:prstGeom prst="rect">
            <a:avLst/>
          </a:prstGeom>
          <a:noFill/>
          <a:effectLst>
            <a:softEdge rad="635000"/>
          </a:effectLst>
        </p:spPr>
      </p:pic>
      <p:sp>
        <p:nvSpPr>
          <p:cNvPr id="16" name="TextBox 15"/>
          <p:cNvSpPr txBox="1"/>
          <p:nvPr/>
        </p:nvSpPr>
        <p:spPr>
          <a:xfrm>
            <a:off x="0" y="7620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John Brown’s Raid on </a:t>
            </a:r>
          </a:p>
        </p:txBody>
      </p:sp>
      <p:sp>
        <p:nvSpPr>
          <p:cNvPr id="17" name="TextBox 16"/>
          <p:cNvSpPr txBox="1"/>
          <p:nvPr/>
        </p:nvSpPr>
        <p:spPr>
          <a:xfrm>
            <a:off x="0" y="617220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Harper’s Ferry </a:t>
            </a:r>
          </a:p>
        </p:txBody>
      </p:sp>
      <p:sp>
        <p:nvSpPr>
          <p:cNvPr id="25" name="Rectangle 24"/>
          <p:cNvSpPr/>
          <p:nvPr/>
        </p:nvSpPr>
        <p:spPr>
          <a:xfrm>
            <a:off x="609600" y="6096000"/>
            <a:ext cx="79248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After seizing the weapon’s Brown and his men were chased into a small building that became known as John Brown’s Fort.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3000"/>
                                        <p:tgtEl>
                                          <p:spTgt spid="18438"/>
                                        </p:tgtEl>
                                      </p:cBhvr>
                                    </p:animEffect>
                                    <p:set>
                                      <p:cBhvr>
                                        <p:cTn id="14" dur="1" fill="hold">
                                          <p:stCondLst>
                                            <p:cond delay="2999"/>
                                          </p:stCondLst>
                                        </p:cTn>
                                        <p:tgtEl>
                                          <p:spTgt spid="18438"/>
                                        </p:tgtEl>
                                        <p:attrNameLst>
                                          <p:attrName>style.visibility</p:attrName>
                                        </p:attrNameLst>
                                      </p:cBhvr>
                                      <p:to>
                                        <p:strVal val="hidden"/>
                                      </p:to>
                                    </p:set>
                                  </p:childTnLst>
                                </p:cTn>
                              </p:par>
                              <p:par>
                                <p:cTn id="15" presetID="6" presetClass="entr" presetSubtype="3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out)">
                                      <p:cBhvr>
                                        <p:cTn id="17" dur="5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6088559"/>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Harper’s Ferry </a:t>
            </a:r>
          </a:p>
        </p:txBody>
      </p:sp>
      <p:sp>
        <p:nvSpPr>
          <p:cNvPr id="16" name="TextBox 15"/>
          <p:cNvSpPr txBox="1"/>
          <p:nvPr/>
        </p:nvSpPr>
        <p:spPr>
          <a:xfrm>
            <a:off x="0" y="76200"/>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John Brown’s Raid on </a:t>
            </a:r>
          </a:p>
        </p:txBody>
      </p:sp>
      <p:pic>
        <p:nvPicPr>
          <p:cNvPr id="1028" name="Picture 4" descr="http://cache.eb.com/eb/image?id=82590&amp;rendTypeId=4"/>
          <p:cNvPicPr>
            <a:picLocks noChangeAspect="1" noChangeArrowheads="1"/>
          </p:cNvPicPr>
          <p:nvPr/>
        </p:nvPicPr>
        <p:blipFill>
          <a:blip r:embed="rId2" cstate="print">
            <a:lum bright="-10000"/>
          </a:blip>
          <a:srcRect/>
          <a:stretch>
            <a:fillRect/>
          </a:stretch>
        </p:blipFill>
        <p:spPr bwMode="auto">
          <a:xfrm>
            <a:off x="0" y="381000"/>
            <a:ext cx="9144000" cy="6051666"/>
          </a:xfrm>
          <a:prstGeom prst="rect">
            <a:avLst/>
          </a:prstGeom>
          <a:noFill/>
          <a:effectLst>
            <a:softEdge rad="635000"/>
          </a:effectLst>
        </p:spPr>
      </p:pic>
      <p:pic>
        <p:nvPicPr>
          <p:cNvPr id="1030" name="Picture 6" descr="http://www.alati.se/ema/jbf.jpg"/>
          <p:cNvPicPr>
            <a:picLocks noChangeAspect="1" noChangeArrowheads="1"/>
          </p:cNvPicPr>
          <p:nvPr/>
        </p:nvPicPr>
        <p:blipFill>
          <a:blip r:embed="rId3" cstate="print">
            <a:lum bright="-8000"/>
          </a:blip>
          <a:srcRect/>
          <a:stretch>
            <a:fillRect/>
          </a:stretch>
        </p:blipFill>
        <p:spPr bwMode="auto">
          <a:xfrm>
            <a:off x="990600" y="609600"/>
            <a:ext cx="7086600" cy="5317207"/>
          </a:xfrm>
          <a:prstGeom prst="rect">
            <a:avLst/>
          </a:prstGeom>
          <a:noFill/>
          <a:effectLst>
            <a:softEdge rad="317500"/>
          </a:effectLst>
        </p:spPr>
      </p:pic>
      <p:sp>
        <p:nvSpPr>
          <p:cNvPr id="20" name="Rectangle 19"/>
          <p:cNvSpPr/>
          <p:nvPr/>
        </p:nvSpPr>
        <p:spPr>
          <a:xfrm>
            <a:off x="304800" y="5388114"/>
            <a:ext cx="85344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Virginia troops seized the fort  and arrested Brown.  He stood trial in Federal Court for   treason against the United States.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2000"/>
                                        <p:tgtEl>
                                          <p:spTgt spid="1030"/>
                                        </p:tgtEl>
                                      </p:cBhvr>
                                    </p:animEffect>
                                  </p:childTnLst>
                                </p:cTn>
                              </p:par>
                              <p:par>
                                <p:cTn id="15" presetID="10" presetClass="exit" presetSubtype="0" fill="hold" nodeType="withEffect">
                                  <p:stCondLst>
                                    <p:cond delay="0"/>
                                  </p:stCondLst>
                                  <p:childTnLst>
                                    <p:animEffect transition="out" filter="fade">
                                      <p:cBhvr>
                                        <p:cTn id="16" dur="2000"/>
                                        <p:tgtEl>
                                          <p:spTgt spid="1028"/>
                                        </p:tgtEl>
                                      </p:cBhvr>
                                    </p:animEffect>
                                    <p:set>
                                      <p:cBhvr>
                                        <p:cTn id="17"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kshs.org/places/capitol/graphics/capitol_mural.jpg"/>
          <p:cNvPicPr>
            <a:picLocks noChangeAspect="1" noChangeArrowheads="1"/>
          </p:cNvPicPr>
          <p:nvPr/>
        </p:nvPicPr>
        <p:blipFill>
          <a:blip r:embed="rId2" cstate="print">
            <a:lum bright="-20000" contrast="10000"/>
          </a:blip>
          <a:srcRect/>
          <a:stretch>
            <a:fillRect/>
          </a:stretch>
        </p:blipFill>
        <p:spPr bwMode="auto">
          <a:xfrm>
            <a:off x="0" y="599162"/>
            <a:ext cx="9144000" cy="5344438"/>
          </a:xfrm>
          <a:prstGeom prst="rect">
            <a:avLst/>
          </a:prstGeom>
          <a:noFill/>
          <a:effectLst>
            <a:softEdge rad="317500"/>
          </a:effectLst>
        </p:spPr>
      </p:pic>
      <p:pic>
        <p:nvPicPr>
          <p:cNvPr id="1036" name="Picture 12" descr="http://www.law.umkc.edu/faculty/projects/ftrials/johnbrown/lastmoments.jpg"/>
          <p:cNvPicPr>
            <a:picLocks noChangeAspect="1" noChangeArrowheads="1"/>
          </p:cNvPicPr>
          <p:nvPr/>
        </p:nvPicPr>
        <p:blipFill>
          <a:blip r:embed="rId3" cstate="print">
            <a:lum bright="-6000"/>
          </a:blip>
          <a:srcRect/>
          <a:stretch>
            <a:fillRect/>
          </a:stretch>
        </p:blipFill>
        <p:spPr bwMode="auto">
          <a:xfrm>
            <a:off x="5334000" y="2016667"/>
            <a:ext cx="3686996" cy="4536533"/>
          </a:xfrm>
          <a:prstGeom prst="ellipse">
            <a:avLst/>
          </a:prstGeom>
          <a:noFill/>
          <a:ln w="63500">
            <a:solidFill>
              <a:schemeClr val="accent6">
                <a:lumMod val="50000"/>
              </a:schemeClr>
            </a:solidFill>
          </a:ln>
          <a:scene3d>
            <a:camera prst="orthographicFront"/>
            <a:lightRig rig="threePt" dir="t"/>
          </a:scene3d>
          <a:sp3d>
            <a:bevelT/>
          </a:sp3d>
        </p:spPr>
      </p:pic>
      <p:sp>
        <p:nvSpPr>
          <p:cNvPr id="13" name="TextBox 12"/>
          <p:cNvSpPr txBox="1"/>
          <p:nvPr/>
        </p:nvSpPr>
        <p:spPr>
          <a:xfrm>
            <a:off x="-762000" y="0"/>
            <a:ext cx="10515600" cy="830997"/>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000" dirty="0">
                <a:ln w="38100">
                  <a:solidFill>
                    <a:schemeClr val="accent6">
                      <a:lumMod val="50000"/>
                    </a:schemeClr>
                  </a:solidFill>
                </a:ln>
                <a:latin typeface="Hominis" pitchFamily="82" charset="0"/>
              </a:rPr>
              <a:t> </a:t>
            </a:r>
            <a:r>
              <a:rPr lang="en-US" sz="4800" dirty="0">
                <a:ln w="38100">
                  <a:solidFill>
                    <a:schemeClr val="accent6">
                      <a:lumMod val="50000"/>
                    </a:schemeClr>
                  </a:solidFill>
                </a:ln>
                <a:latin typeface="Hominis" pitchFamily="82" charset="0"/>
              </a:rPr>
              <a:t>John Brown:  Hero?</a:t>
            </a:r>
            <a:endParaRPr lang="en-US" dirty="0">
              <a:ln w="38100">
                <a:solidFill>
                  <a:schemeClr val="accent6">
                    <a:lumMod val="50000"/>
                  </a:schemeClr>
                </a:solidFill>
              </a:ln>
              <a:latin typeface="Hominis" pitchFamily="82" charset="0"/>
            </a:endParaRPr>
          </a:p>
        </p:txBody>
      </p:sp>
      <p:sp>
        <p:nvSpPr>
          <p:cNvPr id="26" name="TextBox 25"/>
          <p:cNvSpPr txBox="1"/>
          <p:nvPr/>
        </p:nvSpPr>
        <p:spPr>
          <a:xfrm>
            <a:off x="1828800" y="5596116"/>
            <a:ext cx="10515600" cy="1261884"/>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000" dirty="0">
                <a:ln w="38100">
                  <a:solidFill>
                    <a:schemeClr val="accent6">
                      <a:lumMod val="50000"/>
                    </a:schemeClr>
                  </a:solidFill>
                </a:ln>
                <a:latin typeface="Hominis" pitchFamily="82" charset="0"/>
              </a:rPr>
              <a:t> </a:t>
            </a:r>
            <a:r>
              <a:rPr lang="en-US" sz="3600" dirty="0">
                <a:ln w="38100">
                  <a:solidFill>
                    <a:schemeClr val="accent6">
                      <a:lumMod val="50000"/>
                    </a:schemeClr>
                  </a:solidFill>
                </a:ln>
                <a:latin typeface="Hominis" pitchFamily="82" charset="0"/>
              </a:rPr>
              <a:t>To His</a:t>
            </a:r>
          </a:p>
          <a:p>
            <a:pPr algn="ctr" fontAlgn="auto">
              <a:spcBef>
                <a:spcPts val="0"/>
              </a:spcBef>
              <a:spcAft>
                <a:spcPts val="0"/>
              </a:spcAft>
              <a:defRPr/>
            </a:pPr>
            <a:r>
              <a:rPr lang="en-US" sz="3600" dirty="0">
                <a:ln w="38100">
                  <a:solidFill>
                    <a:schemeClr val="accent6">
                      <a:lumMod val="50000"/>
                    </a:schemeClr>
                  </a:solidFill>
                </a:ln>
                <a:latin typeface="Hominis" pitchFamily="82" charset="0"/>
              </a:rPr>
              <a:t> Execution</a:t>
            </a:r>
            <a:endParaRPr lang="en-US" sz="4000" dirty="0">
              <a:ln w="38100">
                <a:solidFill>
                  <a:schemeClr val="accent6">
                    <a:lumMod val="50000"/>
                  </a:schemeClr>
                </a:solidFill>
              </a:ln>
              <a:latin typeface="Hominis"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ircle(out)">
                                      <p:cBhvr>
                                        <p:cTn id="7" dur="3000"/>
                                        <p:tgtEl>
                                          <p:spTgt spid="1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kshs.org/places/capitol/graphics/capitol_mural.jpg"/>
          <p:cNvPicPr>
            <a:picLocks noChangeAspect="1" noChangeArrowheads="1"/>
          </p:cNvPicPr>
          <p:nvPr/>
        </p:nvPicPr>
        <p:blipFill>
          <a:blip r:embed="rId2" cstate="print">
            <a:lum bright="-20000" contrast="10000"/>
          </a:blip>
          <a:srcRect/>
          <a:stretch>
            <a:fillRect/>
          </a:stretch>
        </p:blipFill>
        <p:spPr bwMode="auto">
          <a:xfrm>
            <a:off x="0" y="599162"/>
            <a:ext cx="9144000" cy="5344438"/>
          </a:xfrm>
          <a:prstGeom prst="rect">
            <a:avLst/>
          </a:prstGeom>
          <a:noFill/>
          <a:effectLst>
            <a:softEdge rad="317500"/>
          </a:effectLst>
        </p:spPr>
      </p:pic>
      <p:pic>
        <p:nvPicPr>
          <p:cNvPr id="1038" name="Picture 14" descr="http://www.law.umkc.edu/faculty/projects/ftrials/johnbrown/brownhanging.jpg"/>
          <p:cNvPicPr>
            <a:picLocks noChangeAspect="1" noChangeArrowheads="1"/>
          </p:cNvPicPr>
          <p:nvPr/>
        </p:nvPicPr>
        <p:blipFill>
          <a:blip r:embed="rId3" cstate="print">
            <a:lum bright="-8000"/>
          </a:blip>
          <a:srcRect/>
          <a:stretch>
            <a:fillRect/>
          </a:stretch>
        </p:blipFill>
        <p:spPr bwMode="auto">
          <a:xfrm>
            <a:off x="3276600" y="914400"/>
            <a:ext cx="5943600" cy="3883152"/>
          </a:xfrm>
          <a:prstGeom prst="ellipse">
            <a:avLst/>
          </a:prstGeom>
          <a:noFill/>
          <a:effectLst>
            <a:softEdge rad="317500"/>
          </a:effectLst>
        </p:spPr>
      </p:pic>
      <p:pic>
        <p:nvPicPr>
          <p:cNvPr id="29698" name="Picture 2" descr="http://www.orientalcarpets.net/images/John_Brown_Painting.jpg"/>
          <p:cNvPicPr>
            <a:picLocks noChangeAspect="1" noChangeArrowheads="1"/>
          </p:cNvPicPr>
          <p:nvPr/>
        </p:nvPicPr>
        <p:blipFill>
          <a:blip r:embed="rId4" cstate="print">
            <a:lum bright="-18000" contrast="13000"/>
          </a:blip>
          <a:srcRect l="15874" r="12975"/>
          <a:stretch>
            <a:fillRect/>
          </a:stretch>
        </p:blipFill>
        <p:spPr bwMode="auto">
          <a:xfrm>
            <a:off x="-609600" y="-125001"/>
            <a:ext cx="5181600" cy="8735601"/>
          </a:xfrm>
          <a:prstGeom prst="ellipse">
            <a:avLst/>
          </a:prstGeom>
          <a:noFill/>
          <a:effectLst>
            <a:softEdge rad="635000"/>
          </a:effectLst>
        </p:spPr>
      </p:pic>
      <p:sp>
        <p:nvSpPr>
          <p:cNvPr id="13" name="TextBox 12"/>
          <p:cNvSpPr txBox="1"/>
          <p:nvPr/>
        </p:nvSpPr>
        <p:spPr>
          <a:xfrm>
            <a:off x="-762000" y="0"/>
            <a:ext cx="10515600" cy="70788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4000" dirty="0">
                <a:ln w="38100">
                  <a:solidFill>
                    <a:schemeClr val="accent6">
                      <a:lumMod val="50000"/>
                    </a:schemeClr>
                  </a:solidFill>
                </a:ln>
                <a:latin typeface="Hominis" pitchFamily="82" charset="0"/>
              </a:rPr>
              <a:t> John Brown:  Villain? </a:t>
            </a:r>
          </a:p>
        </p:txBody>
      </p:sp>
      <p:grpSp>
        <p:nvGrpSpPr>
          <p:cNvPr id="2" name="Group 11"/>
          <p:cNvGrpSpPr>
            <a:grpSpLocks/>
          </p:cNvGrpSpPr>
          <p:nvPr/>
        </p:nvGrpSpPr>
        <p:grpSpPr bwMode="auto">
          <a:xfrm>
            <a:off x="4578350" y="4267200"/>
            <a:ext cx="4565650" cy="2590800"/>
            <a:chOff x="3048000" y="2819400"/>
            <a:chExt cx="4565808" cy="2590800"/>
          </a:xfrm>
        </p:grpSpPr>
        <p:grpSp>
          <p:nvGrpSpPr>
            <p:cNvPr id="35852" name="Group 12"/>
            <p:cNvGrpSpPr>
              <a:grpSpLocks/>
            </p:cNvGrpSpPr>
            <p:nvPr/>
          </p:nvGrpSpPr>
          <p:grpSpPr bwMode="auto">
            <a:xfrm>
              <a:off x="3047997" y="2819400"/>
              <a:ext cx="4565805" cy="2590800"/>
              <a:chOff x="1916270" y="3352800"/>
              <a:chExt cx="3089890" cy="1566672"/>
            </a:xfrm>
          </p:grpSpPr>
          <p:sp>
            <p:nvSpPr>
              <p:cNvPr id="17" name="Horizontal Scroll 16"/>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Box 17"/>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9" name="Straight Connector 18"/>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21" name="TextBox 20"/>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22" name="Bevel 21"/>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Bevel 22"/>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TextBox 15"/>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4" name="Picture 1" descr="C:\Documents and Settings\Owner\Local Settings\Temporary Internet Files\Content.IE5\2XRV74ID\MCj0434663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1816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descr="C:\Documents and Settings\Owner\Local Settings\Temporary Internet Files\Content.IE5\2XRV74ID\MCj04346630000[1].wmf"/>
          <p:cNvPicPr>
            <a:picLocks noChangeAspect="1" noChangeArrowheads="1"/>
          </p:cNvPicPr>
          <p:nvPr/>
        </p:nvPicPr>
        <p:blipFill>
          <a:blip r:embed="rId5" cstate="print">
            <a:duotone>
              <a:prstClr val="black"/>
              <a:schemeClr val="accent1">
                <a:tint val="45000"/>
                <a:satMod val="400000"/>
              </a:schemeClr>
            </a:duotone>
            <a:lum/>
          </a:blip>
          <a:srcRect/>
          <a:stretch>
            <a:fillRect/>
          </a:stretch>
        </p:blipFill>
        <p:spPr bwMode="auto">
          <a:xfrm>
            <a:off x="5772708" y="5181600"/>
            <a:ext cx="604747" cy="798513"/>
          </a:xfrm>
          <a:prstGeom prst="rect">
            <a:avLst/>
          </a:prstGeom>
          <a:noFill/>
        </p:spPr>
      </p:pic>
      <p:sp>
        <p:nvSpPr>
          <p:cNvPr id="29" name="Rectangle 28"/>
          <p:cNvSpPr/>
          <p:nvPr/>
        </p:nvSpPr>
        <p:spPr>
          <a:xfrm>
            <a:off x="152400" y="5382161"/>
            <a:ext cx="4343400" cy="1323439"/>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To Northerners Brown  was                 a martyred hero, to southerners  he was a criminal who deserved his execution.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Left)">
                                      <p:cBhvr>
                                        <p:cTn id="7" dur="3000"/>
                                        <p:tgtEl>
                                          <p:spTgt spid="29698"/>
                                        </p:tgtEl>
                                      </p:cBhvr>
                                    </p:animEffect>
                                  </p:childTnLst>
                                </p:cTn>
                              </p:par>
                              <p:par>
                                <p:cTn id="8" presetID="63" presetClass="path" presetSubtype="0" accel="50000" decel="50000" fill="hold" nodeType="withEffect">
                                  <p:stCondLst>
                                    <p:cond delay="0"/>
                                  </p:stCondLst>
                                  <p:childTnLst>
                                    <p:animMotion origin="layout" path="M 0 -3.55658E-6 L 0.19167 -0.00069 " pathEditMode="relative" rAng="0" ptsTypes="AA">
                                      <p:cBhvr>
                                        <p:cTn id="9" dur="3000" fill="hold"/>
                                        <p:tgtEl>
                                          <p:spTgt spid="1030"/>
                                        </p:tgtEl>
                                        <p:attrNameLst>
                                          <p:attrName>ppt_x</p:attrName>
                                          <p:attrName>ppt_y</p:attrName>
                                        </p:attrNameLst>
                                      </p:cBhvr>
                                      <p:rCtr x="9600" y="0"/>
                                    </p:animMotion>
                                  </p:childTnLst>
                                </p:cTn>
                              </p:par>
                            </p:childTnLst>
                          </p:cTn>
                        </p:par>
                        <p:par>
                          <p:cTn id="10" fill="hold" nodeType="afterGroup">
                            <p:stCondLst>
                              <p:cond delay="3000"/>
                            </p:stCondLst>
                            <p:childTnLst>
                              <p:par>
                                <p:cTn id="11" presetID="10" presetClass="exit" presetSubtype="0" fill="hold" nodeType="afterEffect">
                                  <p:stCondLst>
                                    <p:cond delay="0"/>
                                  </p:stCondLst>
                                  <p:childTnLst>
                                    <p:animEffect transition="out" filter="fade">
                                      <p:cBhvr>
                                        <p:cTn id="12" dur="2000"/>
                                        <p:tgtEl>
                                          <p:spTgt spid="1030"/>
                                        </p:tgtEl>
                                      </p:cBhvr>
                                    </p:animEffect>
                                    <p:set>
                                      <p:cBhvr>
                                        <p:cTn id="13" dur="1" fill="hold">
                                          <p:stCondLst>
                                            <p:cond delay="1999"/>
                                          </p:stCondLst>
                                        </p:cTn>
                                        <p:tgtEl>
                                          <p:spTgt spid="1030"/>
                                        </p:tgtEl>
                                        <p:attrNameLst>
                                          <p:attrName>style.visibility</p:attrName>
                                        </p:attrNameLst>
                                      </p:cBhvr>
                                      <p:to>
                                        <p:strVal val="hidden"/>
                                      </p:to>
                                    </p:set>
                                  </p:childTnLst>
                                </p:cTn>
                              </p:par>
                              <p:par>
                                <p:cTn id="14" presetID="6" presetClass="entr" presetSubtype="32" fill="hold" nodeType="with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circle(out)">
                                      <p:cBhvr>
                                        <p:cTn id="16" dur="3000"/>
                                        <p:tgtEl>
                                          <p:spTgt spid="10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3000" fill="hold"/>
                                        <p:tgtEl>
                                          <p:spTgt spid="2"/>
                                        </p:tgtEl>
                                        <p:attrNameLst>
                                          <p:attrName>ppt_w</p:attrName>
                                        </p:attrNameLst>
                                      </p:cBhvr>
                                      <p:tavLst>
                                        <p:tav tm="0">
                                          <p:val>
                                            <p:strVal val="#ppt_w+.3"/>
                                          </p:val>
                                        </p:tav>
                                        <p:tav tm="100000">
                                          <p:val>
                                            <p:strVal val="#ppt_w"/>
                                          </p:val>
                                        </p:tav>
                                      </p:tavLst>
                                    </p:anim>
                                    <p:anim calcmode="lin" valueType="num">
                                      <p:cBhvr>
                                        <p:cTn id="27" dur="3000" fill="hold"/>
                                        <p:tgtEl>
                                          <p:spTgt spid="2"/>
                                        </p:tgtEl>
                                        <p:attrNameLst>
                                          <p:attrName>ppt_h</p:attrName>
                                        </p:attrNameLst>
                                      </p:cBhvr>
                                      <p:tavLst>
                                        <p:tav tm="0">
                                          <p:val>
                                            <p:strVal val="#ppt_h"/>
                                          </p:val>
                                        </p:tav>
                                        <p:tav tm="100000">
                                          <p:val>
                                            <p:strVal val="#ppt_h"/>
                                          </p:val>
                                        </p:tav>
                                      </p:tavLst>
                                    </p:anim>
                                    <p:animEffect transition="in" filter="fade">
                                      <p:cBhvr>
                                        <p:cTn id="28" dur="30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bs.org/wgbh/aia/part4/images/4john26b.jpg"/>
          <p:cNvPicPr>
            <a:picLocks noChangeAspect="1" noChangeArrowheads="1"/>
          </p:cNvPicPr>
          <p:nvPr/>
        </p:nvPicPr>
        <p:blipFill>
          <a:blip r:embed="rId3" cstate="print"/>
          <a:srcRect l="18863" t="11941" r="31525" b="40521"/>
          <a:stretch>
            <a:fillRect/>
          </a:stretch>
        </p:blipFill>
        <p:spPr bwMode="auto">
          <a:xfrm>
            <a:off x="-304800" y="3048000"/>
            <a:ext cx="3048000" cy="3333750"/>
          </a:xfrm>
          <a:prstGeom prst="ellipse">
            <a:avLst/>
          </a:prstGeom>
          <a:noFill/>
          <a:effectLst>
            <a:softEdge rad="635000"/>
          </a:effectLst>
        </p:spPr>
      </p:pic>
      <p:pic>
        <p:nvPicPr>
          <p:cNvPr id="19" name="Picture 14" descr="http://www.law.umkc.edu/faculty/projects/ftrials/johnbrown/brownhanging.jpg"/>
          <p:cNvPicPr>
            <a:picLocks noChangeAspect="1" noChangeArrowheads="1"/>
          </p:cNvPicPr>
          <p:nvPr/>
        </p:nvPicPr>
        <p:blipFill>
          <a:blip r:embed="rId4" cstate="print">
            <a:lum bright="-18000"/>
          </a:blip>
          <a:srcRect l="30770"/>
          <a:stretch>
            <a:fillRect/>
          </a:stretch>
        </p:blipFill>
        <p:spPr bwMode="auto">
          <a:xfrm>
            <a:off x="2438400" y="1295400"/>
            <a:ext cx="4158941" cy="3924808"/>
          </a:xfrm>
          <a:prstGeom prst="ellipse">
            <a:avLst/>
          </a:prstGeom>
          <a:noFill/>
          <a:effectLst>
            <a:softEdge rad="317500"/>
          </a:effectLst>
        </p:spPr>
      </p:pic>
      <p:pic>
        <p:nvPicPr>
          <p:cNvPr id="14352" name="Picture 16" descr="http://www.orientalcarpets.net/images/John_Brown_Painting.jpg"/>
          <p:cNvPicPr>
            <a:picLocks noChangeAspect="1" noChangeArrowheads="1"/>
          </p:cNvPicPr>
          <p:nvPr/>
        </p:nvPicPr>
        <p:blipFill>
          <a:blip r:embed="rId5" cstate="print">
            <a:lum bright="-14000"/>
          </a:blip>
          <a:srcRect l="18871" t="2772" r="19876" b="13669"/>
          <a:stretch>
            <a:fillRect/>
          </a:stretch>
        </p:blipFill>
        <p:spPr bwMode="auto">
          <a:xfrm flipH="1">
            <a:off x="4495800" y="3671455"/>
            <a:ext cx="2133600" cy="3491345"/>
          </a:xfrm>
          <a:prstGeom prst="ellipse">
            <a:avLst/>
          </a:prstGeom>
          <a:noFill/>
          <a:effectLst>
            <a:softEdge rad="317500"/>
          </a:effectLst>
        </p:spPr>
      </p:pic>
      <p:pic>
        <p:nvPicPr>
          <p:cNvPr id="14348" name="Picture 12" descr="http://www.soul.org/John-Brown.jpg"/>
          <p:cNvPicPr>
            <a:picLocks noChangeAspect="1" noChangeArrowheads="1"/>
          </p:cNvPicPr>
          <p:nvPr/>
        </p:nvPicPr>
        <p:blipFill>
          <a:blip r:embed="rId6" cstate="print">
            <a:lum bright="-25000"/>
          </a:blip>
          <a:srcRect l="21372" t="2772" r="11642" b="22953"/>
          <a:stretch>
            <a:fillRect/>
          </a:stretch>
        </p:blipFill>
        <p:spPr bwMode="auto">
          <a:xfrm>
            <a:off x="2057400" y="3733800"/>
            <a:ext cx="2611438" cy="3581400"/>
          </a:xfrm>
          <a:prstGeom prst="ellipse">
            <a:avLst/>
          </a:prstGeom>
          <a:noFill/>
          <a:effectLst>
            <a:softEdge rad="635000"/>
          </a:effectLst>
        </p:spPr>
      </p:pic>
      <p:sp>
        <p:nvSpPr>
          <p:cNvPr id="3" name="Rectangle 2"/>
          <p:cNvSpPr/>
          <p:nvPr/>
        </p:nvSpPr>
        <p:spPr>
          <a:xfrm>
            <a:off x="1828800" y="1524000"/>
            <a:ext cx="5410200" cy="2308324"/>
          </a:xfrm>
          <a:prstGeom prst="rect">
            <a:avLst/>
          </a:prstGeom>
        </p:spPr>
        <p:txBody>
          <a:bodyPr>
            <a:spAutoFit/>
          </a:bodyPr>
          <a:lstStyle/>
          <a:p>
            <a:pPr algn="ctr" fontAlgn="auto">
              <a:spcBef>
                <a:spcPts val="0"/>
              </a:spcBef>
              <a:spcAft>
                <a:spcPts val="0"/>
              </a:spcAft>
              <a:defRPr/>
            </a:pPr>
            <a:r>
              <a:rPr lang="en-US" sz="2400" b="1" i="1" dirty="0">
                <a:ln>
                  <a:solidFill>
                    <a:schemeClr val="tx1"/>
                  </a:solidFill>
                </a:ln>
                <a:solidFill>
                  <a:srgbClr val="FF0000"/>
                </a:solidFill>
                <a:effectLst>
                  <a:glow rad="63500">
                    <a:schemeClr val="accent6">
                      <a:satMod val="175000"/>
                      <a:alpha val="40000"/>
                    </a:schemeClr>
                  </a:glow>
                </a:effectLst>
                <a:latin typeface="Hominis" pitchFamily="82" charset="0"/>
              </a:rPr>
              <a:t>"I John Brown am now quite certain that the crimes of this guilty land: will never be purged away; but with Blood."</a:t>
            </a:r>
            <a:endParaRPr lang="en-US" sz="1400" b="1" i="1" dirty="0">
              <a:ln>
                <a:solidFill>
                  <a:schemeClr val="tx1"/>
                </a:solidFill>
              </a:ln>
              <a:solidFill>
                <a:srgbClr val="FF0000"/>
              </a:solidFill>
              <a:effectLst>
                <a:glow rad="63500">
                  <a:schemeClr val="accent6">
                    <a:satMod val="175000"/>
                    <a:alpha val="40000"/>
                  </a:schemeClr>
                </a:glow>
              </a:effectLst>
              <a:latin typeface="Hominis" pitchFamily="82" charset="0"/>
            </a:endParaRPr>
          </a:p>
        </p:txBody>
      </p:sp>
      <p:sp>
        <p:nvSpPr>
          <p:cNvPr id="4" name="Rectangle 3"/>
          <p:cNvSpPr/>
          <p:nvPr/>
        </p:nvSpPr>
        <p:spPr>
          <a:xfrm>
            <a:off x="0" y="106740"/>
            <a:ext cx="9144000" cy="1015663"/>
          </a:xfrm>
          <a:prstGeom prst="rect">
            <a:avLst/>
          </a:prstGeom>
        </p:spPr>
        <p:txBody>
          <a:bodyPr>
            <a:spAutoFit/>
          </a:bodyPr>
          <a:lstStyle/>
          <a:p>
            <a:pPr algn="ctr" fontAlgn="auto">
              <a:spcBef>
                <a:spcPts val="0"/>
              </a:spcBef>
              <a:spcAft>
                <a:spcPts val="0"/>
              </a:spcAft>
              <a:tabLst>
                <a:tab pos="7435850" algn="l"/>
              </a:tabLst>
              <a:defRPr/>
            </a:pPr>
            <a:r>
              <a:rPr lang="en-US" sz="2800" b="1" dirty="0">
                <a:ln>
                  <a:solidFill>
                    <a:schemeClr val="tx1">
                      <a:lumMod val="50000"/>
                      <a:lumOff val="50000"/>
                    </a:schemeClr>
                  </a:solidFill>
                </a:ln>
                <a:latin typeface="Hominis" pitchFamily="82" charset="0"/>
              </a:rPr>
              <a:t>Brown was hanged at Charles Town on Dec. 2, 1859, with four of his men, after handing a prophetic note to his jailer on his way to the gallows</a:t>
            </a:r>
            <a:r>
              <a:rPr lang="en-US" sz="3200" b="1" dirty="0">
                <a:ln>
                  <a:solidFill>
                    <a:schemeClr val="tx1">
                      <a:lumMod val="50000"/>
                      <a:lumOff val="50000"/>
                    </a:schemeClr>
                  </a:solidFill>
                </a:ln>
                <a:latin typeface="Hominis" pitchFamily="82" charset="0"/>
              </a:rPr>
              <a:t>: </a:t>
            </a:r>
          </a:p>
        </p:txBody>
      </p:sp>
      <p:pic>
        <p:nvPicPr>
          <p:cNvPr id="14340" name="Picture 4" descr="http://rds.yahoo.com/_ylt=A0WTbx4o28RHt0oBmhKjzbkF/SIG=127fgfptn/EXP=1204169896/**http%3A/www.schoolhousevideo.org/Media/JohnBrown.jpg"/>
          <p:cNvPicPr>
            <a:picLocks noChangeAspect="1" noChangeArrowheads="1"/>
          </p:cNvPicPr>
          <p:nvPr/>
        </p:nvPicPr>
        <p:blipFill>
          <a:blip r:embed="rId7" cstate="print">
            <a:lum bright="-17000"/>
          </a:blip>
          <a:srcRect l="20489" r="22630" b="30690"/>
          <a:stretch>
            <a:fillRect/>
          </a:stretch>
        </p:blipFill>
        <p:spPr bwMode="auto">
          <a:xfrm>
            <a:off x="0" y="838200"/>
            <a:ext cx="2057400" cy="2972722"/>
          </a:xfrm>
          <a:prstGeom prst="ellipse">
            <a:avLst/>
          </a:prstGeom>
          <a:noFill/>
          <a:effectLst>
            <a:softEdge rad="317500"/>
          </a:effectLst>
        </p:spPr>
      </p:pic>
      <p:pic>
        <p:nvPicPr>
          <p:cNvPr id="14342" name="Picture 6" descr="http://www.ohiohistorycentral.org/images/943.jpg"/>
          <p:cNvPicPr>
            <a:picLocks noChangeAspect="1" noChangeArrowheads="1"/>
          </p:cNvPicPr>
          <p:nvPr/>
        </p:nvPicPr>
        <p:blipFill>
          <a:blip r:embed="rId8" cstate="print">
            <a:lum bright="-42000"/>
          </a:blip>
          <a:srcRect/>
          <a:stretch>
            <a:fillRect/>
          </a:stretch>
        </p:blipFill>
        <p:spPr bwMode="auto">
          <a:xfrm flipH="1">
            <a:off x="6575214" y="3333751"/>
            <a:ext cx="2568786" cy="3524249"/>
          </a:xfrm>
          <a:prstGeom prst="ellipse">
            <a:avLst/>
          </a:prstGeom>
          <a:noFill/>
          <a:effectLst>
            <a:softEdge rad="317500"/>
          </a:effectLst>
        </p:spPr>
      </p:pic>
      <p:pic>
        <p:nvPicPr>
          <p:cNvPr id="14344" name="Picture 8" descr="http://cache.eb.com/eb/image?id=76563&amp;rendTypeId=4"/>
          <p:cNvPicPr>
            <a:picLocks noChangeAspect="1" noChangeArrowheads="1"/>
          </p:cNvPicPr>
          <p:nvPr/>
        </p:nvPicPr>
        <p:blipFill>
          <a:blip r:embed="rId9" cstate="print">
            <a:lum bright="-30000"/>
          </a:blip>
          <a:srcRect l="22616" r="20675" b="36370"/>
          <a:stretch>
            <a:fillRect/>
          </a:stretch>
        </p:blipFill>
        <p:spPr bwMode="auto">
          <a:xfrm>
            <a:off x="7010400" y="838200"/>
            <a:ext cx="2133600" cy="2727325"/>
          </a:xfrm>
          <a:prstGeom prst="ellipse">
            <a:avLst/>
          </a:prstGeom>
          <a:noFill/>
          <a:effectLst>
            <a:softEdge rad="317500"/>
          </a:effectLst>
        </p:spPr>
      </p:pic>
      <p:sp>
        <p:nvSpPr>
          <p:cNvPr id="15" name="Rectangle 14"/>
          <p:cNvSpPr/>
          <p:nvPr/>
        </p:nvSpPr>
        <p:spPr>
          <a:xfrm>
            <a:off x="-152400" y="-228600"/>
            <a:ext cx="9448800" cy="7239000"/>
          </a:xfrm>
          <a:prstGeom prst="rect">
            <a:avLst/>
          </a:prstGeom>
          <a:solidFill>
            <a:srgbClr val="FF00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54" name="Picture 18" descr="http://www.sonofthesouth.net/leefoundation/gettysburg/dead-civil-war-soldiers.jpg"/>
          <p:cNvPicPr>
            <a:picLocks noChangeAspect="1" noChangeArrowheads="1"/>
          </p:cNvPicPr>
          <p:nvPr/>
        </p:nvPicPr>
        <p:blipFill>
          <a:blip r:embed="rId10" cstate="print">
            <a:lum bright="-10000"/>
          </a:blip>
          <a:srcRect t="13343"/>
          <a:stretch>
            <a:fillRect/>
          </a:stretch>
        </p:blipFill>
        <p:spPr bwMode="auto">
          <a:xfrm>
            <a:off x="0" y="0"/>
            <a:ext cx="9155127" cy="6928473"/>
          </a:xfrm>
          <a:prstGeom prst="rect">
            <a:avLst/>
          </a:prstGeom>
          <a:noFill/>
          <a:effectLst>
            <a:softEdge rad="317500"/>
          </a:effectLst>
        </p:spPr>
      </p:pic>
      <p:sp>
        <p:nvSpPr>
          <p:cNvPr id="16" name="Rectangle 15"/>
          <p:cNvSpPr/>
          <p:nvPr/>
        </p:nvSpPr>
        <p:spPr>
          <a:xfrm>
            <a:off x="0" y="552271"/>
            <a:ext cx="7848600" cy="461665"/>
          </a:xfrm>
          <a:prstGeom prst="rect">
            <a:avLst/>
          </a:prstGeom>
        </p:spPr>
        <p:txBody>
          <a:bodyPr>
            <a:spAutoFit/>
          </a:bodyPr>
          <a:lstStyle/>
          <a:p>
            <a:pPr algn="ctr" fontAlgn="auto">
              <a:spcBef>
                <a:spcPts val="0"/>
              </a:spcBef>
              <a:spcAft>
                <a:spcPts val="0"/>
              </a:spcAft>
              <a:defRPr/>
            </a:pPr>
            <a:r>
              <a:rPr lang="en-US" sz="2400" b="1" i="1" dirty="0">
                <a:ln>
                  <a:solidFill>
                    <a:schemeClr val="tx1"/>
                  </a:solidFill>
                </a:ln>
                <a:solidFill>
                  <a:srgbClr val="FF0000"/>
                </a:solidFill>
                <a:effectLst>
                  <a:glow rad="63500">
                    <a:schemeClr val="accent6">
                      <a:satMod val="175000"/>
                      <a:alpha val="40000"/>
                    </a:schemeClr>
                  </a:glow>
                </a:effectLst>
                <a:latin typeface="Hominis" pitchFamily="82" charset="0"/>
              </a:rPr>
              <a:t>“the crimes of this guilty land will never be purged away; but with Blood."</a:t>
            </a:r>
            <a:endParaRPr lang="en-US" sz="1400" b="1" i="1" dirty="0">
              <a:ln>
                <a:solidFill>
                  <a:schemeClr val="tx1"/>
                </a:solidFill>
              </a:ln>
              <a:solidFill>
                <a:srgbClr val="FF0000"/>
              </a:solidFill>
              <a:effectLst>
                <a:glow rad="63500">
                  <a:schemeClr val="accent6">
                    <a:satMod val="175000"/>
                    <a:alpha val="40000"/>
                  </a:schemeClr>
                </a:glow>
              </a:effectLst>
              <a:latin typeface="Hominis" pitchFamily="82" charset="0"/>
            </a:endParaRPr>
          </a:p>
        </p:txBody>
      </p:sp>
      <p:pic>
        <p:nvPicPr>
          <p:cNvPr id="20" name="MSj03882560000[1].wav">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1066800" y="251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0" fill="hold"/>
                                        <p:tgtEl>
                                          <p:spTgt spid="19"/>
                                        </p:tgtEl>
                                        <p:attrNameLst>
                                          <p:attrName>ppt_w</p:attrName>
                                        </p:attrNameLst>
                                      </p:cBhvr>
                                      <p:tavLst>
                                        <p:tav tm="0">
                                          <p:val>
                                            <p:strVal val="#ppt_w+.3"/>
                                          </p:val>
                                        </p:tav>
                                        <p:tav tm="100000">
                                          <p:val>
                                            <p:strVal val="#ppt_w"/>
                                          </p:val>
                                        </p:tav>
                                      </p:tavLst>
                                    </p:anim>
                                    <p:anim calcmode="lin" valueType="num">
                                      <p:cBhvr>
                                        <p:cTn id="11" dur="5000" fill="hold"/>
                                        <p:tgtEl>
                                          <p:spTgt spid="19"/>
                                        </p:tgtEl>
                                        <p:attrNameLst>
                                          <p:attrName>ppt_h</p:attrName>
                                        </p:attrNameLst>
                                      </p:cBhvr>
                                      <p:tavLst>
                                        <p:tav tm="0">
                                          <p:val>
                                            <p:strVal val="#ppt_h"/>
                                          </p:val>
                                        </p:tav>
                                        <p:tav tm="100000">
                                          <p:val>
                                            <p:strVal val="#ppt_h"/>
                                          </p:val>
                                        </p:tav>
                                      </p:tavLst>
                                    </p:anim>
                                    <p:animEffect transition="in" filter="fade">
                                      <p:cBhvr>
                                        <p:cTn id="12" dur="5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xit" presetSubtype="0" fill="hold" nodeType="clickEffect">
                                  <p:stCondLst>
                                    <p:cond delay="0"/>
                                  </p:stCondLst>
                                  <p:childTnLst>
                                    <p:anim calcmode="lin" valueType="num">
                                      <p:cBhvr>
                                        <p:cTn id="16" dur="10000"/>
                                        <p:tgtEl>
                                          <p:spTgt spid="19"/>
                                        </p:tgtEl>
                                        <p:attrNameLst>
                                          <p:attrName>ppt_w</p:attrName>
                                        </p:attrNameLst>
                                      </p:cBhvr>
                                      <p:tavLst>
                                        <p:tav tm="0">
                                          <p:val>
                                            <p:strVal val="ppt_w"/>
                                          </p:val>
                                        </p:tav>
                                        <p:tav tm="100000">
                                          <p:val>
                                            <p:fltVal val="0"/>
                                          </p:val>
                                        </p:tav>
                                      </p:tavLst>
                                    </p:anim>
                                    <p:anim calcmode="lin" valueType="num">
                                      <p:cBhvr>
                                        <p:cTn id="17" dur="10000"/>
                                        <p:tgtEl>
                                          <p:spTgt spid="19"/>
                                        </p:tgtEl>
                                        <p:attrNameLst>
                                          <p:attrName>ppt_h</p:attrName>
                                        </p:attrNameLst>
                                      </p:cBhvr>
                                      <p:tavLst>
                                        <p:tav tm="0">
                                          <p:val>
                                            <p:strVal val="ppt_h"/>
                                          </p:val>
                                        </p:tav>
                                        <p:tav tm="100000">
                                          <p:val>
                                            <p:fltVal val="0"/>
                                          </p:val>
                                        </p:tav>
                                      </p:tavLst>
                                    </p:anim>
                                    <p:animEffect transition="out" filter="fade">
                                      <p:cBhvr>
                                        <p:cTn id="18" dur="10000"/>
                                        <p:tgtEl>
                                          <p:spTgt spid="19"/>
                                        </p:tgtEl>
                                      </p:cBhvr>
                                    </p:animEffect>
                                    <p:set>
                                      <p:cBhvr>
                                        <p:cTn id="19" dur="1" fill="hold">
                                          <p:stCondLst>
                                            <p:cond delay="9999"/>
                                          </p:stCondLst>
                                        </p:cTn>
                                        <p:tgtEl>
                                          <p:spTgt spid="19"/>
                                        </p:tgtEl>
                                        <p:attrNameLst>
                                          <p:attrName>style.visibility</p:attrName>
                                        </p:attrNameLst>
                                      </p:cBhvr>
                                      <p:to>
                                        <p:strVal val="hidden"/>
                                      </p:to>
                                    </p:set>
                                  </p:childTnLst>
                                </p:cTn>
                              </p:par>
                              <p:par>
                                <p:cTn id="20" presetID="1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lide(fromBottom)">
                                      <p:cBhvr>
                                        <p:cTn id="22" dur="11000"/>
                                        <p:tgtEl>
                                          <p:spTgt spid="3"/>
                                        </p:tgtEl>
                                      </p:cBhvr>
                                    </p:animEffect>
                                  </p:childTnLst>
                                </p:cTn>
                              </p:par>
                              <p:par>
                                <p:cTn id="23" presetID="42" presetClass="entr" presetSubtype="0" fill="hold" nodeType="with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fade">
                                      <p:cBhvr>
                                        <p:cTn id="25" dur="8000"/>
                                        <p:tgtEl>
                                          <p:spTgt spid="14340"/>
                                        </p:tgtEl>
                                      </p:cBhvr>
                                    </p:animEffect>
                                    <p:anim calcmode="lin" valueType="num">
                                      <p:cBhvr>
                                        <p:cTn id="26" dur="8000" fill="hold"/>
                                        <p:tgtEl>
                                          <p:spTgt spid="14340"/>
                                        </p:tgtEl>
                                        <p:attrNameLst>
                                          <p:attrName>ppt_x</p:attrName>
                                        </p:attrNameLst>
                                      </p:cBhvr>
                                      <p:tavLst>
                                        <p:tav tm="0">
                                          <p:val>
                                            <p:strVal val="#ppt_x"/>
                                          </p:val>
                                        </p:tav>
                                        <p:tav tm="100000">
                                          <p:val>
                                            <p:strVal val="#ppt_x"/>
                                          </p:val>
                                        </p:tav>
                                      </p:tavLst>
                                    </p:anim>
                                    <p:anim calcmode="lin" valueType="num">
                                      <p:cBhvr>
                                        <p:cTn id="27" dur="8000" fill="hold"/>
                                        <p:tgtEl>
                                          <p:spTgt spid="1434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4348"/>
                                        </p:tgtEl>
                                        <p:attrNameLst>
                                          <p:attrName>style.visibility</p:attrName>
                                        </p:attrNameLst>
                                      </p:cBhvr>
                                      <p:to>
                                        <p:strVal val="visible"/>
                                      </p:to>
                                    </p:set>
                                    <p:animEffect transition="in" filter="fade">
                                      <p:cBhvr>
                                        <p:cTn id="30" dur="8000"/>
                                        <p:tgtEl>
                                          <p:spTgt spid="14348"/>
                                        </p:tgtEl>
                                      </p:cBhvr>
                                    </p:animEffect>
                                    <p:anim calcmode="lin" valueType="num">
                                      <p:cBhvr>
                                        <p:cTn id="31" dur="8000" fill="hold"/>
                                        <p:tgtEl>
                                          <p:spTgt spid="14348"/>
                                        </p:tgtEl>
                                        <p:attrNameLst>
                                          <p:attrName>ppt_x</p:attrName>
                                        </p:attrNameLst>
                                      </p:cBhvr>
                                      <p:tavLst>
                                        <p:tav tm="0">
                                          <p:val>
                                            <p:strVal val="#ppt_x"/>
                                          </p:val>
                                        </p:tav>
                                        <p:tav tm="100000">
                                          <p:val>
                                            <p:strVal val="#ppt_x"/>
                                          </p:val>
                                        </p:tav>
                                      </p:tavLst>
                                    </p:anim>
                                    <p:anim calcmode="lin" valueType="num">
                                      <p:cBhvr>
                                        <p:cTn id="32" dur="8000" fill="hold"/>
                                        <p:tgtEl>
                                          <p:spTgt spid="1434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352"/>
                                        </p:tgtEl>
                                        <p:attrNameLst>
                                          <p:attrName>style.visibility</p:attrName>
                                        </p:attrNameLst>
                                      </p:cBhvr>
                                      <p:to>
                                        <p:strVal val="visible"/>
                                      </p:to>
                                    </p:set>
                                    <p:animEffect transition="in" filter="fade">
                                      <p:cBhvr>
                                        <p:cTn id="35" dur="8000"/>
                                        <p:tgtEl>
                                          <p:spTgt spid="14352"/>
                                        </p:tgtEl>
                                      </p:cBhvr>
                                    </p:animEffect>
                                    <p:anim calcmode="lin" valueType="num">
                                      <p:cBhvr>
                                        <p:cTn id="36" dur="8000" fill="hold"/>
                                        <p:tgtEl>
                                          <p:spTgt spid="14352"/>
                                        </p:tgtEl>
                                        <p:attrNameLst>
                                          <p:attrName>ppt_x</p:attrName>
                                        </p:attrNameLst>
                                      </p:cBhvr>
                                      <p:tavLst>
                                        <p:tav tm="0">
                                          <p:val>
                                            <p:strVal val="#ppt_x"/>
                                          </p:val>
                                        </p:tav>
                                        <p:tav tm="100000">
                                          <p:val>
                                            <p:strVal val="#ppt_x"/>
                                          </p:val>
                                        </p:tav>
                                      </p:tavLst>
                                    </p:anim>
                                    <p:anim calcmode="lin" valueType="num">
                                      <p:cBhvr>
                                        <p:cTn id="37" dur="8000" fill="hold"/>
                                        <p:tgtEl>
                                          <p:spTgt spid="1435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8000"/>
                                        <p:tgtEl>
                                          <p:spTgt spid="1026"/>
                                        </p:tgtEl>
                                      </p:cBhvr>
                                    </p:animEffect>
                                    <p:anim calcmode="lin" valueType="num">
                                      <p:cBhvr>
                                        <p:cTn id="41" dur="8000" fill="hold"/>
                                        <p:tgtEl>
                                          <p:spTgt spid="1026"/>
                                        </p:tgtEl>
                                        <p:attrNameLst>
                                          <p:attrName>ppt_x</p:attrName>
                                        </p:attrNameLst>
                                      </p:cBhvr>
                                      <p:tavLst>
                                        <p:tav tm="0">
                                          <p:val>
                                            <p:strVal val="#ppt_x"/>
                                          </p:val>
                                        </p:tav>
                                        <p:tav tm="100000">
                                          <p:val>
                                            <p:strVal val="#ppt_x"/>
                                          </p:val>
                                        </p:tav>
                                      </p:tavLst>
                                    </p:anim>
                                    <p:anim calcmode="lin" valueType="num">
                                      <p:cBhvr>
                                        <p:cTn id="42" dur="8000" fill="hold"/>
                                        <p:tgtEl>
                                          <p:spTgt spid="10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342"/>
                                        </p:tgtEl>
                                        <p:attrNameLst>
                                          <p:attrName>style.visibility</p:attrName>
                                        </p:attrNameLst>
                                      </p:cBhvr>
                                      <p:to>
                                        <p:strVal val="visible"/>
                                      </p:to>
                                    </p:set>
                                    <p:animEffect transition="in" filter="fade">
                                      <p:cBhvr>
                                        <p:cTn id="45" dur="8000"/>
                                        <p:tgtEl>
                                          <p:spTgt spid="14342"/>
                                        </p:tgtEl>
                                      </p:cBhvr>
                                    </p:animEffect>
                                    <p:anim calcmode="lin" valueType="num">
                                      <p:cBhvr>
                                        <p:cTn id="46" dur="8000" fill="hold"/>
                                        <p:tgtEl>
                                          <p:spTgt spid="14342"/>
                                        </p:tgtEl>
                                        <p:attrNameLst>
                                          <p:attrName>ppt_x</p:attrName>
                                        </p:attrNameLst>
                                      </p:cBhvr>
                                      <p:tavLst>
                                        <p:tav tm="0">
                                          <p:val>
                                            <p:strVal val="#ppt_x"/>
                                          </p:val>
                                        </p:tav>
                                        <p:tav tm="100000">
                                          <p:val>
                                            <p:strVal val="#ppt_x"/>
                                          </p:val>
                                        </p:tav>
                                      </p:tavLst>
                                    </p:anim>
                                    <p:anim calcmode="lin" valueType="num">
                                      <p:cBhvr>
                                        <p:cTn id="47" dur="8000" fill="hold"/>
                                        <p:tgtEl>
                                          <p:spTgt spid="1434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344"/>
                                        </p:tgtEl>
                                        <p:attrNameLst>
                                          <p:attrName>style.visibility</p:attrName>
                                        </p:attrNameLst>
                                      </p:cBhvr>
                                      <p:to>
                                        <p:strVal val="visible"/>
                                      </p:to>
                                    </p:set>
                                    <p:animEffect transition="in" filter="fade">
                                      <p:cBhvr>
                                        <p:cTn id="50" dur="8000"/>
                                        <p:tgtEl>
                                          <p:spTgt spid="14344"/>
                                        </p:tgtEl>
                                      </p:cBhvr>
                                    </p:animEffect>
                                    <p:anim calcmode="lin" valueType="num">
                                      <p:cBhvr>
                                        <p:cTn id="51" dur="8000" fill="hold"/>
                                        <p:tgtEl>
                                          <p:spTgt spid="14344"/>
                                        </p:tgtEl>
                                        <p:attrNameLst>
                                          <p:attrName>ppt_x</p:attrName>
                                        </p:attrNameLst>
                                      </p:cBhvr>
                                      <p:tavLst>
                                        <p:tav tm="0">
                                          <p:val>
                                            <p:strVal val="#ppt_x"/>
                                          </p:val>
                                        </p:tav>
                                        <p:tav tm="100000">
                                          <p:val>
                                            <p:strVal val="#ppt_x"/>
                                          </p:val>
                                        </p:tav>
                                      </p:tavLst>
                                    </p:anim>
                                    <p:anim calcmode="lin" valueType="num">
                                      <p:cBhvr>
                                        <p:cTn id="52" dur="8000" fill="hold"/>
                                        <p:tgtEl>
                                          <p:spTgt spid="14344"/>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110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1000"/>
                                        <p:tgtEl>
                                          <p:spTgt spid="15"/>
                                        </p:tgtEl>
                                      </p:cBhvr>
                                    </p:animEffect>
                                  </p:childTnLst>
                                </p:cTn>
                              </p:par>
                              <p:par>
                                <p:cTn id="57" presetID="1" presetClass="mediacall" presetSubtype="0" fill="hold" nodeType="withEffect">
                                  <p:stCondLst>
                                    <p:cond delay="0"/>
                                  </p:stCondLst>
                                  <p:childTnLst>
                                    <p:cmd type="call" cmd="playFrom(0.0)">
                                      <p:cBhvr>
                                        <p:cTn id="58" dur="1" fill="hold"/>
                                        <p:tgtEl>
                                          <p:spTgt spid="20"/>
                                        </p:tgtEl>
                                      </p:cBhvr>
                                    </p:cmd>
                                  </p:childTnLst>
                                </p:cTn>
                              </p:par>
                            </p:childTnLst>
                          </p:cTn>
                        </p:par>
                        <p:par>
                          <p:cTn id="59" fill="hold" nodeType="afterGroup">
                            <p:stCondLst>
                              <p:cond delay="22000"/>
                            </p:stCondLst>
                            <p:childTnLst>
                              <p:par>
                                <p:cTn id="60" presetID="10" presetClass="entr" presetSubtype="0" fill="hold" nodeType="afterEffect">
                                  <p:stCondLst>
                                    <p:cond delay="0"/>
                                  </p:stCondLst>
                                  <p:childTnLst>
                                    <p:set>
                                      <p:cBhvr>
                                        <p:cTn id="61" dur="1" fill="hold">
                                          <p:stCondLst>
                                            <p:cond delay="0"/>
                                          </p:stCondLst>
                                        </p:cTn>
                                        <p:tgtEl>
                                          <p:spTgt spid="14354"/>
                                        </p:tgtEl>
                                        <p:attrNameLst>
                                          <p:attrName>style.visibility</p:attrName>
                                        </p:attrNameLst>
                                      </p:cBhvr>
                                      <p:to>
                                        <p:strVal val="visible"/>
                                      </p:to>
                                    </p:set>
                                    <p:animEffect transition="in" filter="fade">
                                      <p:cBhvr>
                                        <p:cTn id="62" dur="9000"/>
                                        <p:tgtEl>
                                          <p:spTgt spid="14354"/>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9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6" repeatCount="indefinite"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cache.viewimages.com/xc/3431507.jpg?v=1&amp;c=ViewImages&amp;k=2&amp;d=A6F75B5D5F9A091CC3EAF5CF5E4B1254A55A1E4F32AD3138"/>
          <p:cNvPicPr>
            <a:picLocks noChangeAspect="1" noChangeArrowheads="1"/>
          </p:cNvPicPr>
          <p:nvPr/>
        </p:nvPicPr>
        <p:blipFill>
          <a:blip r:embed="rId2" cstate="print">
            <a:lum bright="-8000"/>
          </a:blip>
          <a:srcRect b="7803"/>
          <a:stretch>
            <a:fillRect/>
          </a:stretch>
        </p:blipFill>
        <p:spPr bwMode="auto">
          <a:xfrm>
            <a:off x="533400" y="762000"/>
            <a:ext cx="8003059" cy="5105400"/>
          </a:xfrm>
          <a:prstGeom prst="rect">
            <a:avLst/>
          </a:prstGeom>
          <a:noFill/>
          <a:effectLst>
            <a:softEdge rad="317500"/>
          </a:effectLst>
        </p:spPr>
      </p:pic>
      <p:pic>
        <p:nvPicPr>
          <p:cNvPr id="9" name="Picture 2" descr="http://cache.viewimages.com/xc/3431507.jpg?v=1&amp;c=ViewImages&amp;k=2&amp;d=A6F75B5D5F9A091CC3EAF5CF5E4B1254A55A1E4F32AD3138"/>
          <p:cNvPicPr>
            <a:picLocks noChangeAspect="1" noChangeArrowheads="1"/>
          </p:cNvPicPr>
          <p:nvPr/>
        </p:nvPicPr>
        <p:blipFill>
          <a:blip r:embed="rId2" cstate="print">
            <a:lum bright="-8000"/>
          </a:blip>
          <a:srcRect b="7803"/>
          <a:stretch>
            <a:fillRect/>
          </a:stretch>
        </p:blipFill>
        <p:spPr bwMode="auto">
          <a:xfrm rot="5400000">
            <a:off x="4720281" y="1604319"/>
            <a:ext cx="5494638" cy="3505200"/>
          </a:xfrm>
          <a:prstGeom prst="rect">
            <a:avLst/>
          </a:prstGeom>
          <a:noFill/>
          <a:effectLst>
            <a:softEdge rad="317500"/>
          </a:effectLst>
        </p:spPr>
      </p:pic>
      <p:sp>
        <p:nvSpPr>
          <p:cNvPr id="2" name="TextBox 1"/>
          <p:cNvSpPr txBox="1"/>
          <p:nvPr/>
        </p:nvSpPr>
        <p:spPr>
          <a:xfrm>
            <a:off x="0" y="39469"/>
            <a:ext cx="9144000" cy="769441"/>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Election of Lincoln</a:t>
            </a:r>
          </a:p>
        </p:txBody>
      </p:sp>
      <p:pic>
        <p:nvPicPr>
          <p:cNvPr id="35842" name="Picture 2" descr="http://cache.eb.com/eb/image?id=73715&amp;rendTypeId=4"/>
          <p:cNvPicPr>
            <a:picLocks noChangeAspect="1" noChangeArrowheads="1"/>
          </p:cNvPicPr>
          <p:nvPr/>
        </p:nvPicPr>
        <p:blipFill>
          <a:blip r:embed="rId3" cstate="print">
            <a:lum bright="-15000"/>
          </a:blip>
          <a:srcRect b="1802"/>
          <a:stretch>
            <a:fillRect/>
          </a:stretch>
        </p:blipFill>
        <p:spPr bwMode="auto">
          <a:xfrm>
            <a:off x="228600" y="1143000"/>
            <a:ext cx="6073312" cy="3505200"/>
          </a:xfrm>
          <a:prstGeom prst="roundRect">
            <a:avLst>
              <a:gd name="adj" fmla="val 4167"/>
            </a:avLst>
          </a:prstGeom>
          <a:solidFill>
            <a:srgbClr val="FFFFFF"/>
          </a:solidFill>
          <a:ln w="127000" cap="sq">
            <a:solidFill>
              <a:schemeClr val="accent6">
                <a:lumMod val="50000"/>
              </a:schemeClr>
            </a:solidFill>
            <a:miter lim="800000"/>
          </a:ln>
          <a:effectLst>
            <a:reflection blurRad="12700" stA="28000" endPos="28000" dist="5000" dir="5400000" sy="-100000" algn="bl" rotWithShape="0"/>
          </a:effectLst>
          <a:scene3d>
            <a:camera prst="perspectiveRight"/>
            <a:lightRig rig="threePt" dir="t">
              <a:rot lat="0" lon="0" rev="2700000"/>
            </a:lightRig>
          </a:scene3d>
          <a:sp3d>
            <a:bevelT h="38100"/>
            <a:contourClr>
              <a:srgbClr val="C0C0C0"/>
            </a:contourClr>
          </a:sp3d>
        </p:spPr>
      </p:pic>
      <p:grpSp>
        <p:nvGrpSpPr>
          <p:cNvPr id="3" name="Group 9"/>
          <p:cNvGrpSpPr>
            <a:grpSpLocks/>
          </p:cNvGrpSpPr>
          <p:nvPr/>
        </p:nvGrpSpPr>
        <p:grpSpPr bwMode="auto">
          <a:xfrm>
            <a:off x="234950" y="4191000"/>
            <a:ext cx="4565650" cy="2590800"/>
            <a:chOff x="3048000" y="2819400"/>
            <a:chExt cx="4565808" cy="2590800"/>
          </a:xfrm>
        </p:grpSpPr>
        <p:grpSp>
          <p:nvGrpSpPr>
            <p:cNvPr id="37903" name="Group 12"/>
            <p:cNvGrpSpPr>
              <a:grpSpLocks/>
            </p:cNvGrpSpPr>
            <p:nvPr/>
          </p:nvGrpSpPr>
          <p:grpSpPr bwMode="auto">
            <a:xfrm>
              <a:off x="3047997" y="2819400"/>
              <a:ext cx="4565805" cy="2590800"/>
              <a:chOff x="1916270" y="3352800"/>
              <a:chExt cx="3089890" cy="1566672"/>
            </a:xfrm>
          </p:grpSpPr>
          <p:sp>
            <p:nvSpPr>
              <p:cNvPr id="13" name="Horizontal Scroll 12"/>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13"/>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5" name="Straight Connector 14"/>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7" name="TextBox 16"/>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8" name="Bevel 17"/>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Bevel 18"/>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 name="TextBox 11"/>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0" name="Picture 1" descr="C:\Documents and Settings\Owner\Local Settings\Temporary Internet Files\Content.IE5\2XRV74ID\MCj0434663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51054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0"/>
          <p:cNvGrpSpPr/>
          <p:nvPr/>
        </p:nvGrpSpPr>
        <p:grpSpPr>
          <a:xfrm>
            <a:off x="-304800" y="609600"/>
            <a:ext cx="2819400" cy="1143000"/>
            <a:chOff x="1676400" y="1676400"/>
            <a:chExt cx="1981200" cy="838200"/>
          </a:xfrm>
          <a:scene3d>
            <a:camera prst="perspectiveRelaxedModerately"/>
            <a:lightRig rig="threePt" dir="t"/>
          </a:scene3d>
        </p:grpSpPr>
        <p:sp>
          <p:nvSpPr>
            <p:cNvPr id="22" name="Bevel 21"/>
            <p:cNvSpPr/>
            <p:nvPr/>
          </p:nvSpPr>
          <p:spPr>
            <a:xfrm>
              <a:off x="1981200" y="1676400"/>
              <a:ext cx="1371600" cy="838200"/>
            </a:xfrm>
            <a:prstGeom prst="bevel">
              <a:avLst>
                <a:gd name="adj" fmla="val 6857"/>
              </a:avLst>
            </a:prstGeom>
            <a:gradFill>
              <a:gsLst>
                <a:gs pos="0">
                  <a:srgbClr val="FFEFD1"/>
                </a:gs>
                <a:gs pos="64999">
                  <a:srgbClr val="F0EBD5"/>
                </a:gs>
                <a:gs pos="100000">
                  <a:srgbClr val="D1C39F"/>
                </a:gs>
              </a:gsLst>
              <a:lin ang="5400000" scaled="0"/>
            </a:gradFill>
            <a:ln w="57150">
              <a:solidFill>
                <a:srgbClr val="006600"/>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p:nvPr/>
          </p:nvSpPr>
          <p:spPr>
            <a:xfrm>
              <a:off x="1676400" y="1752600"/>
              <a:ext cx="1981200" cy="677109"/>
            </a:xfrm>
            <a:prstGeom prst="rect">
              <a:avLst/>
            </a:prstGeom>
            <a:noFill/>
          </p:spPr>
          <p:txBody>
            <a:bodyPr>
              <a:spAutoFit/>
            </a:bodyPr>
            <a:lstStyle/>
            <a:p>
              <a:pPr algn="ctr" fontAlgn="auto">
                <a:spcBef>
                  <a:spcPts val="0"/>
                </a:spcBef>
                <a:spcAft>
                  <a:spcPts val="0"/>
                </a:spcAft>
                <a:defRPr/>
              </a:pPr>
              <a:r>
                <a:rPr lang="en-US" sz="5400" dirty="0">
                  <a:latin typeface="Hominis" pitchFamily="82" charset="0"/>
                </a:rPr>
                <a:t>1860</a:t>
              </a:r>
            </a:p>
          </p:txBody>
        </p:sp>
      </p:grpSp>
      <p:sp>
        <p:nvSpPr>
          <p:cNvPr id="24" name="Rectangle 23"/>
          <p:cNvSpPr/>
          <p:nvPr/>
        </p:nvSpPr>
        <p:spPr>
          <a:xfrm>
            <a:off x="304800" y="5159514"/>
            <a:ext cx="55626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Lincoln (Republican) wins the              presidential election of 1860</a:t>
            </a:r>
          </a:p>
        </p:txBody>
      </p:sp>
      <p:sp>
        <p:nvSpPr>
          <p:cNvPr id="25" name="Rectangle 24"/>
          <p:cNvSpPr/>
          <p:nvPr/>
        </p:nvSpPr>
        <p:spPr>
          <a:xfrm>
            <a:off x="304800" y="5997714"/>
            <a:ext cx="84582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Lincoln’s opposition to the spread of Slavery causes many           Southern States to threaten secession from the Union.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slide(fromLeft)">
                                      <p:cBhvr>
                                        <p:cTn id="13" dur="3000"/>
                                        <p:tgtEl>
                                          <p:spTgt spid="35842"/>
                                        </p:tgtEl>
                                      </p:cBhvr>
                                    </p:animEffect>
                                  </p:childTnLst>
                                </p:cTn>
                              </p:par>
                              <p:par>
                                <p:cTn id="14" presetID="10" presetClass="exit" presetSubtype="0" fill="hold" nodeType="withEffect">
                                  <p:stCondLst>
                                    <p:cond delay="0"/>
                                  </p:stCondLst>
                                  <p:childTnLst>
                                    <p:animEffect transition="out" filter="fade">
                                      <p:cBhvr>
                                        <p:cTn id="15" dur="3000"/>
                                        <p:tgtEl>
                                          <p:spTgt spid="34818"/>
                                        </p:tgtEl>
                                      </p:cBhvr>
                                    </p:animEffect>
                                    <p:set>
                                      <p:cBhvr>
                                        <p:cTn id="16" dur="1" fill="hold">
                                          <p:stCondLst>
                                            <p:cond delay="2999"/>
                                          </p:stCondLst>
                                        </p:cTn>
                                        <p:tgtEl>
                                          <p:spTgt spid="34818"/>
                                        </p:tgtEl>
                                        <p:attrNameLst>
                                          <p:attrName>style.visibility</p:attrName>
                                        </p:attrNameLst>
                                      </p:cBhvr>
                                      <p:to>
                                        <p:strVal val="hidden"/>
                                      </p:to>
                                    </p:set>
                                  </p:childTnLst>
                                </p:cTn>
                              </p:par>
                              <p:par>
                                <p:cTn id="17" presetID="1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Top)">
                                      <p:cBhvr>
                                        <p:cTn id="19" dur="30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0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3000" fill="hold"/>
                                        <p:tgtEl>
                                          <p:spTgt spid="3"/>
                                        </p:tgtEl>
                                        <p:attrNameLst>
                                          <p:attrName>ppt_w</p:attrName>
                                        </p:attrNameLst>
                                      </p:cBhvr>
                                      <p:tavLst>
                                        <p:tav tm="0">
                                          <p:val>
                                            <p:strVal val="#ppt_w+.3"/>
                                          </p:val>
                                        </p:tav>
                                        <p:tav tm="100000">
                                          <p:val>
                                            <p:strVal val="#ppt_w"/>
                                          </p:val>
                                        </p:tav>
                                      </p:tavLst>
                                    </p:anim>
                                    <p:anim calcmode="lin" valueType="num">
                                      <p:cBhvr>
                                        <p:cTn id="35" dur="3000" fill="hold"/>
                                        <p:tgtEl>
                                          <p:spTgt spid="3"/>
                                        </p:tgtEl>
                                        <p:attrNameLst>
                                          <p:attrName>ppt_h</p:attrName>
                                        </p:attrNameLst>
                                      </p:cBhvr>
                                      <p:tavLst>
                                        <p:tav tm="0">
                                          <p:val>
                                            <p:strVal val="#ppt_h"/>
                                          </p:val>
                                        </p:tav>
                                        <p:tav tm="100000">
                                          <p:val>
                                            <p:strVal val="#ppt_h"/>
                                          </p:val>
                                        </p:tav>
                                      </p:tavLst>
                                    </p:anim>
                                    <p:animEffect transition="in" filter="fade">
                                      <p:cBhvr>
                                        <p:cTn id="36" dur="3000"/>
                                        <p:tgtEl>
                                          <p:spTgt spid="3"/>
                                        </p:tgtEl>
                                      </p:cBhvr>
                                    </p:animEffect>
                                  </p:childTnLst>
                                </p:cTn>
                              </p:par>
                              <p:par>
                                <p:cTn id="37" presetID="10" presetClass="exit" presetSubtype="0" fill="hold" nodeType="withEffect">
                                  <p:stCondLst>
                                    <p:cond delay="0"/>
                                  </p:stCondLst>
                                  <p:childTnLst>
                                    <p:animEffect transition="out" filter="fade">
                                      <p:cBhvr>
                                        <p:cTn id="38" dur="2000"/>
                                        <p:tgtEl>
                                          <p:spTgt spid="24"/>
                                        </p:tgtEl>
                                      </p:cBhvr>
                                    </p:animEffect>
                                    <p:set>
                                      <p:cBhvr>
                                        <p:cTn id="39" dur="1" fill="hold">
                                          <p:stCondLst>
                                            <p:cond delay="1999"/>
                                          </p:stCondLst>
                                        </p:cTn>
                                        <p:tgtEl>
                                          <p:spTgt spid="2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25"/>
                                        </p:tgtEl>
                                      </p:cBhvr>
                                    </p:animEffect>
                                    <p:set>
                                      <p:cBhvr>
                                        <p:cTn id="42" dur="1" fill="hold">
                                          <p:stCondLst>
                                            <p:cond delay="1999"/>
                                          </p:stCondLst>
                                        </p:cTn>
                                        <p:tgtEl>
                                          <p:spTgt spid="2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3 Causes of the Civil War</a:t>
            </a:r>
          </a:p>
        </p:txBody>
      </p:sp>
      <p:sp>
        <p:nvSpPr>
          <p:cNvPr id="5123" name="Content Placeholder 2"/>
          <p:cNvSpPr>
            <a:spLocks noGrp="1"/>
          </p:cNvSpPr>
          <p:nvPr>
            <p:ph idx="1"/>
          </p:nvPr>
        </p:nvSpPr>
        <p:spPr/>
        <p:txBody>
          <a:bodyPr/>
          <a:lstStyle/>
          <a:p>
            <a:pPr eaLnBrk="1" hangingPunct="1"/>
            <a:r>
              <a:rPr lang="en-US" b="1" u="sng" smtClean="0"/>
              <a:t>Sectionalism</a:t>
            </a:r>
            <a:r>
              <a:rPr lang="en-US" b="1" smtClean="0"/>
              <a:t>:</a:t>
            </a:r>
            <a:r>
              <a:rPr lang="en-US" smtClean="0"/>
              <a:t> As the North began to industrialize, it became increasingly reliant on wage laborers.  As demand for cotton exploded with the creation of the cotton gin, the South became even more reliant on slave labor.  The North and South were becoming separate “sections” of the country, each with distinct cultures, economies, and social systems.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www.thepoorboys.dk/animation/confederate_flag.gif"/>
          <p:cNvPicPr>
            <a:picLocks noChangeAspect="1" noChangeArrowheads="1"/>
          </p:cNvPicPr>
          <p:nvPr/>
        </p:nvPicPr>
        <p:blipFill>
          <a:blip r:embed="rId2" cstate="print"/>
          <a:srcRect/>
          <a:stretch>
            <a:fillRect/>
          </a:stretch>
        </p:blipFill>
        <p:spPr bwMode="auto">
          <a:xfrm>
            <a:off x="1143000" y="525460"/>
            <a:ext cx="6899030" cy="6180140"/>
          </a:xfrm>
          <a:prstGeom prst="rect">
            <a:avLst/>
          </a:prstGeom>
          <a:noFill/>
          <a:effectLst>
            <a:glow rad="101600">
              <a:schemeClr val="accent6">
                <a:satMod val="175000"/>
                <a:alpha val="40000"/>
              </a:schemeClr>
            </a:glow>
          </a:effectLst>
          <a:scene3d>
            <a:camera prst="orthographicFront"/>
            <a:lightRig rig="threePt" dir="t"/>
          </a:scene3d>
          <a:sp3d>
            <a:bevelT prst="slope"/>
          </a:sp3d>
        </p:spPr>
      </p:pic>
      <p:pic>
        <p:nvPicPr>
          <p:cNvPr id="3078" name="Picture 6" descr="http://www.wildwestweb.net/cwp/cwp56.jpg"/>
          <p:cNvPicPr>
            <a:picLocks noChangeAspect="1" noChangeArrowheads="1"/>
          </p:cNvPicPr>
          <p:nvPr/>
        </p:nvPicPr>
        <p:blipFill>
          <a:blip r:embed="rId3" cstate="print">
            <a:duotone>
              <a:prstClr val="black"/>
              <a:srgbClr val="D9C3A5">
                <a:tint val="50000"/>
                <a:satMod val="180000"/>
              </a:srgbClr>
            </a:duotone>
            <a:lum bright="-10000"/>
          </a:blip>
          <a:srcRect/>
          <a:stretch>
            <a:fillRect/>
          </a:stretch>
        </p:blipFill>
        <p:spPr bwMode="auto">
          <a:xfrm>
            <a:off x="762000" y="-838200"/>
            <a:ext cx="3884916" cy="7543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http://media.maps.com/magellan/images/USAH014-H.gif"/>
          <p:cNvPicPr>
            <a:picLocks noChangeAspect="1" noChangeArrowheads="1"/>
          </p:cNvPicPr>
          <p:nvPr/>
        </p:nvPicPr>
        <p:blipFill>
          <a:blip r:embed="rId4" cstate="print"/>
          <a:srcRect l="1471" t="1498" r="1247" b="4120"/>
          <a:stretch>
            <a:fillRect/>
          </a:stretch>
        </p:blipFill>
        <p:spPr bwMode="auto">
          <a:xfrm>
            <a:off x="-228600" y="381000"/>
            <a:ext cx="6400800" cy="6095825"/>
          </a:xfrm>
          <a:prstGeom prst="roundRect">
            <a:avLst>
              <a:gd name="adj" fmla="val 4167"/>
            </a:avLst>
          </a:prstGeom>
          <a:solidFill>
            <a:srgbClr val="FFFFFF"/>
          </a:solidFill>
          <a:ln w="117475" cap="sq">
            <a:solidFill>
              <a:srgbClr val="996600"/>
            </a:solidFill>
            <a:miter lim="800000"/>
          </a:ln>
          <a:effectLst>
            <a:innerShdw blurRad="63500" dist="50800" dir="8100000">
              <a:prstClr val="black">
                <a:alpha val="50000"/>
              </a:prstClr>
            </a:innerShdw>
            <a:reflection blurRad="12700" stA="28000" endPos="28000" dist="5000" dir="5400000" sy="-100000" algn="bl" rotWithShape="0"/>
          </a:effectLst>
          <a:scene3d>
            <a:camera prst="isometricOffAxis1Right"/>
            <a:lightRig rig="threePt" dir="t">
              <a:rot lat="0" lon="0" rev="2700000"/>
            </a:lightRig>
          </a:scene3d>
          <a:sp3d>
            <a:bevelT h="38100" prst="artDeco"/>
            <a:contourClr>
              <a:srgbClr val="C0C0C0"/>
            </a:contourClr>
          </a:sp3d>
        </p:spPr>
      </p:pic>
      <p:pic>
        <p:nvPicPr>
          <p:cNvPr id="7"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956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3405188"/>
            <a:ext cx="2524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4167188"/>
            <a:ext cx="25241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910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62388" y="5257800"/>
            <a:ext cx="2524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7244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5720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8768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38788"/>
            <a:ext cx="25241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95800"/>
            <a:ext cx="2524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www.confederateamericanpride.com/Rebel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709988"/>
            <a:ext cx="25241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334000" y="1371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South Carolina on December 20, 1860 </a:t>
            </a:r>
          </a:p>
        </p:txBody>
      </p:sp>
      <p:sp>
        <p:nvSpPr>
          <p:cNvPr id="20" name="Rectangle 19"/>
          <p:cNvSpPr/>
          <p:nvPr/>
        </p:nvSpPr>
        <p:spPr>
          <a:xfrm>
            <a:off x="5334000" y="1749623"/>
            <a:ext cx="4495800" cy="307777"/>
          </a:xfrm>
          <a:prstGeom prst="rect">
            <a:avLst/>
          </a:prstGeom>
        </p:spPr>
        <p:txBody>
          <a:bodyPr>
            <a:spAutoFit/>
          </a:bodyPr>
          <a:lstStyle/>
          <a:p>
            <a:pPr algn="ctr" fontAlgn="auto">
              <a:spcBef>
                <a:spcPts val="0"/>
              </a:spcBef>
              <a:spcAft>
                <a:spcPts val="0"/>
              </a:spcAft>
              <a:defRPr/>
            </a:pPr>
            <a:r>
              <a:rPr lang="en-US" sz="1400" b="1" dirty="0">
                <a:effectLst>
                  <a:glow rad="139700">
                    <a:schemeClr val="accent1">
                      <a:satMod val="175000"/>
                      <a:alpha val="40000"/>
                    </a:schemeClr>
                  </a:glow>
                </a:effectLst>
                <a:latin typeface="Arial" charset="0"/>
                <a:cs typeface="Arial" pitchFamily="34" charset="0"/>
              </a:rPr>
              <a:t> </a:t>
            </a:r>
            <a:r>
              <a:rPr lang="en-US" sz="1400" b="1" dirty="0">
                <a:effectLst>
                  <a:glow rad="228600">
                    <a:schemeClr val="accent6">
                      <a:satMod val="175000"/>
                      <a:alpha val="40000"/>
                    </a:schemeClr>
                  </a:glow>
                </a:effectLst>
                <a:latin typeface="Arial" charset="0"/>
                <a:cs typeface="Arial" pitchFamily="34" charset="0"/>
              </a:rPr>
              <a:t>Mississippi on January 9th, 1861 </a:t>
            </a:r>
          </a:p>
        </p:txBody>
      </p:sp>
      <p:sp>
        <p:nvSpPr>
          <p:cNvPr id="21" name="Rectangle 20"/>
          <p:cNvSpPr/>
          <p:nvPr/>
        </p:nvSpPr>
        <p:spPr>
          <a:xfrm>
            <a:off x="5334000" y="2133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  Florida on January 10th, 1861 </a:t>
            </a:r>
          </a:p>
        </p:txBody>
      </p:sp>
      <p:sp>
        <p:nvSpPr>
          <p:cNvPr id="22" name="Rectangle 21"/>
          <p:cNvSpPr/>
          <p:nvPr/>
        </p:nvSpPr>
        <p:spPr>
          <a:xfrm>
            <a:off x="5334000" y="2514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Alabama on January 11th, 1861 </a:t>
            </a:r>
          </a:p>
        </p:txBody>
      </p:sp>
      <p:sp>
        <p:nvSpPr>
          <p:cNvPr id="23" name="Rectangle 22"/>
          <p:cNvSpPr/>
          <p:nvPr/>
        </p:nvSpPr>
        <p:spPr>
          <a:xfrm>
            <a:off x="5334000" y="2895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Georgia on January 19th, 1861 </a:t>
            </a:r>
          </a:p>
        </p:txBody>
      </p:sp>
      <p:sp>
        <p:nvSpPr>
          <p:cNvPr id="24" name="Rectangle 23"/>
          <p:cNvSpPr/>
          <p:nvPr/>
        </p:nvSpPr>
        <p:spPr>
          <a:xfrm>
            <a:off x="5334000" y="3276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Louisiana on January 26th, 1861 </a:t>
            </a:r>
          </a:p>
        </p:txBody>
      </p:sp>
      <p:sp>
        <p:nvSpPr>
          <p:cNvPr id="25" name="Rectangle 24"/>
          <p:cNvSpPr/>
          <p:nvPr/>
        </p:nvSpPr>
        <p:spPr>
          <a:xfrm>
            <a:off x="5334000" y="3654623"/>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Texas on February 1st, 1861 </a:t>
            </a:r>
          </a:p>
        </p:txBody>
      </p:sp>
      <p:sp>
        <p:nvSpPr>
          <p:cNvPr id="26" name="Rectangle 25"/>
          <p:cNvSpPr/>
          <p:nvPr/>
        </p:nvSpPr>
        <p:spPr>
          <a:xfrm>
            <a:off x="5334000" y="4035623"/>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Virginia on April 17th, 1861 </a:t>
            </a:r>
          </a:p>
        </p:txBody>
      </p:sp>
      <p:sp>
        <p:nvSpPr>
          <p:cNvPr id="27" name="Rectangle 26"/>
          <p:cNvSpPr/>
          <p:nvPr/>
        </p:nvSpPr>
        <p:spPr>
          <a:xfrm>
            <a:off x="5334000" y="4416623"/>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Arkansas on May 6th, 1861 </a:t>
            </a:r>
          </a:p>
        </p:txBody>
      </p:sp>
      <p:sp>
        <p:nvSpPr>
          <p:cNvPr id="28" name="Rectangle 27"/>
          <p:cNvSpPr/>
          <p:nvPr/>
        </p:nvSpPr>
        <p:spPr>
          <a:xfrm>
            <a:off x="5334000" y="4800600"/>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North Carolina on May 20th, 1861 </a:t>
            </a:r>
          </a:p>
        </p:txBody>
      </p:sp>
      <p:sp>
        <p:nvSpPr>
          <p:cNvPr id="29" name="Rectangle 28"/>
          <p:cNvSpPr/>
          <p:nvPr/>
        </p:nvSpPr>
        <p:spPr>
          <a:xfrm>
            <a:off x="5334000" y="5178623"/>
            <a:ext cx="4495800" cy="307777"/>
          </a:xfrm>
          <a:prstGeom prst="rect">
            <a:avLst/>
          </a:prstGeom>
        </p:spPr>
        <p:txBody>
          <a:bodyPr>
            <a:spAutoFit/>
          </a:bodyPr>
          <a:lstStyle/>
          <a:p>
            <a:pPr algn="ctr" fontAlgn="auto">
              <a:spcBef>
                <a:spcPts val="0"/>
              </a:spcBef>
              <a:spcAft>
                <a:spcPts val="0"/>
              </a:spcAft>
              <a:defRPr/>
            </a:pPr>
            <a:r>
              <a:rPr lang="en-US" sz="1400" b="1" dirty="0">
                <a:effectLst>
                  <a:glow rad="228600">
                    <a:schemeClr val="accent6">
                      <a:satMod val="175000"/>
                      <a:alpha val="40000"/>
                    </a:schemeClr>
                  </a:glow>
                </a:effectLst>
                <a:latin typeface="Arial" charset="0"/>
                <a:cs typeface="Arial" pitchFamily="34" charset="0"/>
              </a:rPr>
              <a:t>Tennessee on June 8th, 1861 </a:t>
            </a:r>
          </a:p>
        </p:txBody>
      </p:sp>
      <p:sp>
        <p:nvSpPr>
          <p:cNvPr id="31" name="TextBox 30"/>
          <p:cNvSpPr txBox="1"/>
          <p:nvPr/>
        </p:nvSpPr>
        <p:spPr>
          <a:xfrm>
            <a:off x="6400800" y="391180"/>
            <a:ext cx="2743200" cy="523220"/>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tabLst>
                <a:tab pos="8915400" algn="l"/>
              </a:tabLst>
              <a:defRPr/>
            </a:pPr>
            <a:r>
              <a:rPr lang="en-US" sz="2800" dirty="0">
                <a:ln w="19050">
                  <a:solidFill>
                    <a:schemeClr val="accent6">
                      <a:lumMod val="50000"/>
                    </a:schemeClr>
                  </a:solidFill>
                </a:ln>
                <a:latin typeface="Hominis" pitchFamily="82" charset="0"/>
              </a:rPr>
              <a:t>Southern</a:t>
            </a:r>
          </a:p>
        </p:txBody>
      </p:sp>
      <p:sp>
        <p:nvSpPr>
          <p:cNvPr id="32" name="TextBox 31"/>
          <p:cNvSpPr txBox="1"/>
          <p:nvPr/>
        </p:nvSpPr>
        <p:spPr>
          <a:xfrm>
            <a:off x="3810000" y="848380"/>
            <a:ext cx="8001000" cy="523220"/>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tabLst>
                <a:tab pos="8915400" algn="l"/>
              </a:tabLst>
              <a:defRPr/>
            </a:pPr>
            <a:r>
              <a:rPr lang="en-US" sz="2800" dirty="0">
                <a:ln w="28575">
                  <a:solidFill>
                    <a:schemeClr val="accent6">
                      <a:lumMod val="50000"/>
                    </a:schemeClr>
                  </a:solidFill>
                </a:ln>
                <a:latin typeface="Hominis" pitchFamily="82" charset="0"/>
              </a:rPr>
              <a:t>Secession</a:t>
            </a:r>
          </a:p>
        </p:txBody>
      </p:sp>
      <p:pic>
        <p:nvPicPr>
          <p:cNvPr id="1032" name="Picture 8" descr="http://www.worldbook.com/wb/images/content_spotlight/civil_war/union_civil_w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33528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http://www.worldbook.com/wb/images/content_spotlight/civil_war/union_civil_w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200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 descr="http://www.worldbook.com/wb/images/content_spotlight/civil_war/union_civil_w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819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 descr="http://www.worldbook.com/wb/images/content_spotlight/civil_war/union_civil_w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6670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descr="http://www.worldbook.com/wb/images/content_spotlight/civil_war/union_civil_wa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622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p:cNvSpPr/>
          <p:nvPr/>
        </p:nvSpPr>
        <p:spPr>
          <a:xfrm rot="158942">
            <a:off x="1155700" y="2124075"/>
            <a:ext cx="3429000" cy="615950"/>
          </a:xfrm>
          <a:prstGeom prst="rect">
            <a:avLst/>
          </a:prstGeom>
          <a:noFill/>
          <a:ln w="412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228600">
                  <a:schemeClr val="accent2">
                    <a:satMod val="175000"/>
                    <a:alpha val="40000"/>
                  </a:schemeClr>
                </a:glow>
              </a:effectLst>
            </a:endParaRPr>
          </a:p>
        </p:txBody>
      </p:sp>
      <p:pic>
        <p:nvPicPr>
          <p:cNvPr id="48" name="Picture 6" descr="http://www.wildwestweb.net/cwp/cwp56.jpg"/>
          <p:cNvPicPr>
            <a:picLocks noChangeAspect="1" noChangeArrowheads="1"/>
          </p:cNvPicPr>
          <p:nvPr/>
        </p:nvPicPr>
        <p:blipFill>
          <a:blip r:embed="rId3">
            <a:extLst>
              <a:ext uri="{28A0092B-C50C-407E-A947-70E740481C1C}">
                <a14:useLocalDpi xmlns:a14="http://schemas.microsoft.com/office/drawing/2010/main" val="0"/>
              </a:ext>
            </a:extLst>
          </a:blip>
          <a:srcRect t="36363" b="53189"/>
          <a:stretch>
            <a:fillRect/>
          </a:stretch>
        </p:blipFill>
        <p:spPr bwMode="auto">
          <a:xfrm>
            <a:off x="228600" y="1600200"/>
            <a:ext cx="7135813" cy="1447800"/>
          </a:xfrm>
          <a:prstGeom prst="rect">
            <a:avLst/>
          </a:prstGeom>
          <a:noFill/>
          <a:ln w="60325">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52" name="Picture 6" descr="http://www.wildwestweb.net/cwp/cwp56.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t="46622" b="36591"/>
          <a:stretch>
            <a:fillRect/>
          </a:stretch>
        </p:blipFill>
        <p:spPr bwMode="auto">
          <a:xfrm>
            <a:off x="123825" y="1600200"/>
            <a:ext cx="8181975" cy="2667000"/>
          </a:xfrm>
          <a:prstGeom prst="rect">
            <a:avLst/>
          </a:prstGeom>
          <a:noFill/>
          <a:ln w="38100">
            <a:solidFill>
              <a:srgbClr val="C00000"/>
            </a:solidFill>
            <a:prstDash val="lgDash"/>
            <a:miter lim="800000"/>
            <a:headEnd/>
            <a:tailEnd/>
          </a:ln>
          <a:extLst>
            <a:ext uri="{909E8E84-426E-40DD-AFC4-6F175D3DCCD1}">
              <a14:hiddenFill xmlns:a14="http://schemas.microsoft.com/office/drawing/2010/main">
                <a:solidFill>
                  <a:srgbClr val="FFFFFF"/>
                </a:solidFill>
              </a14:hiddenFill>
            </a:ext>
          </a:extLst>
        </p:spPr>
      </p:pic>
      <p:sp>
        <p:nvSpPr>
          <p:cNvPr id="53" name="Rectangle 52"/>
          <p:cNvSpPr/>
          <p:nvPr/>
        </p:nvSpPr>
        <p:spPr>
          <a:xfrm rot="158942">
            <a:off x="763588" y="2720975"/>
            <a:ext cx="3733800" cy="1076325"/>
          </a:xfrm>
          <a:prstGeom prst="rect">
            <a:avLst/>
          </a:prstGeom>
          <a:noFill/>
          <a:ln w="412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glow rad="228600">
                  <a:schemeClr val="accent2">
                    <a:satMod val="175000"/>
                    <a:alpha val="40000"/>
                  </a:schemeClr>
                </a:glow>
              </a:effectLst>
            </a:endParaRPr>
          </a:p>
        </p:txBody>
      </p:sp>
      <p:pic>
        <p:nvPicPr>
          <p:cNvPr id="3086" name="Picture 14" descr="http://upload.wikimedia.org/wikipedia/commons/thumb/c/ce/US_flag_34_stars.svg/380px-US_flag_34_stars.svg.png"/>
          <p:cNvPicPr>
            <a:picLocks noChangeAspect="1" noChangeArrowheads="1"/>
          </p:cNvPicPr>
          <p:nvPr/>
        </p:nvPicPr>
        <p:blipFill>
          <a:blip r:embed="rId7" cstate="print">
            <a:lum bright="-30000" contrast="-1000"/>
          </a:blip>
          <a:srcRect/>
          <a:stretch>
            <a:fillRect/>
          </a:stretch>
        </p:blipFill>
        <p:spPr bwMode="auto">
          <a:xfrm>
            <a:off x="5867400" y="5370096"/>
            <a:ext cx="3276600" cy="1564104"/>
          </a:xfrm>
          <a:prstGeom prst="rect">
            <a:avLst/>
          </a:prstGeom>
          <a:noFill/>
          <a:effectLst>
            <a:softEdge rad="127000"/>
          </a:effectLst>
        </p:spPr>
      </p:pic>
      <p:sp>
        <p:nvSpPr>
          <p:cNvPr id="55" name="TextBox 54"/>
          <p:cNvSpPr txBox="1"/>
          <p:nvPr/>
        </p:nvSpPr>
        <p:spPr>
          <a:xfrm>
            <a:off x="5410200" y="5486400"/>
            <a:ext cx="4343400" cy="1323975"/>
          </a:xfrm>
          <a:prstGeom prst="rect">
            <a:avLst/>
          </a:prstGeom>
          <a:noFill/>
        </p:spPr>
        <p:txBody>
          <a:bodyPr>
            <a:spAutoFit/>
          </a:bodyPr>
          <a:lstStyle/>
          <a:p>
            <a:pPr algn="ctr" fontAlgn="auto">
              <a:spcBef>
                <a:spcPts val="0"/>
              </a:spcBef>
              <a:spcAft>
                <a:spcPts val="0"/>
              </a:spcAft>
              <a:defRPr/>
            </a:pPr>
            <a:r>
              <a:rPr lang="en-US" sz="2000" b="1" u="sng" dirty="0">
                <a:ln w="12700">
                  <a:noFill/>
                </a:ln>
                <a:solidFill>
                  <a:schemeClr val="bg1">
                    <a:lumMod val="95000"/>
                  </a:schemeClr>
                </a:solidFill>
                <a:effectLst>
                  <a:glow rad="228600">
                    <a:schemeClr val="accent1">
                      <a:satMod val="175000"/>
                      <a:alpha val="40000"/>
                    </a:schemeClr>
                  </a:glow>
                  <a:outerShdw blurRad="38100" dist="38100" dir="2700000" algn="tl">
                    <a:srgbClr val="000000">
                      <a:alpha val="43137"/>
                    </a:srgbClr>
                  </a:outerShdw>
                </a:effectLst>
                <a:latin typeface="+mn-lt"/>
              </a:rPr>
              <a:t>Border Slave States:</a:t>
            </a:r>
          </a:p>
          <a:p>
            <a:pPr algn="ctr" fontAlgn="auto">
              <a:spcBef>
                <a:spcPts val="0"/>
              </a:spcBef>
              <a:spcAft>
                <a:spcPts val="0"/>
              </a:spcAft>
              <a:defRPr/>
            </a:pPr>
            <a:r>
              <a:rPr lang="en-US" sz="2000" b="1" dirty="0">
                <a:ln w="12700">
                  <a:noFill/>
                </a:ln>
                <a:solidFill>
                  <a:schemeClr val="bg1">
                    <a:lumMod val="95000"/>
                  </a:schemeClr>
                </a:solidFill>
                <a:effectLst>
                  <a:glow rad="228600">
                    <a:schemeClr val="accent1">
                      <a:satMod val="175000"/>
                      <a:alpha val="40000"/>
                    </a:schemeClr>
                  </a:glow>
                  <a:outerShdw blurRad="38100" dist="38100" dir="2700000" algn="tl">
                    <a:srgbClr val="000000">
                      <a:alpha val="43137"/>
                    </a:srgbClr>
                  </a:outerShdw>
                </a:effectLst>
                <a:latin typeface="+mn-lt"/>
              </a:rPr>
              <a:t>Delaware         Kentucky</a:t>
            </a:r>
          </a:p>
          <a:p>
            <a:pPr algn="ctr" fontAlgn="auto">
              <a:spcBef>
                <a:spcPts val="0"/>
              </a:spcBef>
              <a:spcAft>
                <a:spcPts val="0"/>
              </a:spcAft>
              <a:defRPr/>
            </a:pPr>
            <a:r>
              <a:rPr lang="en-US" sz="2000" b="1" dirty="0">
                <a:ln w="12700">
                  <a:noFill/>
                </a:ln>
                <a:solidFill>
                  <a:schemeClr val="bg1">
                    <a:lumMod val="95000"/>
                  </a:schemeClr>
                </a:solidFill>
                <a:effectLst>
                  <a:glow rad="228600">
                    <a:schemeClr val="accent1">
                      <a:satMod val="175000"/>
                      <a:alpha val="40000"/>
                    </a:schemeClr>
                  </a:glow>
                  <a:outerShdw blurRad="38100" dist="38100" dir="2700000" algn="tl">
                    <a:srgbClr val="000000">
                      <a:alpha val="43137"/>
                    </a:srgbClr>
                  </a:outerShdw>
                </a:effectLst>
                <a:latin typeface="+mn-lt"/>
              </a:rPr>
              <a:t>Maryland         Missouri </a:t>
            </a:r>
          </a:p>
          <a:p>
            <a:pPr algn="ctr" fontAlgn="auto">
              <a:spcBef>
                <a:spcPts val="0"/>
              </a:spcBef>
              <a:spcAft>
                <a:spcPts val="0"/>
              </a:spcAft>
              <a:defRPr/>
            </a:pPr>
            <a:r>
              <a:rPr lang="en-US" sz="2000" b="1" dirty="0">
                <a:ln w="12700">
                  <a:noFill/>
                </a:ln>
                <a:solidFill>
                  <a:schemeClr val="bg1">
                    <a:lumMod val="95000"/>
                  </a:schemeClr>
                </a:solidFill>
                <a:effectLst>
                  <a:glow rad="228600">
                    <a:schemeClr val="accent1">
                      <a:satMod val="175000"/>
                      <a:alpha val="40000"/>
                    </a:schemeClr>
                  </a:glow>
                  <a:outerShdw blurRad="38100" dist="38100" dir="2700000" algn="tl">
                    <a:srgbClr val="000000">
                      <a:alpha val="43137"/>
                    </a:srgbClr>
                  </a:outerShdw>
                </a:effectLst>
                <a:latin typeface="+mn-lt"/>
              </a:rPr>
              <a:t>West Virginia</a:t>
            </a:r>
          </a:p>
        </p:txBody>
      </p:sp>
      <p:grpSp>
        <p:nvGrpSpPr>
          <p:cNvPr id="2" name="Group 40"/>
          <p:cNvGrpSpPr>
            <a:grpSpLocks/>
          </p:cNvGrpSpPr>
          <p:nvPr/>
        </p:nvGrpSpPr>
        <p:grpSpPr bwMode="auto">
          <a:xfrm>
            <a:off x="4730750" y="76200"/>
            <a:ext cx="4565650" cy="2590800"/>
            <a:chOff x="3048000" y="2819400"/>
            <a:chExt cx="4565808" cy="2590800"/>
          </a:xfrm>
        </p:grpSpPr>
        <p:grpSp>
          <p:nvGrpSpPr>
            <p:cNvPr id="38962" name="Group 12"/>
            <p:cNvGrpSpPr>
              <a:grpSpLocks/>
            </p:cNvGrpSpPr>
            <p:nvPr/>
          </p:nvGrpSpPr>
          <p:grpSpPr bwMode="auto">
            <a:xfrm>
              <a:off x="3047997" y="2819400"/>
              <a:ext cx="4565805" cy="2590800"/>
              <a:chOff x="1916270" y="3352800"/>
              <a:chExt cx="3089890" cy="1566672"/>
            </a:xfrm>
          </p:grpSpPr>
          <p:sp>
            <p:nvSpPr>
              <p:cNvPr id="49" name="Horizontal Scroll 48"/>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TextBox 49"/>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54" name="Straight Connector 53"/>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57" name="TextBox 56"/>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58" name="Bevel 57"/>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Bevel 58"/>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7" name="TextBox 46"/>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60" name="Picture 1" descr="C:\Documents and Settings\Owner\Local Settings\Temporary Internet Files\Content.IE5\2XRV74ID\MCj04346630000[1].wmf"/>
          <p:cNvPicPr>
            <a:picLocks noChangeAspect="1" noChangeArrowheads="1"/>
          </p:cNvPicPr>
          <p:nvPr/>
        </p:nvPicPr>
        <p:blipFill>
          <a:blip r:embed="rId8" cstate="print">
            <a:duotone>
              <a:prstClr val="black"/>
              <a:schemeClr val="accent1">
                <a:tint val="45000"/>
                <a:satMod val="400000"/>
              </a:schemeClr>
            </a:duotone>
            <a:lum/>
          </a:blip>
          <a:srcRect/>
          <a:stretch>
            <a:fillRect/>
          </a:stretch>
        </p:blipFill>
        <p:spPr bwMode="auto">
          <a:xfrm>
            <a:off x="5943600" y="990600"/>
            <a:ext cx="604747" cy="798513"/>
          </a:xfrm>
          <a:prstGeom prst="rect">
            <a:avLst/>
          </a:prstGeom>
          <a:noFill/>
        </p:spPr>
      </p:pic>
      <p:pic>
        <p:nvPicPr>
          <p:cNvPr id="61" name="Picture 10" descr="http://www.thepoorboys.dk/animation/confederate_flag.gif"/>
          <p:cNvPicPr>
            <a:picLocks noChangeAspect="1" noChangeArrowheads="1"/>
          </p:cNvPicPr>
          <p:nvPr/>
        </p:nvPicPr>
        <p:blipFill>
          <a:blip r:embed="rId2" cstate="print"/>
          <a:srcRect/>
          <a:stretch>
            <a:fillRect/>
          </a:stretch>
        </p:blipFill>
        <p:spPr bwMode="auto">
          <a:xfrm>
            <a:off x="1254370" y="3352673"/>
            <a:ext cx="3317630" cy="2971927"/>
          </a:xfrm>
          <a:prstGeom prst="rect">
            <a:avLst/>
          </a:prstGeom>
          <a:noFill/>
          <a:effectLst>
            <a:glow rad="101600">
              <a:schemeClr val="accent6">
                <a:satMod val="175000"/>
                <a:alpha val="40000"/>
              </a:schemeClr>
            </a:glow>
          </a:effectLst>
          <a:scene3d>
            <a:camera prst="isometricOffAxis1Right"/>
            <a:lightRig rig="threePt" dir="t"/>
          </a:scene3d>
          <a:sp3d>
            <a:bevelT prst="slope"/>
          </a:sp3d>
        </p:spPr>
      </p:pic>
      <p:sp>
        <p:nvSpPr>
          <p:cNvPr id="62" name="TextBox 61"/>
          <p:cNvSpPr txBox="1"/>
          <p:nvPr/>
        </p:nvSpPr>
        <p:spPr>
          <a:xfrm>
            <a:off x="1600200" y="4543961"/>
            <a:ext cx="2743200" cy="1015663"/>
          </a:xfrm>
          <a:prstGeom prst="rect">
            <a:avLst/>
          </a:prstGeom>
          <a:noFill/>
          <a:ln>
            <a:noFill/>
          </a:ln>
          <a:scene3d>
            <a:camera prst="orthographicFront"/>
            <a:lightRig rig="threePt" dir="t"/>
          </a:scene3d>
        </p:spPr>
        <p:txBody>
          <a:bodyPr>
            <a:spAutoFit/>
            <a:scene3d>
              <a:camera prst="orthographicFront"/>
              <a:lightRig rig="threePt" dir="t"/>
            </a:scene3d>
            <a:sp3d extrusionH="254000"/>
          </a:bodyPr>
          <a:lstStyle/>
          <a:p>
            <a:pPr algn="ctr" fontAlgn="auto">
              <a:spcBef>
                <a:spcPts val="0"/>
              </a:spcBef>
              <a:spcAft>
                <a:spcPts val="0"/>
              </a:spcAft>
              <a:tabLst>
                <a:tab pos="8915400" algn="l"/>
              </a:tabLst>
              <a:defRPr/>
            </a:pPr>
            <a:r>
              <a:rPr lang="en-US" sz="2000" b="1" dirty="0">
                <a:ln w="28575">
                  <a:solidFill>
                    <a:srgbClr val="002060"/>
                  </a:solidFill>
                </a:ln>
                <a:solidFill>
                  <a:schemeClr val="bg1"/>
                </a:solidFill>
                <a:effectLst>
                  <a:glow rad="139700">
                    <a:schemeClr val="accent1">
                      <a:satMod val="175000"/>
                      <a:alpha val="40000"/>
                    </a:schemeClr>
                  </a:glow>
                </a:effectLst>
                <a:latin typeface="Hominis" pitchFamily="82" charset="0"/>
              </a:rPr>
              <a:t>The Confederate </a:t>
            </a:r>
          </a:p>
          <a:p>
            <a:pPr algn="ctr" fontAlgn="auto">
              <a:spcBef>
                <a:spcPts val="0"/>
              </a:spcBef>
              <a:spcAft>
                <a:spcPts val="0"/>
              </a:spcAft>
              <a:tabLst>
                <a:tab pos="8915400" algn="l"/>
              </a:tabLst>
              <a:defRPr/>
            </a:pPr>
            <a:r>
              <a:rPr lang="en-US" sz="2000" b="1" dirty="0">
                <a:ln w="28575">
                  <a:solidFill>
                    <a:srgbClr val="002060"/>
                  </a:solidFill>
                </a:ln>
                <a:solidFill>
                  <a:schemeClr val="bg1"/>
                </a:solidFill>
                <a:effectLst>
                  <a:glow rad="139700">
                    <a:schemeClr val="accent1">
                      <a:satMod val="175000"/>
                      <a:alpha val="40000"/>
                    </a:schemeClr>
                  </a:glow>
                </a:effectLst>
                <a:latin typeface="Hominis" pitchFamily="82" charset="0"/>
              </a:rPr>
              <a:t>States </a:t>
            </a:r>
          </a:p>
          <a:p>
            <a:pPr algn="ctr" fontAlgn="auto">
              <a:spcBef>
                <a:spcPts val="0"/>
              </a:spcBef>
              <a:spcAft>
                <a:spcPts val="0"/>
              </a:spcAft>
              <a:tabLst>
                <a:tab pos="8915400" algn="l"/>
              </a:tabLst>
              <a:defRPr/>
            </a:pPr>
            <a:r>
              <a:rPr lang="en-US" sz="2000" b="1" dirty="0">
                <a:ln w="28575">
                  <a:solidFill>
                    <a:srgbClr val="002060"/>
                  </a:solidFill>
                </a:ln>
                <a:solidFill>
                  <a:schemeClr val="bg1"/>
                </a:solidFill>
                <a:effectLst>
                  <a:glow rad="139700">
                    <a:schemeClr val="accent1">
                      <a:satMod val="175000"/>
                      <a:alpha val="40000"/>
                    </a:schemeClr>
                  </a:glow>
                </a:effectLst>
                <a:latin typeface="Hominis" pitchFamily="82" charset="0"/>
              </a:rPr>
              <a:t>of America</a:t>
            </a:r>
          </a:p>
        </p:txBody>
      </p:sp>
      <p:grpSp>
        <p:nvGrpSpPr>
          <p:cNvPr id="4" name="Group 65"/>
          <p:cNvGrpSpPr>
            <a:grpSpLocks/>
          </p:cNvGrpSpPr>
          <p:nvPr/>
        </p:nvGrpSpPr>
        <p:grpSpPr bwMode="auto">
          <a:xfrm>
            <a:off x="5029200" y="5857875"/>
            <a:ext cx="4038600" cy="1000125"/>
            <a:chOff x="8077200" y="2819400"/>
            <a:chExt cx="4038600" cy="999530"/>
          </a:xfrm>
        </p:grpSpPr>
        <p:sp>
          <p:nvSpPr>
            <p:cNvPr id="64" name="Bevel 63"/>
            <p:cNvSpPr/>
            <p:nvPr/>
          </p:nvSpPr>
          <p:spPr>
            <a:xfrm>
              <a:off x="8106508" y="2819400"/>
              <a:ext cx="3933092" cy="990600"/>
            </a:xfrm>
            <a:prstGeom prst="bevel">
              <a:avLst>
                <a:gd name="adj" fmla="val 6857"/>
              </a:avLst>
            </a:prstGeom>
            <a:gradFill>
              <a:gsLst>
                <a:gs pos="0">
                  <a:srgbClr val="FFEFD1"/>
                </a:gs>
                <a:gs pos="64999">
                  <a:srgbClr val="F0EBD5"/>
                </a:gs>
                <a:gs pos="100000">
                  <a:srgbClr val="D1C39F"/>
                </a:gs>
              </a:gsLst>
              <a:lin ang="5400000" scaled="0"/>
            </a:gradFill>
            <a:ln w="57150">
              <a:solidFill>
                <a:srgbClr val="006600"/>
              </a:solidFill>
            </a:ln>
            <a:effectLst>
              <a:glow rad="101600">
                <a:srgbClr val="006600">
                  <a:alpha val="60000"/>
                </a:srgb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TextBox 64"/>
            <p:cNvSpPr txBox="1"/>
            <p:nvPr/>
          </p:nvSpPr>
          <p:spPr>
            <a:xfrm>
              <a:off x="8077200" y="2895600"/>
              <a:ext cx="4038600" cy="923330"/>
            </a:xfrm>
            <a:prstGeom prst="rect">
              <a:avLst/>
            </a:prstGeom>
            <a:noFill/>
            <a:scene3d>
              <a:camera prst="perspectiveRelaxedModerately"/>
              <a:lightRig rig="threePt" dir="t"/>
            </a:scene3d>
          </p:spPr>
          <p:txBody>
            <a:bodyPr>
              <a:spAutoFit/>
            </a:bodyPr>
            <a:lstStyle/>
            <a:p>
              <a:pPr algn="ctr" fontAlgn="auto">
                <a:spcBef>
                  <a:spcPts val="0"/>
                </a:spcBef>
                <a:spcAft>
                  <a:spcPts val="0"/>
                </a:spcAft>
                <a:defRPr/>
              </a:pPr>
              <a:r>
                <a:rPr lang="en-US" sz="5400" dirty="0">
                  <a:latin typeface="Hominis" pitchFamily="82" charset="0"/>
                </a:rPr>
                <a:t>1860</a:t>
              </a:r>
              <a:r>
                <a:rPr lang="en-US" sz="5400" dirty="0">
                  <a:latin typeface="Arial Black" pitchFamily="34" charset="0"/>
                </a:rPr>
                <a:t>-</a:t>
              </a:r>
              <a:r>
                <a:rPr lang="en-US" sz="5400" dirty="0">
                  <a:latin typeface="Hominis" pitchFamily="82" charset="0"/>
                </a:rPr>
                <a:t>1861</a:t>
              </a:r>
            </a:p>
          </p:txBody>
        </p:sp>
      </p:grpSp>
      <p:sp>
        <p:nvSpPr>
          <p:cNvPr id="63" name="Rectangle 62"/>
          <p:cNvSpPr/>
          <p:nvPr/>
        </p:nvSpPr>
        <p:spPr>
          <a:xfrm>
            <a:off x="228600" y="152400"/>
            <a:ext cx="5105400" cy="1323439"/>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solidFill>
                  <a:schemeClr val="bg1"/>
                </a:solidFill>
                <a:latin typeface="Arial" charset="0"/>
                <a:cs typeface="Arial" pitchFamily="34" charset="0"/>
              </a:rPr>
              <a:t>Seeing Lincoln’s election as intolerable the Southern  States secede from the Union and form the Confederate States of America in 1861.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childTnLst>
                          </p:cTn>
                        </p:par>
                        <p:par>
                          <p:cTn id="14" fill="hold" nodeType="afterGroup">
                            <p:stCondLst>
                              <p:cond delay="2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3078"/>
                                        </p:tgtEl>
                                        <p:attrNameLst>
                                          <p:attrName>style.visibility</p:attrName>
                                        </p:attrNameLst>
                                      </p:cBhvr>
                                      <p:to>
                                        <p:strVal val="visible"/>
                                      </p:to>
                                    </p:set>
                                    <p:anim calcmode="lin" valueType="num">
                                      <p:cBhvr>
                                        <p:cTn id="20" dur="5000" fill="hold"/>
                                        <p:tgtEl>
                                          <p:spTgt spid="3078"/>
                                        </p:tgtEl>
                                        <p:attrNameLst>
                                          <p:attrName>ppt_w</p:attrName>
                                        </p:attrNameLst>
                                      </p:cBhvr>
                                      <p:tavLst>
                                        <p:tav tm="0">
                                          <p:val>
                                            <p:fltVal val="0"/>
                                          </p:val>
                                        </p:tav>
                                        <p:tav tm="100000">
                                          <p:val>
                                            <p:strVal val="#ppt_w"/>
                                          </p:val>
                                        </p:tav>
                                      </p:tavLst>
                                    </p:anim>
                                    <p:anim calcmode="lin" valueType="num">
                                      <p:cBhvr>
                                        <p:cTn id="21" dur="5000" fill="hold"/>
                                        <p:tgtEl>
                                          <p:spTgt spid="3078"/>
                                        </p:tgtEl>
                                        <p:attrNameLst>
                                          <p:attrName>ppt_h</p:attrName>
                                        </p:attrNameLst>
                                      </p:cBhvr>
                                      <p:tavLst>
                                        <p:tav tm="0">
                                          <p:val>
                                            <p:fltVal val="0"/>
                                          </p:val>
                                        </p:tav>
                                        <p:tav tm="100000">
                                          <p:val>
                                            <p:strVal val="#ppt_h"/>
                                          </p:val>
                                        </p:tav>
                                      </p:tavLst>
                                    </p:anim>
                                    <p:anim calcmode="lin" valueType="num">
                                      <p:cBhvr>
                                        <p:cTn id="22" dur="5000" fill="hold"/>
                                        <p:tgtEl>
                                          <p:spTgt spid="3078"/>
                                        </p:tgtEl>
                                        <p:attrNameLst>
                                          <p:attrName>style.rotation</p:attrName>
                                        </p:attrNameLst>
                                      </p:cBhvr>
                                      <p:tavLst>
                                        <p:tav tm="0">
                                          <p:val>
                                            <p:fltVal val="360"/>
                                          </p:val>
                                        </p:tav>
                                        <p:tav tm="100000">
                                          <p:val>
                                            <p:fltVal val="0"/>
                                          </p:val>
                                        </p:tav>
                                      </p:tavLst>
                                    </p:anim>
                                    <p:animEffect transition="in" filter="fade">
                                      <p:cBhvr>
                                        <p:cTn id="23" dur="5000"/>
                                        <p:tgtEl>
                                          <p:spTgt spid="30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edge">
                                      <p:cBhvr>
                                        <p:cTn id="28" dur="2000"/>
                                        <p:tgtEl>
                                          <p:spTgt spid="5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p:cTn id="33" dur="2000" fill="hold"/>
                                        <p:tgtEl>
                                          <p:spTgt spid="48"/>
                                        </p:tgtEl>
                                        <p:attrNameLst>
                                          <p:attrName>ppt_w</p:attrName>
                                        </p:attrNameLst>
                                      </p:cBhvr>
                                      <p:tavLst>
                                        <p:tav tm="0">
                                          <p:val>
                                            <p:fltVal val="0"/>
                                          </p:val>
                                        </p:tav>
                                        <p:tav tm="100000">
                                          <p:val>
                                            <p:strVal val="#ppt_w"/>
                                          </p:val>
                                        </p:tav>
                                      </p:tavLst>
                                    </p:anim>
                                    <p:anim calcmode="lin" valueType="num">
                                      <p:cBhvr>
                                        <p:cTn id="34" dur="2000" fill="hold"/>
                                        <p:tgtEl>
                                          <p:spTgt spid="48"/>
                                        </p:tgtEl>
                                        <p:attrNameLst>
                                          <p:attrName>ppt_h</p:attrName>
                                        </p:attrNameLst>
                                      </p:cBhvr>
                                      <p:tavLst>
                                        <p:tav tm="0">
                                          <p:val>
                                            <p:fltVal val="0"/>
                                          </p:val>
                                        </p:tav>
                                        <p:tav tm="100000">
                                          <p:val>
                                            <p:strVal val="#ppt_h"/>
                                          </p:val>
                                        </p:tav>
                                      </p:tavLst>
                                    </p:anim>
                                    <p:animEffect transition="in" filter="fade">
                                      <p:cBhvr>
                                        <p:cTn id="35" dur="2000"/>
                                        <p:tgtEl>
                                          <p:spTgt spid="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grpId="1" nodeType="clickEffect">
                                  <p:stCondLst>
                                    <p:cond delay="0"/>
                                  </p:stCondLst>
                                  <p:childTnLst>
                                    <p:animEffect transition="out" filter="fade">
                                      <p:cBhvr>
                                        <p:cTn id="39" dur="2000"/>
                                        <p:tgtEl>
                                          <p:spTgt spid="51"/>
                                        </p:tgtEl>
                                      </p:cBhvr>
                                    </p:animEffect>
                                    <p:set>
                                      <p:cBhvr>
                                        <p:cTn id="40" dur="1" fill="hold">
                                          <p:stCondLst>
                                            <p:cond delay="1999"/>
                                          </p:stCondLst>
                                        </p:cTn>
                                        <p:tgtEl>
                                          <p:spTgt spid="5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48"/>
                                        </p:tgtEl>
                                      </p:cBhvr>
                                    </p:animEffect>
                                    <p:set>
                                      <p:cBhvr>
                                        <p:cTn id="43" dur="1" fill="hold">
                                          <p:stCondLst>
                                            <p:cond delay="1999"/>
                                          </p:stCondLst>
                                        </p:cTn>
                                        <p:tgtEl>
                                          <p:spTgt spid="48"/>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edge">
                                      <p:cBhvr>
                                        <p:cTn id="48" dur="3000"/>
                                        <p:tgtEl>
                                          <p:spTgt spid="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2000" fill="hold"/>
                                        <p:tgtEl>
                                          <p:spTgt spid="52"/>
                                        </p:tgtEl>
                                        <p:attrNameLst>
                                          <p:attrName>ppt_w</p:attrName>
                                        </p:attrNameLst>
                                      </p:cBhvr>
                                      <p:tavLst>
                                        <p:tav tm="0">
                                          <p:val>
                                            <p:fltVal val="0"/>
                                          </p:val>
                                        </p:tav>
                                        <p:tav tm="100000">
                                          <p:val>
                                            <p:strVal val="#ppt_w"/>
                                          </p:val>
                                        </p:tav>
                                      </p:tavLst>
                                    </p:anim>
                                    <p:anim calcmode="lin" valueType="num">
                                      <p:cBhvr>
                                        <p:cTn id="54" dur="2000" fill="hold"/>
                                        <p:tgtEl>
                                          <p:spTgt spid="52"/>
                                        </p:tgtEl>
                                        <p:attrNameLst>
                                          <p:attrName>ppt_h</p:attrName>
                                        </p:attrNameLst>
                                      </p:cBhvr>
                                      <p:tavLst>
                                        <p:tav tm="0">
                                          <p:val>
                                            <p:fltVal val="0"/>
                                          </p:val>
                                        </p:tav>
                                        <p:tav tm="100000">
                                          <p:val>
                                            <p:strVal val="#ppt_h"/>
                                          </p:val>
                                        </p:tav>
                                      </p:tavLst>
                                    </p:anim>
                                    <p:animEffect transition="in" filter="fade">
                                      <p:cBhvr>
                                        <p:cTn id="55" dur="2000"/>
                                        <p:tgtEl>
                                          <p:spTgt spid="52"/>
                                        </p:tgtEl>
                                      </p:cBhvr>
                                    </p:animEffect>
                                  </p:childTnLst>
                                </p:cTn>
                              </p:par>
                              <p:par>
                                <p:cTn id="56" presetID="10" presetClass="exit" presetSubtype="0" fill="hold" grpId="1" nodeType="withEffect">
                                  <p:stCondLst>
                                    <p:cond delay="0"/>
                                  </p:stCondLst>
                                  <p:childTnLst>
                                    <p:animEffect transition="out" filter="fade">
                                      <p:cBhvr>
                                        <p:cTn id="57" dur="2000"/>
                                        <p:tgtEl>
                                          <p:spTgt spid="53"/>
                                        </p:tgtEl>
                                      </p:cBhvr>
                                    </p:animEffect>
                                    <p:set>
                                      <p:cBhvr>
                                        <p:cTn id="58" dur="1" fill="hold">
                                          <p:stCondLst>
                                            <p:cond delay="1999"/>
                                          </p:stCondLst>
                                        </p:cTn>
                                        <p:tgtEl>
                                          <p:spTgt spid="5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nodeType="clickEffect">
                                  <p:stCondLst>
                                    <p:cond delay="0"/>
                                  </p:stCondLst>
                                  <p:childTnLst>
                                    <p:animEffect transition="out" filter="fade">
                                      <p:cBhvr>
                                        <p:cTn id="62" dur="1000"/>
                                        <p:tgtEl>
                                          <p:spTgt spid="52"/>
                                        </p:tgtEl>
                                      </p:cBhvr>
                                    </p:animEffect>
                                    <p:set>
                                      <p:cBhvr>
                                        <p:cTn id="63" dur="1" fill="hold">
                                          <p:stCondLst>
                                            <p:cond delay="999"/>
                                          </p:stCondLst>
                                        </p:cTn>
                                        <p:tgtEl>
                                          <p:spTgt spid="52"/>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63" presetClass="path" presetSubtype="0" accel="50000" decel="50000" fill="hold" nodeType="clickEffect">
                                  <p:stCondLst>
                                    <p:cond delay="0"/>
                                  </p:stCondLst>
                                  <p:childTnLst>
                                    <p:animMotion origin="layout" path="M 2.77778E-7 3.33333E-6 L 1.05434 0.00555 " pathEditMode="relative" rAng="0" ptsTypes="AA">
                                      <p:cBhvr>
                                        <p:cTn id="67" dur="3000" fill="hold"/>
                                        <p:tgtEl>
                                          <p:spTgt spid="3078"/>
                                        </p:tgtEl>
                                        <p:attrNameLst>
                                          <p:attrName>ppt_x</p:attrName>
                                          <p:attrName>ppt_y</p:attrName>
                                        </p:attrNameLst>
                                      </p:cBhvr>
                                      <p:rCtr x="52700" y="300"/>
                                    </p:animMotion>
                                  </p:childTnLst>
                                </p:cTn>
                              </p:par>
                              <p:par>
                                <p:cTn id="68" presetID="12" presetClass="entr" presetSubtype="8" fill="hold" nodeType="with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slide(fromLeft)">
                                      <p:cBhvr>
                                        <p:cTn id="70" dur="2000"/>
                                        <p:tgtEl>
                                          <p:spTgt spid="10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2000"/>
                                        <p:tgtEl>
                                          <p:spTgt spid="19"/>
                                        </p:tgtEl>
                                      </p:cBhvr>
                                    </p:animEffect>
                                  </p:childTnLst>
                                </p:cTn>
                              </p:par>
                              <p:par>
                                <p:cTn id="76" presetID="12" presetClass="entr" presetSubtype="4"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slide(fromBottom)">
                                      <p:cBhvr>
                                        <p:cTn id="78" dur="1000"/>
                                        <p:tgtEl>
                                          <p:spTgt spid="10"/>
                                        </p:tgtEl>
                                      </p:cBhvr>
                                    </p:animEffect>
                                  </p:childTnLst>
                                </p:cTn>
                              </p:par>
                            </p:childTnLst>
                          </p:cTn>
                        </p:par>
                        <p:par>
                          <p:cTn id="79" fill="hold" nodeType="afterGroup">
                            <p:stCondLst>
                              <p:cond delay="2000"/>
                            </p:stCondLst>
                            <p:childTnLst>
                              <p:par>
                                <p:cTn id="80" presetID="10" presetClass="entr" presetSubtype="0"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000"/>
                                        <p:tgtEl>
                                          <p:spTgt spid="20"/>
                                        </p:tgtEl>
                                      </p:cBhvr>
                                    </p:animEffect>
                                  </p:childTnLst>
                                </p:cTn>
                              </p:par>
                              <p:par>
                                <p:cTn id="83" presetID="1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lide(fromBottom)">
                                      <p:cBhvr>
                                        <p:cTn id="85" dur="1000"/>
                                        <p:tgtEl>
                                          <p:spTgt spid="14"/>
                                        </p:tgtEl>
                                      </p:cBhvr>
                                    </p:animEffect>
                                  </p:childTnLst>
                                </p:cTn>
                              </p:par>
                            </p:childTnLst>
                          </p:cTn>
                        </p:par>
                        <p:par>
                          <p:cTn id="86" fill="hold" nodeType="afterGroup">
                            <p:stCondLst>
                              <p:cond delay="4000"/>
                            </p:stCondLst>
                            <p:childTnLst>
                              <p:par>
                                <p:cTn id="87" presetID="10" presetClass="entr" presetSubtype="0"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000"/>
                                        <p:tgtEl>
                                          <p:spTgt spid="21"/>
                                        </p:tgtEl>
                                      </p:cBhvr>
                                    </p:animEffect>
                                  </p:childTnLst>
                                </p:cTn>
                              </p:par>
                              <p:par>
                                <p:cTn id="90" presetID="12" presetClass="entr" presetSubtype="4"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slide(fromBottom)">
                                      <p:cBhvr>
                                        <p:cTn id="92" dur="1000"/>
                                        <p:tgtEl>
                                          <p:spTgt spid="12"/>
                                        </p:tgtEl>
                                      </p:cBhvr>
                                    </p:animEffect>
                                  </p:childTnLst>
                                </p:cTn>
                              </p:par>
                            </p:childTnLst>
                          </p:cTn>
                        </p:par>
                        <p:par>
                          <p:cTn id="93" fill="hold" nodeType="afterGroup">
                            <p:stCondLst>
                              <p:cond delay="6000"/>
                            </p:stCondLst>
                            <p:childTnLst>
                              <p:par>
                                <p:cTn id="94" presetID="10" presetClass="entr" presetSubtype="0"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2000"/>
                                        <p:tgtEl>
                                          <p:spTgt spid="22"/>
                                        </p:tgtEl>
                                      </p:cBhvr>
                                    </p:animEffect>
                                  </p:childTnLst>
                                </p:cTn>
                              </p:par>
                              <p:par>
                                <p:cTn id="97" presetID="12" presetClass="entr" presetSubtype="4"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lide(fromBottom)">
                                      <p:cBhvr>
                                        <p:cTn id="99" dur="1000"/>
                                        <p:tgtEl>
                                          <p:spTgt spid="13"/>
                                        </p:tgtEl>
                                      </p:cBhvr>
                                    </p:animEffect>
                                  </p:childTnLst>
                                </p:cTn>
                              </p:par>
                            </p:childTnLst>
                          </p:cTn>
                        </p:par>
                        <p:par>
                          <p:cTn id="100" fill="hold" nodeType="afterGroup">
                            <p:stCondLst>
                              <p:cond delay="8000"/>
                            </p:stCondLst>
                            <p:childTnLst>
                              <p:par>
                                <p:cTn id="101" presetID="10" presetClass="entr" presetSubtype="0"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2000"/>
                                        <p:tgtEl>
                                          <p:spTgt spid="23"/>
                                        </p:tgtEl>
                                      </p:cBhvr>
                                    </p:animEffect>
                                  </p:childTnLst>
                                </p:cTn>
                              </p:par>
                              <p:par>
                                <p:cTn id="104" presetID="12" presetClass="entr" presetSubtype="4"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slide(fromBottom)">
                                      <p:cBhvr>
                                        <p:cTn id="106" dur="1000"/>
                                        <p:tgtEl>
                                          <p:spTgt spid="11"/>
                                        </p:tgtEl>
                                      </p:cBhvr>
                                    </p:animEffect>
                                  </p:childTnLst>
                                </p:cTn>
                              </p:par>
                            </p:childTnLst>
                          </p:cTn>
                        </p:par>
                        <p:par>
                          <p:cTn id="107" fill="hold" nodeType="afterGroup">
                            <p:stCondLst>
                              <p:cond delay="10000"/>
                            </p:stCondLst>
                            <p:childTnLst>
                              <p:par>
                                <p:cTn id="108" presetID="10" presetClass="entr" presetSubtype="0" fill="hold"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000"/>
                                        <p:tgtEl>
                                          <p:spTgt spid="24"/>
                                        </p:tgtEl>
                                      </p:cBhvr>
                                    </p:animEffect>
                                  </p:childTnLst>
                                </p:cTn>
                              </p:par>
                              <p:par>
                                <p:cTn id="111" presetID="12" presetClass="entr" presetSubtype="4"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slide(fromBottom)">
                                      <p:cBhvr>
                                        <p:cTn id="113" dur="1000"/>
                                        <p:tgtEl>
                                          <p:spTgt spid="15"/>
                                        </p:tgtEl>
                                      </p:cBhvr>
                                    </p:animEffect>
                                  </p:childTnLst>
                                </p:cTn>
                              </p:par>
                            </p:childTnLst>
                          </p:cTn>
                        </p:par>
                        <p:par>
                          <p:cTn id="114" fill="hold" nodeType="afterGroup">
                            <p:stCondLst>
                              <p:cond delay="12000"/>
                            </p:stCondLst>
                            <p:childTnLst>
                              <p:par>
                                <p:cTn id="115" presetID="10"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2000"/>
                                        <p:tgtEl>
                                          <p:spTgt spid="25"/>
                                        </p:tgtEl>
                                      </p:cBhvr>
                                    </p:animEffect>
                                  </p:childTnLst>
                                </p:cTn>
                              </p:par>
                              <p:par>
                                <p:cTn id="118" presetID="12" presetClass="entr" presetSubtype="4" fill="hold"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slide(fromBottom)">
                                      <p:cBhvr>
                                        <p:cTn id="120" dur="1000"/>
                                        <p:tgtEl>
                                          <p:spTgt spid="16"/>
                                        </p:tgtEl>
                                      </p:cBhvr>
                                    </p:animEffect>
                                  </p:childTnLst>
                                </p:cTn>
                              </p:par>
                            </p:childTnLst>
                          </p:cTn>
                        </p:par>
                        <p:par>
                          <p:cTn id="121" fill="hold" nodeType="afterGroup">
                            <p:stCondLst>
                              <p:cond delay="14000"/>
                            </p:stCondLst>
                            <p:childTnLst>
                              <p:par>
                                <p:cTn id="122" presetID="10" presetClass="entr" presetSubtype="0" fill="hold"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2000"/>
                                        <p:tgtEl>
                                          <p:spTgt spid="26"/>
                                        </p:tgtEl>
                                      </p:cBhvr>
                                    </p:animEffect>
                                  </p:childTnLst>
                                </p:cTn>
                              </p:par>
                              <p:par>
                                <p:cTn id="125" presetID="12" presetClass="entr" presetSubtype="4" fill="hold" nodeType="with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slide(fromBottom)">
                                      <p:cBhvr>
                                        <p:cTn id="127" dur="1000"/>
                                        <p:tgtEl>
                                          <p:spTgt spid="7"/>
                                        </p:tgtEl>
                                      </p:cBhvr>
                                    </p:animEffect>
                                  </p:childTnLst>
                                </p:cTn>
                              </p:par>
                            </p:childTnLst>
                          </p:cTn>
                        </p:par>
                        <p:par>
                          <p:cTn id="128" fill="hold" nodeType="afterGroup">
                            <p:stCondLst>
                              <p:cond delay="16000"/>
                            </p:stCondLst>
                            <p:childTnLst>
                              <p:par>
                                <p:cTn id="129" presetID="10" presetClass="entr" presetSubtype="0" fill="hold"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2000"/>
                                        <p:tgtEl>
                                          <p:spTgt spid="27"/>
                                        </p:tgtEl>
                                      </p:cBhvr>
                                    </p:animEffect>
                                  </p:childTnLst>
                                </p:cTn>
                              </p:par>
                              <p:par>
                                <p:cTn id="132" presetID="12" presetClass="entr" presetSubtype="4"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slide(fromBottom)">
                                      <p:cBhvr>
                                        <p:cTn id="134" dur="2000"/>
                                        <p:tgtEl>
                                          <p:spTgt spid="17"/>
                                        </p:tgtEl>
                                      </p:cBhvr>
                                    </p:animEffect>
                                  </p:childTnLst>
                                </p:cTn>
                              </p:par>
                            </p:childTnLst>
                          </p:cTn>
                        </p:par>
                        <p:par>
                          <p:cTn id="135" fill="hold" nodeType="afterGroup">
                            <p:stCondLst>
                              <p:cond delay="18000"/>
                            </p:stCondLst>
                            <p:childTnLst>
                              <p:par>
                                <p:cTn id="136" presetID="10" presetClass="entr" presetSubtype="0" fill="hold" nodeType="after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2000"/>
                                        <p:tgtEl>
                                          <p:spTgt spid="28"/>
                                        </p:tgtEl>
                                      </p:cBhvr>
                                    </p:animEffect>
                                  </p:childTnLst>
                                </p:cTn>
                              </p:par>
                              <p:par>
                                <p:cTn id="139" presetID="12" presetClass="entr" presetSubtype="4" fill="hold" nodeType="with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lide(fromBottom)">
                                      <p:cBhvr>
                                        <p:cTn id="141" dur="1000"/>
                                        <p:tgtEl>
                                          <p:spTgt spid="9"/>
                                        </p:tgtEl>
                                      </p:cBhvr>
                                    </p:animEffect>
                                  </p:childTnLst>
                                </p:cTn>
                              </p:par>
                            </p:childTnLst>
                          </p:cTn>
                        </p:par>
                        <p:par>
                          <p:cTn id="142" fill="hold" nodeType="afterGroup">
                            <p:stCondLst>
                              <p:cond delay="20000"/>
                            </p:stCondLst>
                            <p:childTnLst>
                              <p:par>
                                <p:cTn id="143" presetID="10" presetClass="entr" presetSubtype="0" fill="hold" nodeType="after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fade">
                                      <p:cBhvr>
                                        <p:cTn id="145" dur="2000"/>
                                        <p:tgtEl>
                                          <p:spTgt spid="29"/>
                                        </p:tgtEl>
                                      </p:cBhvr>
                                    </p:animEffect>
                                  </p:childTnLst>
                                </p:cTn>
                              </p:par>
                            </p:childTnLst>
                          </p:cTn>
                        </p:par>
                        <p:par>
                          <p:cTn id="146" fill="hold" nodeType="afterGroup">
                            <p:stCondLst>
                              <p:cond delay="22000"/>
                            </p:stCondLst>
                            <p:childTnLst>
                              <p:par>
                                <p:cTn id="147" presetID="12" presetClass="entr" presetSubtype="4" fill="hold" nodeType="afterEffect">
                                  <p:stCondLst>
                                    <p:cond delay="0"/>
                                  </p:stCondLst>
                                  <p:childTnLst>
                                    <p:set>
                                      <p:cBhvr>
                                        <p:cTn id="148" dur="1" fill="hold">
                                          <p:stCondLst>
                                            <p:cond delay="0"/>
                                          </p:stCondLst>
                                        </p:cTn>
                                        <p:tgtEl>
                                          <p:spTgt spid="18"/>
                                        </p:tgtEl>
                                        <p:attrNameLst>
                                          <p:attrName>style.visibility</p:attrName>
                                        </p:attrNameLst>
                                      </p:cBhvr>
                                      <p:to>
                                        <p:strVal val="visible"/>
                                      </p:to>
                                    </p:set>
                                    <p:animEffect transition="in" filter="slide(fromBottom)">
                                      <p:cBhvr>
                                        <p:cTn id="149" dur="1000"/>
                                        <p:tgtEl>
                                          <p:spTgt spid="18"/>
                                        </p:tgtEl>
                                      </p:cBhvr>
                                    </p:animEffect>
                                  </p:childTnLst>
                                </p:cTn>
                              </p:par>
                            </p:childTnLst>
                          </p:cTn>
                        </p:par>
                        <p:par>
                          <p:cTn id="150" fill="hold" nodeType="afterGroup">
                            <p:stCondLst>
                              <p:cond delay="23000"/>
                            </p:stCondLst>
                            <p:childTnLst>
                              <p:par>
                                <p:cTn id="151" presetID="50" presetClass="entr" presetSubtype="0" decel="100000"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2000" fill="hold"/>
                                        <p:tgtEl>
                                          <p:spTgt spid="61"/>
                                        </p:tgtEl>
                                        <p:attrNameLst>
                                          <p:attrName>ppt_w</p:attrName>
                                        </p:attrNameLst>
                                      </p:cBhvr>
                                      <p:tavLst>
                                        <p:tav tm="0">
                                          <p:val>
                                            <p:strVal val="#ppt_w+.3"/>
                                          </p:val>
                                        </p:tav>
                                        <p:tav tm="100000">
                                          <p:val>
                                            <p:strVal val="#ppt_w"/>
                                          </p:val>
                                        </p:tav>
                                      </p:tavLst>
                                    </p:anim>
                                    <p:anim calcmode="lin" valueType="num">
                                      <p:cBhvr>
                                        <p:cTn id="154" dur="2000" fill="hold"/>
                                        <p:tgtEl>
                                          <p:spTgt spid="61"/>
                                        </p:tgtEl>
                                        <p:attrNameLst>
                                          <p:attrName>ppt_h</p:attrName>
                                        </p:attrNameLst>
                                      </p:cBhvr>
                                      <p:tavLst>
                                        <p:tav tm="0">
                                          <p:val>
                                            <p:strVal val="#ppt_h"/>
                                          </p:val>
                                        </p:tav>
                                        <p:tav tm="100000">
                                          <p:val>
                                            <p:strVal val="#ppt_h"/>
                                          </p:val>
                                        </p:tav>
                                      </p:tavLst>
                                    </p:anim>
                                    <p:animEffect transition="in" filter="fade">
                                      <p:cBhvr>
                                        <p:cTn id="155" dur="2000"/>
                                        <p:tgtEl>
                                          <p:spTgt spid="61"/>
                                        </p:tgtEl>
                                      </p:cBhvr>
                                    </p:animEffect>
                                  </p:childTnLst>
                                </p:cTn>
                              </p:par>
                            </p:childTnLst>
                          </p:cTn>
                        </p:par>
                        <p:par>
                          <p:cTn id="156" fill="hold" nodeType="afterGroup">
                            <p:stCondLst>
                              <p:cond delay="25000"/>
                            </p:stCondLst>
                            <p:childTnLst>
                              <p:par>
                                <p:cTn id="157" presetID="42"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2000"/>
                                        <p:tgtEl>
                                          <p:spTgt spid="62"/>
                                        </p:tgtEl>
                                      </p:cBhvr>
                                    </p:animEffect>
                                    <p:anim calcmode="lin" valueType="num">
                                      <p:cBhvr>
                                        <p:cTn id="160" dur="2000" fill="hold"/>
                                        <p:tgtEl>
                                          <p:spTgt spid="62"/>
                                        </p:tgtEl>
                                        <p:attrNameLst>
                                          <p:attrName>ppt_x</p:attrName>
                                        </p:attrNameLst>
                                      </p:cBhvr>
                                      <p:tavLst>
                                        <p:tav tm="0">
                                          <p:val>
                                            <p:strVal val="#ppt_x"/>
                                          </p:val>
                                        </p:tav>
                                        <p:tav tm="100000">
                                          <p:val>
                                            <p:strVal val="#ppt_x"/>
                                          </p:val>
                                        </p:tav>
                                      </p:tavLst>
                                    </p:anim>
                                    <p:anim calcmode="lin" valueType="num">
                                      <p:cBhvr>
                                        <p:cTn id="161" dur="2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2" presetClass="entr" presetSubtype="0" fill="hold" nodeType="clickEffect">
                                  <p:stCondLst>
                                    <p:cond delay="0"/>
                                  </p:stCondLst>
                                  <p:childTnLst>
                                    <p:set>
                                      <p:cBhvr>
                                        <p:cTn id="165" dur="1" fill="hold">
                                          <p:stCondLst>
                                            <p:cond delay="0"/>
                                          </p:stCondLst>
                                        </p:cTn>
                                        <p:tgtEl>
                                          <p:spTgt spid="3086"/>
                                        </p:tgtEl>
                                        <p:attrNameLst>
                                          <p:attrName>style.visibility</p:attrName>
                                        </p:attrNameLst>
                                      </p:cBhvr>
                                      <p:to>
                                        <p:strVal val="visible"/>
                                      </p:to>
                                    </p:set>
                                    <p:animEffect transition="in" filter="fade">
                                      <p:cBhvr>
                                        <p:cTn id="166" dur="2000"/>
                                        <p:tgtEl>
                                          <p:spTgt spid="3086"/>
                                        </p:tgtEl>
                                      </p:cBhvr>
                                    </p:animEffect>
                                    <p:anim calcmode="lin" valueType="num">
                                      <p:cBhvr>
                                        <p:cTn id="167" dur="2000" fill="hold"/>
                                        <p:tgtEl>
                                          <p:spTgt spid="3086"/>
                                        </p:tgtEl>
                                        <p:attrNameLst>
                                          <p:attrName>ppt_x</p:attrName>
                                        </p:attrNameLst>
                                      </p:cBhvr>
                                      <p:tavLst>
                                        <p:tav tm="0">
                                          <p:val>
                                            <p:strVal val="#ppt_x"/>
                                          </p:val>
                                        </p:tav>
                                        <p:tav tm="100000">
                                          <p:val>
                                            <p:strVal val="#ppt_x"/>
                                          </p:val>
                                        </p:tav>
                                      </p:tavLst>
                                    </p:anim>
                                    <p:anim calcmode="lin" valueType="num">
                                      <p:cBhvr>
                                        <p:cTn id="168" dur="2000" fill="hold"/>
                                        <p:tgtEl>
                                          <p:spTgt spid="3086"/>
                                        </p:tgtEl>
                                        <p:attrNameLst>
                                          <p:attrName>ppt_y</p:attrName>
                                        </p:attrNameLst>
                                      </p:cBhvr>
                                      <p:tavLst>
                                        <p:tav tm="0">
                                          <p:val>
                                            <p:strVal val="#ppt_y+.1"/>
                                          </p:val>
                                        </p:tav>
                                        <p:tav tm="100000">
                                          <p:val>
                                            <p:strVal val="#ppt_y"/>
                                          </p:val>
                                        </p:tav>
                                      </p:tavLst>
                                    </p:anim>
                                  </p:childTnLst>
                                </p:cTn>
                              </p:par>
                              <p:par>
                                <p:cTn id="169" presetID="10" presetClass="exit" presetSubtype="0" fill="hold" nodeType="withEffect">
                                  <p:stCondLst>
                                    <p:cond delay="0"/>
                                  </p:stCondLst>
                                  <p:childTnLst>
                                    <p:animEffect transition="out" filter="fade">
                                      <p:cBhvr>
                                        <p:cTn id="170" dur="2000"/>
                                        <p:tgtEl>
                                          <p:spTgt spid="4"/>
                                        </p:tgtEl>
                                      </p:cBhvr>
                                    </p:animEffect>
                                    <p:set>
                                      <p:cBhvr>
                                        <p:cTn id="171" dur="1" fill="hold">
                                          <p:stCondLst>
                                            <p:cond delay="1999"/>
                                          </p:stCondLst>
                                        </p:cTn>
                                        <p:tgtEl>
                                          <p:spTgt spid="4"/>
                                        </p:tgtEl>
                                        <p:attrNameLst>
                                          <p:attrName>style.visibility</p:attrName>
                                        </p:attrNameLst>
                                      </p:cBhvr>
                                      <p:to>
                                        <p:strVal val="hidden"/>
                                      </p:to>
                                    </p:set>
                                  </p:childTnLst>
                                </p:cTn>
                              </p:par>
                            </p:childTnLst>
                          </p:cTn>
                        </p:par>
                        <p:par>
                          <p:cTn id="172" fill="hold" nodeType="afterGroup">
                            <p:stCondLst>
                              <p:cond delay="2000"/>
                            </p:stCondLst>
                            <p:childTnLst>
                              <p:par>
                                <p:cTn id="173" presetID="10" presetClass="entr" presetSubtype="0" fill="hold" grpId="0" nodeType="after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fade">
                                      <p:cBhvr>
                                        <p:cTn id="175" dur="2000"/>
                                        <p:tgtEl>
                                          <p:spTgt spid="55"/>
                                        </p:tgtEl>
                                      </p:cBhvr>
                                    </p:animEffect>
                                  </p:childTnLst>
                                </p:cTn>
                              </p:par>
                            </p:childTnLst>
                          </p:cTn>
                        </p:par>
                        <p:par>
                          <p:cTn id="176" fill="hold" nodeType="afterGroup">
                            <p:stCondLst>
                              <p:cond delay="4000"/>
                            </p:stCondLst>
                            <p:childTnLst>
                              <p:par>
                                <p:cTn id="177" presetID="12" presetClass="entr" presetSubtype="4" fill="hold" nodeType="after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slide(fromBottom)">
                                      <p:cBhvr>
                                        <p:cTn id="179" dur="1000"/>
                                        <p:tgtEl>
                                          <p:spTgt spid="46"/>
                                        </p:tgtEl>
                                      </p:cBhvr>
                                    </p:animEffect>
                                  </p:childTnLst>
                                </p:cTn>
                              </p:par>
                            </p:childTnLst>
                          </p:cTn>
                        </p:par>
                        <p:par>
                          <p:cTn id="180" fill="hold" nodeType="afterGroup">
                            <p:stCondLst>
                              <p:cond delay="5000"/>
                            </p:stCondLst>
                            <p:childTnLst>
                              <p:par>
                                <p:cTn id="181" presetID="12" presetClass="entr" presetSubtype="4" fill="hold" nodeType="after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slide(fromBottom)">
                                      <p:cBhvr>
                                        <p:cTn id="183" dur="1000"/>
                                        <p:tgtEl>
                                          <p:spTgt spid="45"/>
                                        </p:tgtEl>
                                      </p:cBhvr>
                                    </p:animEffect>
                                  </p:childTnLst>
                                </p:cTn>
                              </p:par>
                            </p:childTnLst>
                          </p:cTn>
                        </p:par>
                        <p:par>
                          <p:cTn id="184" fill="hold" nodeType="afterGroup">
                            <p:stCondLst>
                              <p:cond delay="6000"/>
                            </p:stCondLst>
                            <p:childTnLst>
                              <p:par>
                                <p:cTn id="185" presetID="12" presetClass="entr" presetSubtype="4" fill="hold" nodeType="afterEffect">
                                  <p:stCondLst>
                                    <p:cond delay="0"/>
                                  </p:stCondLst>
                                  <p:childTnLst>
                                    <p:set>
                                      <p:cBhvr>
                                        <p:cTn id="186" dur="1" fill="hold">
                                          <p:stCondLst>
                                            <p:cond delay="0"/>
                                          </p:stCondLst>
                                        </p:cTn>
                                        <p:tgtEl>
                                          <p:spTgt spid="44"/>
                                        </p:tgtEl>
                                        <p:attrNameLst>
                                          <p:attrName>style.visibility</p:attrName>
                                        </p:attrNameLst>
                                      </p:cBhvr>
                                      <p:to>
                                        <p:strVal val="visible"/>
                                      </p:to>
                                    </p:set>
                                    <p:animEffect transition="in" filter="slide(fromBottom)">
                                      <p:cBhvr>
                                        <p:cTn id="187" dur="1000"/>
                                        <p:tgtEl>
                                          <p:spTgt spid="44"/>
                                        </p:tgtEl>
                                      </p:cBhvr>
                                    </p:animEffect>
                                  </p:childTnLst>
                                </p:cTn>
                              </p:par>
                            </p:childTnLst>
                          </p:cTn>
                        </p:par>
                        <p:par>
                          <p:cTn id="188" fill="hold" nodeType="afterGroup">
                            <p:stCondLst>
                              <p:cond delay="7000"/>
                            </p:stCondLst>
                            <p:childTnLst>
                              <p:par>
                                <p:cTn id="189" presetID="12" presetClass="entr" presetSubtype="4" fill="hold" nodeType="after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slide(fromBottom)">
                                      <p:cBhvr>
                                        <p:cTn id="191" dur="1000"/>
                                        <p:tgtEl>
                                          <p:spTgt spid="43"/>
                                        </p:tgtEl>
                                      </p:cBhvr>
                                    </p:animEffect>
                                  </p:childTnLst>
                                </p:cTn>
                              </p:par>
                            </p:childTnLst>
                          </p:cTn>
                        </p:par>
                        <p:par>
                          <p:cTn id="192" fill="hold" nodeType="afterGroup">
                            <p:stCondLst>
                              <p:cond delay="8000"/>
                            </p:stCondLst>
                            <p:childTnLst>
                              <p:par>
                                <p:cTn id="193" presetID="12" presetClass="entr" presetSubtype="4" fill="hold" nodeType="afterEffect">
                                  <p:stCondLst>
                                    <p:cond delay="0"/>
                                  </p:stCondLst>
                                  <p:childTnLst>
                                    <p:set>
                                      <p:cBhvr>
                                        <p:cTn id="194" dur="1" fill="hold">
                                          <p:stCondLst>
                                            <p:cond delay="0"/>
                                          </p:stCondLst>
                                        </p:cTn>
                                        <p:tgtEl>
                                          <p:spTgt spid="1032"/>
                                        </p:tgtEl>
                                        <p:attrNameLst>
                                          <p:attrName>style.visibility</p:attrName>
                                        </p:attrNameLst>
                                      </p:cBhvr>
                                      <p:to>
                                        <p:strVal val="visible"/>
                                      </p:to>
                                    </p:set>
                                    <p:animEffect transition="in" filter="slide(fromBottom)">
                                      <p:cBhvr>
                                        <p:cTn id="195" dur="1000"/>
                                        <p:tgtEl>
                                          <p:spTgt spid="1032"/>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0" presetClass="entr" presetSubtype="0" fill="hold" nodeType="clickEffect">
                                  <p:stCondLst>
                                    <p:cond delay="0"/>
                                  </p:stCondLst>
                                  <p:childTnLst>
                                    <p:set>
                                      <p:cBhvr>
                                        <p:cTn id="199" dur="1" fill="hold">
                                          <p:stCondLst>
                                            <p:cond delay="0"/>
                                          </p:stCondLst>
                                        </p:cTn>
                                        <p:tgtEl>
                                          <p:spTgt spid="63"/>
                                        </p:tgtEl>
                                        <p:attrNameLst>
                                          <p:attrName>style.visibility</p:attrName>
                                        </p:attrNameLst>
                                      </p:cBhvr>
                                      <p:to>
                                        <p:strVal val="visible"/>
                                      </p:to>
                                    </p:set>
                                    <p:animEffect transition="in" filter="fade">
                                      <p:cBhvr>
                                        <p:cTn id="200" dur="2000"/>
                                        <p:tgtEl>
                                          <p:spTgt spid="63"/>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0" presetClass="exit" presetSubtype="0" fill="hold" nodeType="clickEffect">
                                  <p:stCondLst>
                                    <p:cond delay="0"/>
                                  </p:stCondLst>
                                  <p:childTnLst>
                                    <p:animEffect transition="out" filter="fade">
                                      <p:cBhvr>
                                        <p:cTn id="204" dur="2000"/>
                                        <p:tgtEl>
                                          <p:spTgt spid="63"/>
                                        </p:tgtEl>
                                      </p:cBhvr>
                                    </p:animEffect>
                                    <p:set>
                                      <p:cBhvr>
                                        <p:cTn id="205" dur="1" fill="hold">
                                          <p:stCondLst>
                                            <p:cond delay="1999"/>
                                          </p:stCondLst>
                                        </p:cTn>
                                        <p:tgtEl>
                                          <p:spTgt spid="63"/>
                                        </p:tgtEl>
                                        <p:attrNameLst>
                                          <p:attrName>style.visibility</p:attrName>
                                        </p:attrNameLst>
                                      </p:cBhvr>
                                      <p:to>
                                        <p:strVal val="hidden"/>
                                      </p:to>
                                    </p:set>
                                  </p:childTnLst>
                                </p:cTn>
                              </p:par>
                              <p:par>
                                <p:cTn id="206" presetID="50" presetClass="entr" presetSubtype="0" decel="100000" fill="hold" nodeType="withEffect">
                                  <p:stCondLst>
                                    <p:cond delay="0"/>
                                  </p:stCondLst>
                                  <p:childTnLst>
                                    <p:set>
                                      <p:cBhvr>
                                        <p:cTn id="207" dur="1" fill="hold">
                                          <p:stCondLst>
                                            <p:cond delay="0"/>
                                          </p:stCondLst>
                                        </p:cTn>
                                        <p:tgtEl>
                                          <p:spTgt spid="2"/>
                                        </p:tgtEl>
                                        <p:attrNameLst>
                                          <p:attrName>style.visibility</p:attrName>
                                        </p:attrNameLst>
                                      </p:cBhvr>
                                      <p:to>
                                        <p:strVal val="visible"/>
                                      </p:to>
                                    </p:set>
                                    <p:anim calcmode="lin" valueType="num">
                                      <p:cBhvr>
                                        <p:cTn id="208" dur="3000" fill="hold"/>
                                        <p:tgtEl>
                                          <p:spTgt spid="2"/>
                                        </p:tgtEl>
                                        <p:attrNameLst>
                                          <p:attrName>ppt_w</p:attrName>
                                        </p:attrNameLst>
                                      </p:cBhvr>
                                      <p:tavLst>
                                        <p:tav tm="0">
                                          <p:val>
                                            <p:strVal val="#ppt_w+.3"/>
                                          </p:val>
                                        </p:tav>
                                        <p:tav tm="100000">
                                          <p:val>
                                            <p:strVal val="#ppt_w"/>
                                          </p:val>
                                        </p:tav>
                                      </p:tavLst>
                                    </p:anim>
                                    <p:anim calcmode="lin" valueType="num">
                                      <p:cBhvr>
                                        <p:cTn id="209" dur="3000" fill="hold"/>
                                        <p:tgtEl>
                                          <p:spTgt spid="2"/>
                                        </p:tgtEl>
                                        <p:attrNameLst>
                                          <p:attrName>ppt_h</p:attrName>
                                        </p:attrNameLst>
                                      </p:cBhvr>
                                      <p:tavLst>
                                        <p:tav tm="0">
                                          <p:val>
                                            <p:strVal val="#ppt_h"/>
                                          </p:val>
                                        </p:tav>
                                        <p:tav tm="100000">
                                          <p:val>
                                            <p:strVal val="#ppt_h"/>
                                          </p:val>
                                        </p:tav>
                                      </p:tavLst>
                                    </p:anim>
                                    <p:animEffect transition="in" filter="fade">
                                      <p:cBhvr>
                                        <p:cTn id="210" dur="3000"/>
                                        <p:tgtEl>
                                          <p:spTgt spid="2"/>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4" fill="hold" nodeType="clickEffect">
                                  <p:stCondLst>
                                    <p:cond delay="0"/>
                                  </p:stCondLst>
                                  <p:childTnLst>
                                    <p:set>
                                      <p:cBhvr>
                                        <p:cTn id="214" dur="1" fill="hold">
                                          <p:stCondLst>
                                            <p:cond delay="0"/>
                                          </p:stCondLst>
                                        </p:cTn>
                                        <p:tgtEl>
                                          <p:spTgt spid="60"/>
                                        </p:tgtEl>
                                        <p:attrNameLst>
                                          <p:attrName>style.visibility</p:attrName>
                                        </p:attrNameLst>
                                      </p:cBhvr>
                                      <p:to>
                                        <p:strVal val="visible"/>
                                      </p:to>
                                    </p:set>
                                    <p:animEffect transition="in" filter="wipe(down)">
                                      <p:cBhvr>
                                        <p:cTn id="2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3" grpId="0" animBg="1"/>
      <p:bldP spid="53" grpId="1" animBg="1"/>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tulane.edu/~sumter/images/MAPChar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106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http://www.tulane.edu/~sumter/images/Sum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362200"/>
            <a:ext cx="2743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Battle of Fort Sumter"/>
          <p:cNvPicPr>
            <a:picLocks noChangeAspect="1" noChangeArrowheads="1"/>
          </p:cNvPicPr>
          <p:nvPr/>
        </p:nvPicPr>
        <p:blipFill>
          <a:blip r:embed="rId5" cstate="print">
            <a:lum bright="-22000" contrast="12000"/>
          </a:blip>
          <a:srcRect l="1926" t="3409" r="1165" b="1136"/>
          <a:stretch>
            <a:fillRect/>
          </a:stretch>
        </p:blipFill>
        <p:spPr bwMode="auto">
          <a:xfrm>
            <a:off x="-348343" y="152400"/>
            <a:ext cx="9797143" cy="6858000"/>
          </a:xfrm>
          <a:prstGeom prst="rect">
            <a:avLst/>
          </a:prstGeom>
          <a:gradFill>
            <a:gsLst>
              <a:gs pos="0">
                <a:srgbClr val="FFEFD1"/>
              </a:gs>
              <a:gs pos="64999">
                <a:srgbClr val="F0EBD5"/>
              </a:gs>
              <a:gs pos="100000">
                <a:srgbClr val="D1C39F"/>
              </a:gs>
            </a:gsLst>
            <a:lin ang="5400000" scaled="0"/>
          </a:gradFill>
          <a:ln w="69850">
            <a:noFill/>
          </a:ln>
          <a:effectLst>
            <a:softEdge rad="635000"/>
          </a:effectLst>
        </p:spPr>
      </p:pic>
      <p:sp>
        <p:nvSpPr>
          <p:cNvPr id="2" name="TextBox 1"/>
          <p:cNvSpPr txBox="1"/>
          <p:nvPr/>
        </p:nvSpPr>
        <p:spPr>
          <a:xfrm>
            <a:off x="0" y="39469"/>
            <a:ext cx="9144000" cy="110799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600" dirty="0">
                <a:ln w="38100">
                  <a:solidFill>
                    <a:schemeClr val="accent6">
                      <a:lumMod val="50000"/>
                    </a:schemeClr>
                  </a:solidFill>
                </a:ln>
                <a:latin typeface="Hominis" pitchFamily="82" charset="0"/>
              </a:rPr>
              <a:t>Fort Sumter</a:t>
            </a:r>
          </a:p>
        </p:txBody>
      </p:sp>
      <p:pic>
        <p:nvPicPr>
          <p:cNvPr id="10250" name="Picture 10" descr="http://www.legendsofamerica.com/photos-americanhistory/Fort%20Sumter,%20Charleston%20Harbor.jpg"/>
          <p:cNvPicPr>
            <a:picLocks noChangeAspect="1" noChangeArrowheads="1"/>
          </p:cNvPicPr>
          <p:nvPr/>
        </p:nvPicPr>
        <p:blipFill>
          <a:blip r:embed="rId6" cstate="print">
            <a:lum bright="-7000"/>
          </a:blip>
          <a:srcRect/>
          <a:stretch>
            <a:fillRect/>
          </a:stretch>
        </p:blipFill>
        <p:spPr bwMode="auto">
          <a:xfrm>
            <a:off x="3829291" y="1447800"/>
            <a:ext cx="3638309" cy="2299410"/>
          </a:xfrm>
          <a:prstGeom prst="ellipse">
            <a:avLst/>
          </a:prstGeom>
          <a:noFill/>
          <a:effectLst>
            <a:softEdge rad="317500"/>
          </a:effectLst>
        </p:spPr>
      </p:pic>
      <p:pic>
        <p:nvPicPr>
          <p:cNvPr id="10254" name="Picture 14" descr="http://www.loc.gov/exhibits/treasures/images/at0042b.1s.jpg"/>
          <p:cNvPicPr>
            <a:picLocks noChangeAspect="1" noChangeArrowheads="1"/>
          </p:cNvPicPr>
          <p:nvPr/>
        </p:nvPicPr>
        <p:blipFill>
          <a:blip r:embed="rId7" cstate="print">
            <a:lum bright="-9000" contrast="5000"/>
          </a:blip>
          <a:srcRect l="22708" t="13376" r="17292" b="35122"/>
          <a:stretch>
            <a:fillRect/>
          </a:stretch>
        </p:blipFill>
        <p:spPr bwMode="auto">
          <a:xfrm>
            <a:off x="3429000" y="1152525"/>
            <a:ext cx="4130040" cy="2581275"/>
          </a:xfrm>
          <a:prstGeom prst="ellipse">
            <a:avLst/>
          </a:prstGeom>
          <a:noFill/>
          <a:effectLst>
            <a:softEdge rad="317500"/>
          </a:effectLst>
        </p:spPr>
      </p:pic>
      <p:pic>
        <p:nvPicPr>
          <p:cNvPr id="15" name="MSSN3548.wav">
            <a:hlinkClick r:id="" action="ppaction://media"/>
          </p:cNvPr>
          <p:cNvPicPr>
            <a:picLocks noRot="1" noChangeAspect="1"/>
          </p:cNvPicPr>
          <p:nvPr>
            <a:wavAudioFile r:embed="rId1" name="MSSN00758A0000[1].wav"/>
          </p:nvPr>
        </p:nvPicPr>
        <p:blipFill>
          <a:blip r:embed="rId8">
            <a:extLst>
              <a:ext uri="{28A0092B-C50C-407E-A947-70E740481C1C}">
                <a14:useLocalDpi xmlns:a14="http://schemas.microsoft.com/office/drawing/2010/main" val="0"/>
              </a:ext>
            </a:extLst>
          </a:blip>
          <a:srcRect/>
          <a:stretch>
            <a:fillRect/>
          </a:stretch>
        </p:blipFill>
        <p:spPr bwMode="auto">
          <a:xfrm>
            <a:off x="10058400" y="144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3733800" y="5867400"/>
            <a:ext cx="5867400" cy="838200"/>
            <a:chOff x="5181600" y="6781800"/>
            <a:chExt cx="5867400" cy="838200"/>
          </a:xfrm>
        </p:grpSpPr>
        <p:sp>
          <p:nvSpPr>
            <p:cNvPr id="21" name="Bevel 20"/>
            <p:cNvSpPr/>
            <p:nvPr/>
          </p:nvSpPr>
          <p:spPr>
            <a:xfrm>
              <a:off x="5715000" y="6781800"/>
              <a:ext cx="4733192" cy="838200"/>
            </a:xfrm>
            <a:prstGeom prst="bevel">
              <a:avLst>
                <a:gd name="adj" fmla="val 6857"/>
              </a:avLst>
            </a:prstGeom>
            <a:gradFill>
              <a:gsLst>
                <a:gs pos="0">
                  <a:srgbClr val="FFEFD1"/>
                </a:gs>
                <a:gs pos="64999">
                  <a:srgbClr val="F0EBD5"/>
                </a:gs>
                <a:gs pos="100000">
                  <a:srgbClr val="D1C39F"/>
                </a:gs>
              </a:gsLst>
              <a:lin ang="5400000" scaled="0"/>
            </a:gradFill>
            <a:ln w="57150">
              <a:solidFill>
                <a:schemeClr val="tx2">
                  <a:lumMod val="75000"/>
                </a:schemeClr>
              </a:solidFill>
            </a:ln>
            <a:effectLst>
              <a:glow rad="101600">
                <a:srgbClr val="00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p:nvPr/>
          </p:nvSpPr>
          <p:spPr>
            <a:xfrm>
              <a:off x="5181600" y="6858000"/>
              <a:ext cx="5867400" cy="708025"/>
            </a:xfrm>
            <a:prstGeom prst="rect">
              <a:avLst/>
            </a:prstGeom>
            <a:noFill/>
            <a:ln>
              <a:solidFill>
                <a:schemeClr val="tx2">
                  <a:lumMod val="75000"/>
                </a:schemeClr>
              </a:solidFill>
            </a:ln>
          </p:spPr>
          <p:txBody>
            <a:bodyPr>
              <a:spAutoFit/>
            </a:bodyPr>
            <a:lstStyle/>
            <a:p>
              <a:pPr algn="ctr" fontAlgn="auto">
                <a:spcBef>
                  <a:spcPts val="0"/>
                </a:spcBef>
                <a:spcAft>
                  <a:spcPts val="0"/>
                </a:spcAft>
                <a:defRPr/>
              </a:pPr>
              <a:r>
                <a:rPr lang="en-US" sz="4000" dirty="0">
                  <a:latin typeface="Hominis" pitchFamily="82" charset="0"/>
                </a:rPr>
                <a:t>April 12, 1861</a:t>
              </a:r>
            </a:p>
          </p:txBody>
        </p:sp>
      </p:grpSp>
      <p:sp>
        <p:nvSpPr>
          <p:cNvPr id="18" name="Rectangle 17"/>
          <p:cNvSpPr/>
          <p:nvPr/>
        </p:nvSpPr>
        <p:spPr>
          <a:xfrm>
            <a:off x="228600" y="5689937"/>
            <a:ext cx="3505200" cy="1015663"/>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u="sng" dirty="0">
                <a:solidFill>
                  <a:schemeClr val="bg1"/>
                </a:solidFill>
                <a:latin typeface="Arial" charset="0"/>
                <a:cs typeface="Arial" pitchFamily="34" charset="0"/>
              </a:rPr>
              <a:t>Confederate Actions</a:t>
            </a:r>
            <a:r>
              <a:rPr lang="en-US" sz="2000" b="1" dirty="0">
                <a:solidFill>
                  <a:schemeClr val="bg1"/>
                </a:solidFill>
                <a:latin typeface="Arial" charset="0"/>
                <a:cs typeface="Arial" pitchFamily="34" charset="0"/>
              </a:rPr>
              <a:t>:  </a:t>
            </a:r>
          </a:p>
          <a:p>
            <a:pPr algn="ctr" fontAlgn="auto">
              <a:spcBef>
                <a:spcPts val="0"/>
              </a:spcBef>
              <a:spcAft>
                <a:spcPts val="0"/>
              </a:spcAft>
              <a:defRPr/>
            </a:pPr>
            <a:r>
              <a:rPr lang="en-US" sz="2000" b="1" dirty="0">
                <a:solidFill>
                  <a:schemeClr val="bg1"/>
                </a:solidFill>
                <a:latin typeface="Arial" charset="0"/>
                <a:cs typeface="Arial" pitchFamily="34" charset="0"/>
              </a:rPr>
              <a:t>Surround the Fort and demand surrender. </a:t>
            </a:r>
          </a:p>
        </p:txBody>
      </p:sp>
      <p:sp>
        <p:nvSpPr>
          <p:cNvPr id="19" name="Rectangle 18"/>
          <p:cNvSpPr/>
          <p:nvPr/>
        </p:nvSpPr>
        <p:spPr>
          <a:xfrm>
            <a:off x="228600" y="1981200"/>
            <a:ext cx="3200400" cy="1015663"/>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u="sng" dirty="0">
                <a:solidFill>
                  <a:schemeClr val="bg1"/>
                </a:solidFill>
                <a:latin typeface="Arial" charset="0"/>
                <a:cs typeface="Arial" pitchFamily="34" charset="0"/>
              </a:rPr>
              <a:t>Union  Actions</a:t>
            </a:r>
            <a:r>
              <a:rPr lang="en-US" sz="2000" b="1" dirty="0">
                <a:solidFill>
                  <a:schemeClr val="bg1"/>
                </a:solidFill>
                <a:latin typeface="Arial" charset="0"/>
                <a:cs typeface="Arial" pitchFamily="34" charset="0"/>
              </a:rPr>
              <a:t>:  </a:t>
            </a:r>
          </a:p>
          <a:p>
            <a:pPr algn="ctr" fontAlgn="auto">
              <a:spcBef>
                <a:spcPts val="0"/>
              </a:spcBef>
              <a:spcAft>
                <a:spcPts val="0"/>
              </a:spcAft>
              <a:defRPr/>
            </a:pPr>
            <a:r>
              <a:rPr lang="en-US" sz="2000" b="1" dirty="0">
                <a:solidFill>
                  <a:schemeClr val="bg1"/>
                </a:solidFill>
                <a:latin typeface="Arial" charset="0"/>
                <a:cs typeface="Arial" pitchFamily="34" charset="0"/>
              </a:rPr>
              <a:t>No surrender!  Do not fire until fired upon. </a:t>
            </a:r>
          </a:p>
        </p:txBody>
      </p:sp>
      <p:sp>
        <p:nvSpPr>
          <p:cNvPr id="22" name="Rectangle 21"/>
          <p:cNvSpPr/>
          <p:nvPr/>
        </p:nvSpPr>
        <p:spPr>
          <a:xfrm>
            <a:off x="3733800" y="3096161"/>
            <a:ext cx="3505200" cy="1323439"/>
          </a:xfrm>
          <a:prstGeom prst="rect">
            <a:avLst/>
          </a:prstGeom>
          <a:gradFill>
            <a:gsLst>
              <a:gs pos="0">
                <a:srgbClr val="FFEFD1"/>
              </a:gs>
              <a:gs pos="64999">
                <a:srgbClr val="F0EBD5"/>
              </a:gs>
              <a:gs pos="100000">
                <a:srgbClr val="D1C39F"/>
              </a:gs>
            </a:gsLst>
            <a:lin ang="5400000" scaled="0"/>
          </a:gradFill>
          <a:ln w="76200">
            <a:solidFill>
              <a:schemeClr val="accent6">
                <a:lumMod val="50000"/>
              </a:schemeClr>
            </a:solidFill>
          </a:ln>
          <a:scene3d>
            <a:camera prst="orthographicFront"/>
            <a:lightRig rig="threePt" dir="t"/>
          </a:scene3d>
          <a:sp3d>
            <a:bevelT prst="slope"/>
          </a:sp3d>
        </p:spPr>
        <p:txBody>
          <a:bodyPr>
            <a:spAutoFit/>
          </a:bodyPr>
          <a:lstStyle/>
          <a:p>
            <a:pPr algn="ctr" fontAlgn="auto">
              <a:spcBef>
                <a:spcPts val="0"/>
              </a:spcBef>
              <a:spcAft>
                <a:spcPts val="0"/>
              </a:spcAft>
              <a:defRPr/>
            </a:pPr>
            <a:r>
              <a:rPr lang="en-US" sz="2000" b="1" dirty="0">
                <a:latin typeface="Arial" charset="0"/>
                <a:cs typeface="Arial" pitchFamily="34" charset="0"/>
              </a:rPr>
              <a:t>Following a Confederate bombardment, the Union surrenders the fort.  The Civil War had begun!</a:t>
            </a:r>
          </a:p>
        </p:txBody>
      </p:sp>
      <p:grpSp>
        <p:nvGrpSpPr>
          <p:cNvPr id="7" name="Group 44"/>
          <p:cNvGrpSpPr>
            <a:grpSpLocks/>
          </p:cNvGrpSpPr>
          <p:nvPr/>
        </p:nvGrpSpPr>
        <p:grpSpPr bwMode="auto">
          <a:xfrm>
            <a:off x="2133600" y="1066800"/>
            <a:ext cx="4783138" cy="4449763"/>
            <a:chOff x="1524000" y="7315200"/>
            <a:chExt cx="4783455" cy="4449725"/>
          </a:xfrm>
        </p:grpSpPr>
        <p:pic>
          <p:nvPicPr>
            <p:cNvPr id="3074" name="Picture 2" descr="http://www.sonofthesouth.net/leefoundation/major-anderson-ft-sumter_Dir/fort-sumpter-civil-war-map.jpg"/>
            <p:cNvPicPr>
              <a:picLocks noChangeAspect="1" noChangeArrowheads="1"/>
            </p:cNvPicPr>
            <p:nvPr/>
          </p:nvPicPr>
          <p:blipFill>
            <a:blip r:embed="rId9" cstate="print">
              <a:lum bright="-15000"/>
            </a:blip>
            <a:srcRect t="1358" b="3565"/>
            <a:stretch>
              <a:fillRect/>
            </a:stretch>
          </p:blipFill>
          <p:spPr bwMode="auto">
            <a:xfrm>
              <a:off x="1524000" y="7315200"/>
              <a:ext cx="4783455" cy="4449725"/>
            </a:xfrm>
            <a:prstGeom prst="rect">
              <a:avLst/>
            </a:prstGeom>
            <a:noFill/>
            <a:ln w="95250">
              <a:solidFill>
                <a:schemeClr val="accent6">
                  <a:lumMod val="50000"/>
                </a:schemeClr>
              </a:solidFill>
            </a:ln>
            <a:scene3d>
              <a:camera prst="orthographicFront"/>
              <a:lightRig rig="threePt" dir="t"/>
            </a:scene3d>
            <a:sp3d>
              <a:bevelT/>
            </a:sp3d>
          </p:spPr>
        </p:pic>
        <p:pic>
          <p:nvPicPr>
            <p:cNvPr id="38" name="Picture 8" descr="http://www.worldbook.com/wb/images/content_spotlight/civil_war/union_civil_war.gif"/>
            <p:cNvPicPr>
              <a:picLocks noChangeAspect="1" noChangeArrowheads="1" noCrop="1"/>
            </p:cNvPicPr>
            <p:nvPr/>
          </p:nvPicPr>
          <p:blipFill>
            <a:blip r:embed="rId10" cstate="print"/>
            <a:srcRect/>
            <a:stretch>
              <a:fillRect/>
            </a:stretch>
          </p:blipFill>
          <p:spPr bwMode="auto">
            <a:xfrm>
              <a:off x="4876800" y="9525000"/>
              <a:ext cx="685800" cy="457200"/>
            </a:xfrm>
            <a:prstGeom prst="rect">
              <a:avLst/>
            </a:prstGeom>
            <a:noFill/>
            <a:scene3d>
              <a:camera prst="orthographicFront"/>
              <a:lightRig rig="threePt" dir="t"/>
            </a:scene3d>
            <a:sp3d>
              <a:bevelT/>
            </a:sp3d>
          </p:spPr>
        </p:pic>
        <p:pic>
          <p:nvPicPr>
            <p:cNvPr id="39" name="Picture 4" descr="http://www.confederateamericanpride.com/RebelFlag.gif"/>
            <p:cNvPicPr>
              <a:picLocks noChangeAspect="1" noChangeArrowheads="1" noCrop="1"/>
            </p:cNvPicPr>
            <p:nvPr/>
          </p:nvPicPr>
          <p:blipFill>
            <a:blip r:embed="rId11" cstate="print"/>
            <a:srcRect/>
            <a:stretch>
              <a:fillRect/>
            </a:stretch>
          </p:blipFill>
          <p:spPr bwMode="auto">
            <a:xfrm>
              <a:off x="1981200" y="8458200"/>
              <a:ext cx="547690" cy="381000"/>
            </a:xfrm>
            <a:prstGeom prst="rect">
              <a:avLst/>
            </a:prstGeom>
            <a:noFill/>
            <a:scene3d>
              <a:camera prst="orthographicFront"/>
              <a:lightRig rig="threePt" dir="t"/>
            </a:scene3d>
            <a:sp3d>
              <a:bevelT/>
            </a:sp3d>
          </p:spPr>
        </p:pic>
        <p:pic>
          <p:nvPicPr>
            <p:cNvPr id="40" name="Picture 4" descr="http://www.confederateamericanpride.com/RebelFlag.gif"/>
            <p:cNvPicPr>
              <a:picLocks noChangeAspect="1" noChangeArrowheads="1" noCrop="1"/>
            </p:cNvPicPr>
            <p:nvPr/>
          </p:nvPicPr>
          <p:blipFill>
            <a:blip r:embed="rId11" cstate="print"/>
            <a:srcRect/>
            <a:stretch>
              <a:fillRect/>
            </a:stretch>
          </p:blipFill>
          <p:spPr bwMode="auto">
            <a:xfrm>
              <a:off x="2971800" y="8305800"/>
              <a:ext cx="547690" cy="381000"/>
            </a:xfrm>
            <a:prstGeom prst="rect">
              <a:avLst/>
            </a:prstGeom>
            <a:noFill/>
            <a:scene3d>
              <a:camera prst="orthographicFront"/>
              <a:lightRig rig="threePt" dir="t"/>
            </a:scene3d>
            <a:sp3d>
              <a:bevelT/>
            </a:sp3d>
          </p:spPr>
        </p:pic>
        <p:pic>
          <p:nvPicPr>
            <p:cNvPr id="41" name="Picture 4" descr="http://www.confederateamericanpride.com/RebelFlag.gif"/>
            <p:cNvPicPr>
              <a:picLocks noChangeAspect="1" noChangeArrowheads="1" noCrop="1"/>
            </p:cNvPicPr>
            <p:nvPr/>
          </p:nvPicPr>
          <p:blipFill>
            <a:blip r:embed="rId11" cstate="print"/>
            <a:srcRect/>
            <a:stretch>
              <a:fillRect/>
            </a:stretch>
          </p:blipFill>
          <p:spPr bwMode="auto">
            <a:xfrm>
              <a:off x="3429000" y="9982200"/>
              <a:ext cx="547690" cy="381000"/>
            </a:xfrm>
            <a:prstGeom prst="rect">
              <a:avLst/>
            </a:prstGeom>
            <a:noFill/>
            <a:scene3d>
              <a:camera prst="orthographicFront"/>
              <a:lightRig rig="threePt" dir="t"/>
            </a:scene3d>
            <a:sp3d>
              <a:bevelT/>
            </a:sp3d>
          </p:spPr>
        </p:pic>
        <p:pic>
          <p:nvPicPr>
            <p:cNvPr id="42" name="Picture 4" descr="http://www.confederateamericanpride.com/RebelFlag.gif"/>
            <p:cNvPicPr>
              <a:picLocks noChangeAspect="1" noChangeArrowheads="1" noCrop="1"/>
            </p:cNvPicPr>
            <p:nvPr/>
          </p:nvPicPr>
          <p:blipFill>
            <a:blip r:embed="rId11" cstate="print"/>
            <a:srcRect/>
            <a:stretch>
              <a:fillRect/>
            </a:stretch>
          </p:blipFill>
          <p:spPr bwMode="auto">
            <a:xfrm>
              <a:off x="5029200" y="10439400"/>
              <a:ext cx="547690" cy="381000"/>
            </a:xfrm>
            <a:prstGeom prst="rect">
              <a:avLst/>
            </a:prstGeom>
            <a:noFill/>
            <a:scene3d>
              <a:camera prst="orthographicFront"/>
              <a:lightRig rig="threePt" dir="t"/>
            </a:scene3d>
            <a:sp3d>
              <a:bevelT/>
            </a:sp3d>
          </p:spPr>
        </p:pic>
        <p:pic>
          <p:nvPicPr>
            <p:cNvPr id="43" name="Picture 4" descr="http://www.confederateamericanpride.com/RebelFlag.gif"/>
            <p:cNvPicPr>
              <a:picLocks noChangeAspect="1" noChangeArrowheads="1" noCrop="1"/>
            </p:cNvPicPr>
            <p:nvPr/>
          </p:nvPicPr>
          <p:blipFill>
            <a:blip r:embed="rId11" cstate="print"/>
            <a:srcRect/>
            <a:stretch>
              <a:fillRect/>
            </a:stretch>
          </p:blipFill>
          <p:spPr bwMode="auto">
            <a:xfrm>
              <a:off x="4953000" y="7848600"/>
              <a:ext cx="547690" cy="381000"/>
            </a:xfrm>
            <a:prstGeom prst="rect">
              <a:avLst/>
            </a:prstGeom>
            <a:noFill/>
            <a:scene3d>
              <a:camera prst="orthographicFront"/>
              <a:lightRig rig="threePt" dir="t"/>
            </a:scene3d>
            <a:sp3d>
              <a:bevelT/>
            </a:sp3d>
          </p:spPr>
        </p:pic>
        <p:pic>
          <p:nvPicPr>
            <p:cNvPr id="44" name="Picture 4" descr="http://www.confederateamericanpride.com/RebelFlag.gif"/>
            <p:cNvPicPr>
              <a:picLocks noChangeAspect="1" noChangeArrowheads="1" noCrop="1"/>
            </p:cNvPicPr>
            <p:nvPr/>
          </p:nvPicPr>
          <p:blipFill>
            <a:blip r:embed="rId11" cstate="print"/>
            <a:srcRect/>
            <a:stretch>
              <a:fillRect/>
            </a:stretch>
          </p:blipFill>
          <p:spPr bwMode="auto">
            <a:xfrm>
              <a:off x="5410200" y="8991600"/>
              <a:ext cx="547690" cy="381000"/>
            </a:xfrm>
            <a:prstGeom prst="rect">
              <a:avLst/>
            </a:prstGeom>
            <a:noFill/>
            <a:scene3d>
              <a:camera prst="orthographicFront"/>
              <a:lightRig rig="threePt" dir="t"/>
            </a:scene3d>
            <a:sp3d>
              <a:bevelT/>
            </a:sp3d>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1" fill="hold" nodeType="clickEffect">
                                  <p:stCondLst>
                                    <p:cond delay="0"/>
                                  </p:stCondLst>
                                  <p:childTnLst>
                                    <p:animEffect transition="out" filter="slide(fromTop)">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32" fill="hold" nodeType="clickEffect">
                                  <p:stCondLst>
                                    <p:cond delay="0"/>
                                  </p:stCondLst>
                                  <p:childTnLst>
                                    <p:set>
                                      <p:cBhvr>
                                        <p:cTn id="29" dur="1" fill="hold">
                                          <p:stCondLst>
                                            <p:cond delay="0"/>
                                          </p:stCondLst>
                                        </p:cTn>
                                        <p:tgtEl>
                                          <p:spTgt spid="10250"/>
                                        </p:tgtEl>
                                        <p:attrNameLst>
                                          <p:attrName>style.visibility</p:attrName>
                                        </p:attrNameLst>
                                      </p:cBhvr>
                                      <p:to>
                                        <p:strVal val="visible"/>
                                      </p:to>
                                    </p:set>
                                    <p:animEffect transition="in" filter="circle(out)">
                                      <p:cBhvr>
                                        <p:cTn id="30" dur="2000"/>
                                        <p:tgtEl>
                                          <p:spTgt spid="10250"/>
                                        </p:tgtEl>
                                      </p:cBhvr>
                                    </p:animEffect>
                                  </p:childTnLst>
                                </p:cTn>
                              </p:par>
                            </p:childTnLst>
                          </p:cTn>
                        </p:par>
                        <p:par>
                          <p:cTn id="31" fill="hold" nodeType="afterGroup">
                            <p:stCondLst>
                              <p:cond delay="2000"/>
                            </p:stCondLst>
                            <p:childTnLst>
                              <p:par>
                                <p:cTn id="32" presetID="1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lide(fromRight)">
                                      <p:cBhvr>
                                        <p:cTn id="34" dur="20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xit" presetSubtype="16" fill="hold" nodeType="clickEffect">
                                  <p:stCondLst>
                                    <p:cond delay="0"/>
                                  </p:stCondLst>
                                  <p:childTnLst>
                                    <p:animEffect transition="out" filter="circle(in)">
                                      <p:cBhvr>
                                        <p:cTn id="38" dur="500"/>
                                        <p:tgtEl>
                                          <p:spTgt spid="10250"/>
                                        </p:tgtEl>
                                      </p:cBhvr>
                                    </p:animEffect>
                                    <p:set>
                                      <p:cBhvr>
                                        <p:cTn id="39" dur="1" fill="hold">
                                          <p:stCondLst>
                                            <p:cond delay="499"/>
                                          </p:stCondLst>
                                        </p:cTn>
                                        <p:tgtEl>
                                          <p:spTgt spid="10250"/>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0254"/>
                                        </p:tgtEl>
                                        <p:attrNameLst>
                                          <p:attrName>style.visibility</p:attrName>
                                        </p:attrNameLst>
                                      </p:cBhvr>
                                      <p:to>
                                        <p:strVal val="visible"/>
                                      </p:to>
                                    </p:set>
                                    <p:animEffect transition="in" filter="fade">
                                      <p:cBhvr>
                                        <p:cTn id="42" dur="500"/>
                                        <p:tgtEl>
                                          <p:spTgt spid="10254"/>
                                        </p:tgtEl>
                                      </p:cBhvr>
                                    </p:animEffect>
                                  </p:childTnLst>
                                </p:cTn>
                              </p:par>
                              <p:par>
                                <p:cTn id="43" presetID="1" presetClass="mediacall" presetSubtype="0" fill="hold" nodeType="withEffect">
                                  <p:stCondLst>
                                    <p:cond delay="0"/>
                                  </p:stCondLst>
                                  <p:childTnLst>
                                    <p:cmd type="call" cmd="playFrom(0.0)">
                                      <p:cBhvr>
                                        <p:cTn id="44" dur="5942" fill="hold"/>
                                        <p:tgtEl>
                                          <p:spTgt spid="15"/>
                                        </p:tgtEl>
                                      </p:cBhvr>
                                    </p:cmd>
                                  </p:childTnLst>
                                </p:cTn>
                              </p:par>
                              <p:par>
                                <p:cTn id="45" presetID="12" presetClass="entr" presetSubtype="1"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slide(fromTop)">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US Secession map 1861.svg"/>
          <p:cNvPicPr>
            <a:picLocks noChangeAspect="1" noChangeArrowheads="1"/>
          </p:cNvPicPr>
          <p:nvPr/>
        </p:nvPicPr>
        <p:blipFill>
          <a:blip r:embed="rId2">
            <a:extLst>
              <a:ext uri="{28A0092B-C50C-407E-A947-70E740481C1C}">
                <a14:useLocalDpi xmlns:a14="http://schemas.microsoft.com/office/drawing/2010/main" val="0"/>
              </a:ext>
            </a:extLst>
          </a:blip>
          <a:srcRect t="50000"/>
          <a:stretch>
            <a:fillRect/>
          </a:stretch>
        </p:blipFill>
        <p:spPr bwMode="auto">
          <a:xfrm>
            <a:off x="0" y="3962400"/>
            <a:ext cx="91884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US Secession map 1861.svg"/>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0" y="1143000"/>
            <a:ext cx="91884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1137"/>
            <a:ext cx="9144000" cy="1200329"/>
          </a:xfrm>
          <a:prstGeom prst="rect">
            <a:avLst/>
          </a:prstGeom>
          <a:noFill/>
          <a:effectLst>
            <a:softEdge rad="127000"/>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n-US" sz="7200" dirty="0">
                <a:latin typeface="Blackadder ITC" pitchFamily="82" charset="0"/>
              </a:rPr>
              <a:t>The Civil War (1861-1865)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 0  L 0 0.33287  E" pathEditMode="relative" ptsTypes="">
                                      <p:cBhvr>
                                        <p:cTn id="6" dur="2000" fill="hold"/>
                                        <p:tgtEl>
                                          <p:spTgt spid="8"/>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5.55556E-7 -4.57698E-7 L -0.00243 -0.20527 " pathEditMode="relative" rAng="0" ptsTypes="AA">
                                      <p:cBhvr>
                                        <p:cTn id="8" dur="2000" fill="hold"/>
                                        <p:tgtEl>
                                          <p:spTgt spid="9"/>
                                        </p:tgtEl>
                                        <p:attrNameLst>
                                          <p:attrName>ppt_x</p:attrName>
                                          <p:attrName>ppt_y</p:attrName>
                                        </p:attrNameLst>
                                      </p:cBhvr>
                                      <p:rCtr x="-100" y="-10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Missouri Compromise of 1820</a:t>
            </a:r>
          </a:p>
        </p:txBody>
      </p:sp>
      <p:sp>
        <p:nvSpPr>
          <p:cNvPr id="6147" name="Content Placeholder 2"/>
          <p:cNvSpPr>
            <a:spLocks noGrp="1"/>
          </p:cNvSpPr>
          <p:nvPr>
            <p:ph idx="1"/>
          </p:nvPr>
        </p:nvSpPr>
        <p:spPr>
          <a:xfrm>
            <a:off x="457200" y="1371600"/>
            <a:ext cx="8229600" cy="4525963"/>
          </a:xfrm>
        </p:spPr>
        <p:txBody>
          <a:bodyPr/>
          <a:lstStyle/>
          <a:p>
            <a:pPr eaLnBrk="1" hangingPunct="1"/>
            <a:r>
              <a:rPr lang="en-US" sz="2800" smtClean="0"/>
              <a:t>There were an even number of slave states and free states in the United States.</a:t>
            </a:r>
          </a:p>
          <a:p>
            <a:pPr eaLnBrk="1" hangingPunct="1"/>
            <a:r>
              <a:rPr lang="en-US" sz="2800" smtClean="0"/>
              <a:t>Missouri was being admitted to the Union as a slave state</a:t>
            </a:r>
          </a:p>
          <a:p>
            <a:pPr eaLnBrk="1" hangingPunct="1"/>
            <a:r>
              <a:rPr lang="en-US" sz="2800" smtClean="0"/>
              <a:t>No slave states above 36 degrees 30’N</a:t>
            </a:r>
          </a:p>
          <a:p>
            <a:pPr eaLnBrk="1" hangingPunct="1"/>
            <a:r>
              <a:rPr lang="en-US" sz="2800" smtClean="0"/>
              <a:t>This would disrupt the balance of power in Congress giving the slave states more power.</a:t>
            </a:r>
          </a:p>
          <a:p>
            <a:pPr eaLnBrk="1" hangingPunct="1"/>
            <a:r>
              <a:rPr lang="en-US" sz="2800" smtClean="0"/>
              <a:t>Maine would come into the U.S. as a free state and Missouri would come in as a slave state.</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r>
              <a:rPr lang="en-US" dirty="0" smtClean="0"/>
              <a:t>This compromise helped keep the peace until 1850. Was it </a:t>
            </a:r>
            <a:r>
              <a:rPr lang="en-US" dirty="0" err="1" smtClean="0"/>
              <a:t>succesful</a:t>
            </a:r>
            <a:r>
              <a:rPr lang="en-US" dirty="0" smtClean="0"/>
              <a:t>?</a:t>
            </a:r>
          </a:p>
          <a:p>
            <a:r>
              <a:rPr lang="en-US" dirty="0" smtClean="0"/>
              <a:t>Demonstrates how westward expansion would increase tensions between North and South</a:t>
            </a:r>
            <a:endParaRPr lang="en-US" dirty="0"/>
          </a:p>
        </p:txBody>
      </p:sp>
    </p:spTree>
    <p:extLst>
      <p:ext uri="{BB962C8B-B14F-4D97-AF65-F5344CB8AC3E}">
        <p14:creationId xmlns:p14="http://schemas.microsoft.com/office/powerpoint/2010/main" val="2711966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solpass.org/6ss/Images/missouricompromise.JPG"/>
          <p:cNvPicPr>
            <a:picLocks noChangeAspect="1" noChangeArrowheads="1"/>
          </p:cNvPicPr>
          <p:nvPr/>
        </p:nvPicPr>
        <p:blipFill>
          <a:blip r:embed="rId2" cstate="print"/>
          <a:srcRect/>
          <a:stretch>
            <a:fillRect/>
          </a:stretch>
        </p:blipFill>
        <p:spPr bwMode="auto">
          <a:xfrm>
            <a:off x="152400" y="457200"/>
            <a:ext cx="8763000" cy="5625846"/>
          </a:xfrm>
          <a:prstGeom prst="rect">
            <a:avLst/>
          </a:prstGeom>
          <a:ln w="190500" cap="sq">
            <a:solidFill>
              <a:schemeClr val="accent6">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1" name="TextBox 20"/>
          <p:cNvSpPr txBox="1"/>
          <p:nvPr/>
        </p:nvSpPr>
        <p:spPr>
          <a:xfrm>
            <a:off x="0" y="0"/>
            <a:ext cx="9144000" cy="769441"/>
          </a:xfrm>
          <a:prstGeom prst="rect">
            <a:avLst/>
          </a:prstGeom>
          <a:solidFill>
            <a:schemeClr val="tx1"/>
          </a:solidFill>
          <a:effectLst>
            <a:softEdge rad="317500"/>
          </a:effectLst>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dirty="0">
                <a:ln w="38100">
                  <a:solidFill>
                    <a:schemeClr val="accent6">
                      <a:lumMod val="50000"/>
                    </a:schemeClr>
                  </a:solidFill>
                </a:ln>
                <a:latin typeface="Hominis" pitchFamily="82" charset="0"/>
              </a:rPr>
              <a:t>The Missouri Compromise (1820)</a:t>
            </a:r>
          </a:p>
        </p:txBody>
      </p:sp>
      <p:cxnSp>
        <p:nvCxnSpPr>
          <p:cNvPr id="9" name="Straight Connector 8"/>
          <p:cNvCxnSpPr/>
          <p:nvPr/>
        </p:nvCxnSpPr>
        <p:spPr>
          <a:xfrm rot="10800000" flipV="1">
            <a:off x="3962400" y="3657600"/>
            <a:ext cx="16002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0" y="1524000"/>
            <a:ext cx="3429000" cy="584775"/>
          </a:xfrm>
          <a:prstGeom prst="rect">
            <a:avLst/>
          </a:prstGeom>
          <a:noFill/>
        </p:spPr>
        <p:txBody>
          <a:bodyPr>
            <a:spAutoFit/>
          </a:bodyPr>
          <a:lstStyle/>
          <a:p>
            <a:pPr algn="ctr" fontAlgn="auto">
              <a:spcBef>
                <a:spcPts val="0"/>
              </a:spcBef>
              <a:spcAft>
                <a:spcPts val="0"/>
              </a:spcAft>
              <a:defRPr/>
            </a:pPr>
            <a:r>
              <a:rPr lang="en-US" sz="1600" b="1" dirty="0">
                <a:ln>
                  <a:solidFill>
                    <a:schemeClr val="tx1"/>
                  </a:solidFill>
                </a:ln>
                <a:solidFill>
                  <a:schemeClr val="tx2"/>
                </a:solidFill>
                <a:latin typeface="Hominis" pitchFamily="82" charset="0"/>
              </a:rPr>
              <a:t>Future Free </a:t>
            </a:r>
          </a:p>
          <a:p>
            <a:pPr algn="ctr" fontAlgn="auto">
              <a:spcBef>
                <a:spcPts val="0"/>
              </a:spcBef>
              <a:spcAft>
                <a:spcPts val="0"/>
              </a:spcAft>
              <a:defRPr/>
            </a:pPr>
            <a:r>
              <a:rPr lang="en-US" sz="1600" b="1" dirty="0">
                <a:ln>
                  <a:solidFill>
                    <a:schemeClr val="tx1"/>
                  </a:solidFill>
                </a:ln>
                <a:solidFill>
                  <a:schemeClr val="tx2"/>
                </a:solidFill>
                <a:latin typeface="Hominis" pitchFamily="82" charset="0"/>
              </a:rPr>
              <a:t>States</a:t>
            </a:r>
          </a:p>
        </p:txBody>
      </p:sp>
      <p:sp>
        <p:nvSpPr>
          <p:cNvPr id="11" name="TextBox 10"/>
          <p:cNvSpPr txBox="1"/>
          <p:nvPr/>
        </p:nvSpPr>
        <p:spPr>
          <a:xfrm>
            <a:off x="2514600" y="3886200"/>
            <a:ext cx="4953000" cy="584775"/>
          </a:xfrm>
          <a:prstGeom prst="rect">
            <a:avLst/>
          </a:prstGeom>
          <a:noFill/>
        </p:spPr>
        <p:txBody>
          <a:bodyPr>
            <a:spAutoFit/>
          </a:bodyPr>
          <a:lstStyle/>
          <a:p>
            <a:pPr algn="ctr" fontAlgn="auto">
              <a:spcBef>
                <a:spcPts val="0"/>
              </a:spcBef>
              <a:spcAft>
                <a:spcPts val="0"/>
              </a:spcAft>
              <a:defRPr/>
            </a:pPr>
            <a:r>
              <a:rPr lang="en-US" sz="1600" b="1" dirty="0">
                <a:ln>
                  <a:solidFill>
                    <a:schemeClr val="tx1"/>
                  </a:solidFill>
                </a:ln>
                <a:solidFill>
                  <a:srgbClr val="FF0000"/>
                </a:solidFill>
                <a:latin typeface="Hominis" pitchFamily="82" charset="0"/>
              </a:rPr>
              <a:t>Future Slave </a:t>
            </a:r>
          </a:p>
          <a:p>
            <a:pPr algn="ctr" fontAlgn="auto">
              <a:spcBef>
                <a:spcPts val="0"/>
              </a:spcBef>
              <a:spcAft>
                <a:spcPts val="0"/>
              </a:spcAft>
              <a:defRPr/>
            </a:pPr>
            <a:r>
              <a:rPr lang="en-US" sz="1600" b="1" dirty="0">
                <a:ln>
                  <a:solidFill>
                    <a:schemeClr val="tx1"/>
                  </a:solidFill>
                </a:ln>
                <a:solidFill>
                  <a:srgbClr val="FF0000"/>
                </a:solidFill>
                <a:latin typeface="Hominis" pitchFamily="82" charset="0"/>
              </a:rPr>
              <a:t>States</a:t>
            </a:r>
            <a:endParaRPr lang="en-US" b="1" dirty="0">
              <a:ln>
                <a:solidFill>
                  <a:schemeClr val="tx1"/>
                </a:solidFill>
              </a:ln>
              <a:solidFill>
                <a:srgbClr val="FF0000"/>
              </a:solidFill>
              <a:latin typeface="Hominis" pitchFamily="82" charset="0"/>
            </a:endParaRPr>
          </a:p>
        </p:txBody>
      </p:sp>
      <p:sp>
        <p:nvSpPr>
          <p:cNvPr id="12" name="Donut 11"/>
          <p:cNvSpPr/>
          <p:nvPr/>
        </p:nvSpPr>
        <p:spPr>
          <a:xfrm>
            <a:off x="4648200" y="2667000"/>
            <a:ext cx="1143000" cy="990600"/>
          </a:xfrm>
          <a:prstGeom prst="donut">
            <a:avLst>
              <a:gd name="adj" fmla="val 4437"/>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TextBox 13"/>
          <p:cNvSpPr txBox="1"/>
          <p:nvPr/>
        </p:nvSpPr>
        <p:spPr>
          <a:xfrm>
            <a:off x="6248400" y="2971801"/>
            <a:ext cx="2000250" cy="1446550"/>
          </a:xfrm>
          <a:prstGeom prst="rect">
            <a:avLst/>
          </a:prstGeom>
          <a:solidFill>
            <a:schemeClr val="tx1"/>
          </a:solidFill>
          <a:ln w="50800">
            <a:solidFill>
              <a:schemeClr val="accent6">
                <a:lumMod val="50000"/>
              </a:schemeClr>
            </a:solidFill>
          </a:ln>
          <a:scene3d>
            <a:camera prst="orthographicFront"/>
            <a:lightRig rig="threePt" dir="t"/>
          </a:scene3d>
          <a:sp3d>
            <a:bevelT/>
          </a:sp3d>
        </p:spPr>
        <p:txBody>
          <a:bodyPr>
            <a:spAutoFit/>
          </a:bodyPr>
          <a:lstStyle/>
          <a:p>
            <a:pPr algn="ctr" fontAlgn="auto">
              <a:spcBef>
                <a:spcPts val="0"/>
              </a:spcBef>
              <a:spcAft>
                <a:spcPts val="0"/>
              </a:spcAft>
              <a:defRPr/>
            </a:pPr>
            <a:endParaRPr lang="en-US" sz="2000" b="1" u="sng" dirty="0">
              <a:ln>
                <a:solidFill>
                  <a:schemeClr val="bg1">
                    <a:lumMod val="50000"/>
                  </a:schemeClr>
                </a:solidFill>
              </a:ln>
              <a:solidFill>
                <a:srgbClr val="FF0000"/>
              </a:solidFill>
              <a:latin typeface="Hominis" pitchFamily="82" charset="0"/>
            </a:endParaRPr>
          </a:p>
          <a:p>
            <a:pPr algn="ctr" fontAlgn="auto">
              <a:spcBef>
                <a:spcPts val="0"/>
              </a:spcBef>
              <a:spcAft>
                <a:spcPts val="0"/>
              </a:spcAft>
              <a:defRPr/>
            </a:pPr>
            <a:r>
              <a:rPr lang="en-US" sz="2000" b="1" u="sng" dirty="0">
                <a:ln>
                  <a:solidFill>
                    <a:srgbClr val="FF0000"/>
                  </a:solidFill>
                </a:ln>
                <a:solidFill>
                  <a:schemeClr val="bg1"/>
                </a:solidFill>
                <a:latin typeface="Hominis" pitchFamily="82" charset="0"/>
              </a:rPr>
              <a:t>Senate</a:t>
            </a:r>
            <a:r>
              <a:rPr lang="en-US" sz="2000" b="1" u="sng" dirty="0">
                <a:ln>
                  <a:solidFill>
                    <a:srgbClr val="FF0000"/>
                  </a:solidFill>
                </a:ln>
                <a:solidFill>
                  <a:schemeClr val="bg1"/>
                </a:solidFill>
                <a:latin typeface="Arial Black" pitchFamily="34" charset="0"/>
              </a:rPr>
              <a:t>=</a:t>
            </a:r>
          </a:p>
          <a:p>
            <a:pPr algn="ctr" fontAlgn="auto">
              <a:spcBef>
                <a:spcPts val="0"/>
              </a:spcBef>
              <a:spcAft>
                <a:spcPts val="0"/>
              </a:spcAft>
              <a:defRPr/>
            </a:pPr>
            <a:r>
              <a:rPr lang="en-US" sz="2400" b="1" dirty="0">
                <a:ln>
                  <a:solidFill>
                    <a:srgbClr val="FFC000"/>
                  </a:solidFill>
                </a:ln>
                <a:solidFill>
                  <a:schemeClr val="tx2">
                    <a:lumMod val="75000"/>
                  </a:schemeClr>
                </a:solidFill>
                <a:latin typeface="Hominis" pitchFamily="82" charset="0"/>
              </a:rPr>
              <a:t>12 Free</a:t>
            </a:r>
          </a:p>
          <a:p>
            <a:pPr algn="ctr" fontAlgn="auto">
              <a:spcBef>
                <a:spcPts val="0"/>
              </a:spcBef>
              <a:spcAft>
                <a:spcPts val="0"/>
              </a:spcAft>
              <a:defRPr/>
            </a:pPr>
            <a:r>
              <a:rPr lang="en-US" sz="2400" b="1" dirty="0">
                <a:ln>
                  <a:solidFill>
                    <a:srgbClr val="FFC000"/>
                  </a:solidFill>
                </a:ln>
                <a:solidFill>
                  <a:srgbClr val="FF0000"/>
                </a:solidFill>
                <a:latin typeface="Hominis" pitchFamily="82" charset="0"/>
              </a:rPr>
              <a:t>12 Slave</a:t>
            </a:r>
            <a:endParaRPr lang="en-US" sz="2800" b="1" dirty="0">
              <a:ln>
                <a:solidFill>
                  <a:srgbClr val="FFC000"/>
                </a:solidFill>
              </a:ln>
              <a:solidFill>
                <a:srgbClr val="FF0000"/>
              </a:solidFill>
              <a:latin typeface="Hominis" pitchFamily="82" charset="0"/>
            </a:endParaRPr>
          </a:p>
        </p:txBody>
      </p:sp>
      <p:pic>
        <p:nvPicPr>
          <p:cNvPr id="2" name="Picture 2" descr="http://eetdnews.lbl.gov/nl1/images/Capitol.gif"/>
          <p:cNvPicPr>
            <a:picLocks noChangeAspect="1" noChangeArrowheads="1"/>
          </p:cNvPicPr>
          <p:nvPr/>
        </p:nvPicPr>
        <p:blipFill>
          <a:blip r:embed="rId3" cstate="print">
            <a:duotone>
              <a:prstClr val="black"/>
              <a:srgbClr val="D9C3A5">
                <a:tint val="50000"/>
                <a:satMod val="180000"/>
              </a:srgbClr>
            </a:duotone>
            <a:lum bright="-14000"/>
          </a:blip>
          <a:srcRect/>
          <a:stretch>
            <a:fillRect/>
          </a:stretch>
        </p:blipFill>
        <p:spPr bwMode="auto">
          <a:xfrm>
            <a:off x="6019800" y="1295401"/>
            <a:ext cx="2459971" cy="2044530"/>
          </a:xfrm>
          <a:prstGeom prst="rect">
            <a:avLst/>
          </a:prstGeom>
          <a:noFill/>
        </p:spPr>
      </p:pic>
      <p:sp>
        <p:nvSpPr>
          <p:cNvPr id="18" name="TextBox 17"/>
          <p:cNvSpPr txBox="1"/>
          <p:nvPr/>
        </p:nvSpPr>
        <p:spPr>
          <a:xfrm>
            <a:off x="4495800" y="2510135"/>
            <a:ext cx="1905000" cy="461665"/>
          </a:xfrm>
          <a:prstGeom prst="rect">
            <a:avLst/>
          </a:prstGeom>
          <a:noFill/>
        </p:spPr>
        <p:txBody>
          <a:bodyPr>
            <a:spAutoFit/>
          </a:bodyPr>
          <a:lstStyle/>
          <a:p>
            <a:pPr fontAlgn="auto">
              <a:spcBef>
                <a:spcPts val="0"/>
              </a:spcBef>
              <a:spcAft>
                <a:spcPts val="0"/>
              </a:spcAft>
              <a:defRPr/>
            </a:pPr>
            <a:r>
              <a:rPr lang="en-US" sz="2400" b="1" dirty="0">
                <a:ln>
                  <a:solidFill>
                    <a:schemeClr val="tx1"/>
                  </a:solidFill>
                </a:ln>
                <a:solidFill>
                  <a:srgbClr val="FF0000"/>
                </a:solidFill>
                <a:latin typeface="Hominis" pitchFamily="82" charset="0"/>
              </a:rPr>
              <a:t>Slave</a:t>
            </a:r>
          </a:p>
        </p:txBody>
      </p:sp>
      <p:sp>
        <p:nvSpPr>
          <p:cNvPr id="19" name="TextBox 18"/>
          <p:cNvSpPr txBox="1"/>
          <p:nvPr/>
        </p:nvSpPr>
        <p:spPr>
          <a:xfrm>
            <a:off x="2133600" y="1143000"/>
            <a:ext cx="3733800" cy="1862048"/>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tabLst>
                <a:tab pos="8915400" algn="l"/>
              </a:tabLst>
              <a:defRPr/>
            </a:pPr>
            <a:r>
              <a:rPr lang="en-US" sz="11500" dirty="0">
                <a:ln w="19050">
                  <a:solidFill>
                    <a:schemeClr val="tx2"/>
                  </a:solidFill>
                </a:ln>
                <a:solidFill>
                  <a:srgbClr val="FF0000"/>
                </a:solidFill>
                <a:latin typeface="Hominis" pitchFamily="82" charset="0"/>
              </a:rPr>
              <a:t>?</a:t>
            </a:r>
          </a:p>
        </p:txBody>
      </p:sp>
      <p:sp>
        <p:nvSpPr>
          <p:cNvPr id="20" name="Rectangle 19"/>
          <p:cNvSpPr/>
          <p:nvPr/>
        </p:nvSpPr>
        <p:spPr>
          <a:xfrm>
            <a:off x="4572000" y="5867400"/>
            <a:ext cx="4419600" cy="707886"/>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000" b="1" dirty="0">
                <a:solidFill>
                  <a:schemeClr val="bg1"/>
                </a:solidFill>
                <a:latin typeface="Arial" charset="0"/>
                <a:cs typeface="Arial" pitchFamily="34" charset="0"/>
              </a:rPr>
              <a:t>Balance in the Senate is preserved (Missouri=Slave, Maine=Free).</a:t>
            </a:r>
          </a:p>
        </p:txBody>
      </p:sp>
      <p:grpSp>
        <p:nvGrpSpPr>
          <p:cNvPr id="3" name="Group 21"/>
          <p:cNvGrpSpPr>
            <a:grpSpLocks/>
          </p:cNvGrpSpPr>
          <p:nvPr/>
        </p:nvGrpSpPr>
        <p:grpSpPr bwMode="auto">
          <a:xfrm>
            <a:off x="0" y="4191000"/>
            <a:ext cx="4565650" cy="2590800"/>
            <a:chOff x="3048000" y="2819400"/>
            <a:chExt cx="4565808" cy="2590800"/>
          </a:xfrm>
        </p:grpSpPr>
        <p:grpSp>
          <p:nvGrpSpPr>
            <p:cNvPr id="7194" name="Group 12"/>
            <p:cNvGrpSpPr>
              <a:grpSpLocks/>
            </p:cNvGrpSpPr>
            <p:nvPr/>
          </p:nvGrpSpPr>
          <p:grpSpPr bwMode="auto">
            <a:xfrm>
              <a:off x="3047998" y="2819400"/>
              <a:ext cx="4565806" cy="2590800"/>
              <a:chOff x="1916270" y="3352800"/>
              <a:chExt cx="3089890" cy="1566672"/>
            </a:xfrm>
          </p:grpSpPr>
          <p:sp>
            <p:nvSpPr>
              <p:cNvPr id="25" name="Horizontal Scroll 24"/>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27" name="Straight Connector 26"/>
              <p:cNvCxnSpPr/>
              <p:nvPr/>
            </p:nvCxnSpPr>
            <p:spPr>
              <a:xfrm rot="5400000">
                <a:off x="3046729"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29" name="TextBox 28"/>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30" name="Bevel 29"/>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Bevel 30"/>
              <p:cNvSpPr/>
              <p:nvPr/>
            </p:nvSpPr>
            <p:spPr>
              <a:xfrm>
                <a:off x="3886668"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4" name="TextBox 23"/>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32" name="Picture 1" descr="C:\Documents and Settings\Owner\Local Settings\Temporary Internet Files\Content.IE5\2XRV74ID\MCj0434663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250" y="48768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4572000" y="4572000"/>
            <a:ext cx="4419600" cy="1015663"/>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000" b="1" dirty="0">
                <a:solidFill>
                  <a:schemeClr val="bg1"/>
                </a:solidFill>
                <a:latin typeface="Arial" charset="0"/>
                <a:cs typeface="Arial" pitchFamily="34" charset="0"/>
              </a:rPr>
              <a:t>Congress bans Slavery in the Louisiana Territory North of Missouri’s southern border.</a:t>
            </a:r>
          </a:p>
        </p:txBody>
      </p:sp>
      <p:sp>
        <p:nvSpPr>
          <p:cNvPr id="13" name="Donut 12"/>
          <p:cNvSpPr/>
          <p:nvPr/>
        </p:nvSpPr>
        <p:spPr>
          <a:xfrm>
            <a:off x="7924800" y="533400"/>
            <a:ext cx="1066800" cy="990600"/>
          </a:xfrm>
          <a:prstGeom prst="donut">
            <a:avLst>
              <a:gd name="adj" fmla="val 5411"/>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TextBox 16"/>
          <p:cNvSpPr txBox="1"/>
          <p:nvPr/>
        </p:nvSpPr>
        <p:spPr>
          <a:xfrm>
            <a:off x="7848600" y="376535"/>
            <a:ext cx="1676400" cy="461665"/>
          </a:xfrm>
          <a:prstGeom prst="rect">
            <a:avLst/>
          </a:prstGeom>
          <a:noFill/>
        </p:spPr>
        <p:txBody>
          <a:bodyPr>
            <a:spAutoFit/>
          </a:bodyPr>
          <a:lstStyle/>
          <a:p>
            <a:pPr fontAlgn="auto">
              <a:spcBef>
                <a:spcPts val="0"/>
              </a:spcBef>
              <a:spcAft>
                <a:spcPts val="0"/>
              </a:spcAft>
              <a:defRPr/>
            </a:pPr>
            <a:r>
              <a:rPr lang="en-US" sz="2400" b="1" dirty="0">
                <a:ln>
                  <a:solidFill>
                    <a:schemeClr val="tx1"/>
                  </a:solidFill>
                </a:ln>
                <a:solidFill>
                  <a:schemeClr val="tx2"/>
                </a:solidFill>
                <a:latin typeface="Hominis" pitchFamily="82" charset="0"/>
              </a:rPr>
              <a:t>Free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Bottom)">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20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Bottom)">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repeatCount="indefinite"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3000" fill="hold"/>
                                        <p:tgtEl>
                                          <p:spTgt spid="19"/>
                                        </p:tgtEl>
                                        <p:attrNameLst>
                                          <p:attrName>ppt_w</p:attrName>
                                        </p:attrNameLst>
                                      </p:cBhvr>
                                      <p:tavLst>
                                        <p:tav tm="0" fmla="#ppt_w*sin(2.5*pi*$)">
                                          <p:val>
                                            <p:fltVal val="0"/>
                                          </p:val>
                                        </p:tav>
                                        <p:tav tm="100000">
                                          <p:val>
                                            <p:fltVal val="1"/>
                                          </p:val>
                                        </p:tav>
                                      </p:tavLst>
                                    </p:anim>
                                    <p:anim calcmode="lin" valueType="num">
                                      <p:cBhvr>
                                        <p:cTn id="38" dur="3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lide(fromRight)">
                                      <p:cBhvr>
                                        <p:cTn id="43" dur="30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000"/>
                                        <p:tgtEl>
                                          <p:spTgt spid="10"/>
                                        </p:tgtEl>
                                      </p:cBhvr>
                                    </p:animEffect>
                                    <p:anim calcmode="lin" valueType="num">
                                      <p:cBhvr>
                                        <p:cTn id="49" dur="2000" fill="hold"/>
                                        <p:tgtEl>
                                          <p:spTgt spid="10"/>
                                        </p:tgtEl>
                                        <p:attrNameLst>
                                          <p:attrName>ppt_x</p:attrName>
                                        </p:attrNameLst>
                                      </p:cBhvr>
                                      <p:tavLst>
                                        <p:tav tm="0">
                                          <p:val>
                                            <p:strVal val="#ppt_x"/>
                                          </p:val>
                                        </p:tav>
                                        <p:tav tm="100000">
                                          <p:val>
                                            <p:strVal val="#ppt_x"/>
                                          </p:val>
                                        </p:tav>
                                      </p:tavLst>
                                    </p:anim>
                                    <p:anim calcmode="lin" valueType="num">
                                      <p:cBhvr>
                                        <p:cTn id="50" dur="2000" fill="hold"/>
                                        <p:tgtEl>
                                          <p:spTgt spid="10"/>
                                        </p:tgtEl>
                                        <p:attrNameLst>
                                          <p:attrName>ppt_y</p:attrName>
                                        </p:attrNameLst>
                                      </p:cBhvr>
                                      <p:tavLst>
                                        <p:tav tm="0">
                                          <p:val>
                                            <p:strVal val="#ppt_y+.1"/>
                                          </p:val>
                                        </p:tav>
                                        <p:tav tm="100000">
                                          <p:val>
                                            <p:strVal val="#ppt_y"/>
                                          </p:val>
                                        </p:tav>
                                      </p:tavLst>
                                    </p:anim>
                                  </p:childTnLst>
                                </p:cTn>
                              </p:par>
                              <p:par>
                                <p:cTn id="51" presetID="10" presetClass="exit" presetSubtype="0" fill="hold" nodeType="withEffect">
                                  <p:stCondLst>
                                    <p:cond delay="0"/>
                                  </p:stCondLst>
                                  <p:childTnLst>
                                    <p:animEffect transition="out" filter="fade">
                                      <p:cBhvr>
                                        <p:cTn id="52" dur="2000"/>
                                        <p:tgtEl>
                                          <p:spTgt spid="19"/>
                                        </p:tgtEl>
                                      </p:cBhvr>
                                    </p:animEffect>
                                    <p:set>
                                      <p:cBhvr>
                                        <p:cTn id="53" dur="1" fill="hold">
                                          <p:stCondLst>
                                            <p:cond delay="1999"/>
                                          </p:stCondLst>
                                        </p:cTn>
                                        <p:tgtEl>
                                          <p:spTgt spid="1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000"/>
                                        <p:tgtEl>
                                          <p:spTgt spid="11"/>
                                        </p:tgtEl>
                                      </p:cBhvr>
                                    </p:animEffect>
                                    <p:anim calcmode="lin" valueType="num">
                                      <p:cBhvr>
                                        <p:cTn id="59" dur="2000" fill="hold"/>
                                        <p:tgtEl>
                                          <p:spTgt spid="11"/>
                                        </p:tgtEl>
                                        <p:attrNameLst>
                                          <p:attrName>ppt_x</p:attrName>
                                        </p:attrNameLst>
                                      </p:cBhvr>
                                      <p:tavLst>
                                        <p:tav tm="0">
                                          <p:val>
                                            <p:strVal val="#ppt_x"/>
                                          </p:val>
                                        </p:tav>
                                        <p:tav tm="100000">
                                          <p:val>
                                            <p:strVal val="#ppt_x"/>
                                          </p:val>
                                        </p:tav>
                                      </p:tavLst>
                                    </p:anim>
                                    <p:anim calcmode="lin" valueType="num">
                                      <p:cBhvr>
                                        <p:cTn id="60" dur="2000" fill="hold"/>
                                        <p:tgtEl>
                                          <p:spTgt spid="11"/>
                                        </p:tgtEl>
                                        <p:attrNameLst>
                                          <p:attrName>ppt_y</p:attrName>
                                        </p:attrNameLst>
                                      </p:cBhvr>
                                      <p:tavLst>
                                        <p:tav tm="0">
                                          <p:val>
                                            <p:strVal val="#ppt_y+.1"/>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par>
                                <p:cTn id="64" presetID="10" presetClass="exit" presetSubtype="0" fill="hold" nodeType="withEffect">
                                  <p:stCondLst>
                                    <p:cond delay="0"/>
                                  </p:stCondLst>
                                  <p:childTnLst>
                                    <p:animEffect transition="out" filter="fade">
                                      <p:cBhvr>
                                        <p:cTn id="65" dur="2000"/>
                                        <p:tgtEl>
                                          <p:spTgt spid="20"/>
                                        </p:tgtEl>
                                      </p:cBhvr>
                                    </p:animEffect>
                                    <p:set>
                                      <p:cBhvr>
                                        <p:cTn id="66" dur="1" fill="hold">
                                          <p:stCondLst>
                                            <p:cond delay="1999"/>
                                          </p:stCondLst>
                                        </p:cTn>
                                        <p:tgtEl>
                                          <p:spTgt spid="2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nodeType="clickEffect">
                                  <p:stCondLst>
                                    <p:cond delay="0"/>
                                  </p:stCondLst>
                                  <p:childTnLst>
                                    <p:animEffect transition="out" filter="fade">
                                      <p:cBhvr>
                                        <p:cTn id="70" dur="2000"/>
                                        <p:tgtEl>
                                          <p:spTgt spid="36"/>
                                        </p:tgtEl>
                                      </p:cBhvr>
                                    </p:animEffect>
                                    <p:set>
                                      <p:cBhvr>
                                        <p:cTn id="71" dur="1" fill="hold">
                                          <p:stCondLst>
                                            <p:cond delay="1999"/>
                                          </p:stCondLst>
                                        </p:cTn>
                                        <p:tgtEl>
                                          <p:spTgt spid="36"/>
                                        </p:tgtEl>
                                        <p:attrNameLst>
                                          <p:attrName>style.visibility</p:attrName>
                                        </p:attrNameLst>
                                      </p:cBhvr>
                                      <p:to>
                                        <p:strVal val="hidden"/>
                                      </p:to>
                                    </p:set>
                                  </p:childTnLst>
                                </p:cTn>
                              </p:par>
                              <p:par>
                                <p:cTn id="72" presetID="50" presetClass="entr" presetSubtype="0" decel="10000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3000" fill="hold"/>
                                        <p:tgtEl>
                                          <p:spTgt spid="3"/>
                                        </p:tgtEl>
                                        <p:attrNameLst>
                                          <p:attrName>ppt_w</p:attrName>
                                        </p:attrNameLst>
                                      </p:cBhvr>
                                      <p:tavLst>
                                        <p:tav tm="0">
                                          <p:val>
                                            <p:strVal val="#ppt_w+.3"/>
                                          </p:val>
                                        </p:tav>
                                        <p:tav tm="100000">
                                          <p:val>
                                            <p:strVal val="#ppt_w"/>
                                          </p:val>
                                        </p:tav>
                                      </p:tavLst>
                                    </p:anim>
                                    <p:anim calcmode="lin" valueType="num">
                                      <p:cBhvr>
                                        <p:cTn id="75" dur="3000" fill="hold"/>
                                        <p:tgtEl>
                                          <p:spTgt spid="3"/>
                                        </p:tgtEl>
                                        <p:attrNameLst>
                                          <p:attrName>ppt_h</p:attrName>
                                        </p:attrNameLst>
                                      </p:cBhvr>
                                      <p:tavLst>
                                        <p:tav tm="0">
                                          <p:val>
                                            <p:strVal val="#ppt_h"/>
                                          </p:val>
                                        </p:tav>
                                        <p:tav tm="100000">
                                          <p:val>
                                            <p:strVal val="#ppt_h"/>
                                          </p:val>
                                        </p:tav>
                                      </p:tavLst>
                                    </p:anim>
                                    <p:animEffect transition="in" filter="fade">
                                      <p:cBhvr>
                                        <p:cTn id="76" dur="3000"/>
                                        <p:tgtEl>
                                          <p:spTgt spid="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California Divides the Country</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2389188"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Box 3"/>
          <p:cNvSpPr txBox="1">
            <a:spLocks noChangeArrowheads="1"/>
          </p:cNvSpPr>
          <p:nvPr/>
        </p:nvSpPr>
        <p:spPr bwMode="auto">
          <a:xfrm>
            <a:off x="1066800" y="5524500"/>
            <a:ext cx="153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eaLnBrk="1" hangingPunct="1"/>
            <a:r>
              <a:rPr lang="en-US" sz="1400"/>
              <a:t>John C. Calhoun</a:t>
            </a:r>
          </a:p>
          <a:p>
            <a:pPr eaLnBrk="1" hangingPunct="1"/>
            <a:r>
              <a:rPr lang="en-US" sz="1400"/>
              <a:t> (South Carolina)</a:t>
            </a:r>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09800"/>
            <a:ext cx="2428875"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Box 4"/>
          <p:cNvSpPr txBox="1">
            <a:spLocks noChangeArrowheads="1"/>
          </p:cNvSpPr>
          <p:nvPr/>
        </p:nvSpPr>
        <p:spPr bwMode="auto">
          <a:xfrm>
            <a:off x="4114800" y="5519738"/>
            <a:ext cx="153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eaLnBrk="1" hangingPunct="1"/>
            <a:r>
              <a:rPr lang="en-US" sz="1400"/>
              <a:t>Daniel Webster</a:t>
            </a:r>
          </a:p>
          <a:p>
            <a:pPr eaLnBrk="1" hangingPunct="1"/>
            <a:r>
              <a:rPr lang="en-US" sz="1400"/>
              <a:t>(Massachusetts)</a:t>
            </a:r>
          </a:p>
        </p:txBody>
      </p:sp>
      <p:pic>
        <p:nvPicPr>
          <p:cNvPr id="92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09800"/>
            <a:ext cx="19431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Box 5"/>
          <p:cNvSpPr txBox="1">
            <a:spLocks noChangeArrowheads="1"/>
          </p:cNvSpPr>
          <p:nvPr/>
        </p:nvSpPr>
        <p:spPr bwMode="auto">
          <a:xfrm>
            <a:off x="7181850" y="5519738"/>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000066"/>
                </a:solidFill>
                <a:latin typeface="Arial" pitchFamily="34" charset="0"/>
              </a:defRPr>
            </a:lvl1pPr>
            <a:lvl2pPr marL="742950" indent="-285750" eaLnBrk="0" hangingPunct="0">
              <a:defRPr sz="4400">
                <a:solidFill>
                  <a:srgbClr val="000066"/>
                </a:solidFill>
                <a:latin typeface="Arial" pitchFamily="34" charset="0"/>
              </a:defRPr>
            </a:lvl2pPr>
            <a:lvl3pPr marL="1143000" indent="-228600" eaLnBrk="0" hangingPunct="0">
              <a:defRPr sz="4400">
                <a:solidFill>
                  <a:srgbClr val="000066"/>
                </a:solidFill>
                <a:latin typeface="Arial" pitchFamily="34" charset="0"/>
              </a:defRPr>
            </a:lvl3pPr>
            <a:lvl4pPr marL="1600200" indent="-228600" eaLnBrk="0" hangingPunct="0">
              <a:defRPr sz="4400">
                <a:solidFill>
                  <a:srgbClr val="000066"/>
                </a:solidFill>
                <a:latin typeface="Arial" pitchFamily="34" charset="0"/>
              </a:defRPr>
            </a:lvl4pPr>
            <a:lvl5pPr marL="2057400" indent="-228600" eaLnBrk="0" hangingPunct="0">
              <a:defRPr sz="4400">
                <a:solidFill>
                  <a:srgbClr val="000066"/>
                </a:solidFill>
                <a:latin typeface="Arial" pitchFamily="34" charset="0"/>
              </a:defRPr>
            </a:lvl5pPr>
            <a:lvl6pPr marL="2514600" indent="-228600" eaLnBrk="0" fontAlgn="base" hangingPunct="0">
              <a:spcBef>
                <a:spcPct val="0"/>
              </a:spcBef>
              <a:spcAft>
                <a:spcPct val="0"/>
              </a:spcAft>
              <a:defRPr sz="4400">
                <a:solidFill>
                  <a:srgbClr val="000066"/>
                </a:solidFill>
                <a:latin typeface="Arial" pitchFamily="34" charset="0"/>
              </a:defRPr>
            </a:lvl6pPr>
            <a:lvl7pPr marL="2971800" indent="-228600" eaLnBrk="0" fontAlgn="base" hangingPunct="0">
              <a:spcBef>
                <a:spcPct val="0"/>
              </a:spcBef>
              <a:spcAft>
                <a:spcPct val="0"/>
              </a:spcAft>
              <a:defRPr sz="4400">
                <a:solidFill>
                  <a:srgbClr val="000066"/>
                </a:solidFill>
                <a:latin typeface="Arial" pitchFamily="34" charset="0"/>
              </a:defRPr>
            </a:lvl7pPr>
            <a:lvl8pPr marL="3429000" indent="-228600" eaLnBrk="0" fontAlgn="base" hangingPunct="0">
              <a:spcBef>
                <a:spcPct val="0"/>
              </a:spcBef>
              <a:spcAft>
                <a:spcPct val="0"/>
              </a:spcAft>
              <a:defRPr sz="4400">
                <a:solidFill>
                  <a:srgbClr val="000066"/>
                </a:solidFill>
                <a:latin typeface="Arial" pitchFamily="34" charset="0"/>
              </a:defRPr>
            </a:lvl8pPr>
            <a:lvl9pPr marL="3886200" indent="-228600" eaLnBrk="0" fontAlgn="base" hangingPunct="0">
              <a:spcBef>
                <a:spcPct val="0"/>
              </a:spcBef>
              <a:spcAft>
                <a:spcPct val="0"/>
              </a:spcAft>
              <a:defRPr sz="4400">
                <a:solidFill>
                  <a:srgbClr val="000066"/>
                </a:solidFill>
                <a:latin typeface="Arial" pitchFamily="34" charset="0"/>
              </a:defRPr>
            </a:lvl9pPr>
          </a:lstStyle>
          <a:p>
            <a:pPr eaLnBrk="1" hangingPunct="1"/>
            <a:r>
              <a:rPr lang="en-US" sz="1400"/>
              <a:t>Henry Clay</a:t>
            </a:r>
          </a:p>
          <a:p>
            <a:pPr eaLnBrk="1" hangingPunct="1"/>
            <a:r>
              <a:rPr lang="en-US" sz="1400"/>
              <a:t> (Kentucky)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americancivilwar.com/pictures/comp1850.jpg"/>
          <p:cNvPicPr>
            <a:picLocks noChangeAspect="1" noChangeArrowheads="1"/>
          </p:cNvPicPr>
          <p:nvPr/>
        </p:nvPicPr>
        <p:blipFill>
          <a:blip r:embed="rId2" cstate="print"/>
          <a:srcRect/>
          <a:stretch>
            <a:fillRect/>
          </a:stretch>
        </p:blipFill>
        <p:spPr bwMode="auto">
          <a:xfrm>
            <a:off x="327164" y="1035646"/>
            <a:ext cx="8588236" cy="5593754"/>
          </a:xfrm>
          <a:prstGeom prst="rect">
            <a:avLst/>
          </a:prstGeom>
          <a:noFill/>
          <a:ln w="1016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scene3d>
            <a:camera prst="orthographicFront"/>
            <a:lightRig rig="threePt" dir="t"/>
          </a:scene3d>
          <a:sp3d>
            <a:bevelT prst="slope"/>
          </a:sp3d>
        </p:spPr>
      </p:pic>
      <p:sp>
        <p:nvSpPr>
          <p:cNvPr id="7" name="Donut 6"/>
          <p:cNvSpPr/>
          <p:nvPr/>
        </p:nvSpPr>
        <p:spPr>
          <a:xfrm>
            <a:off x="76200" y="2286000"/>
            <a:ext cx="1295400" cy="1905000"/>
          </a:xfrm>
          <a:prstGeom prst="donut">
            <a:avLst>
              <a:gd name="adj" fmla="val 8824"/>
            </a:avLst>
          </a:prstGeom>
          <a:solidFill>
            <a:srgbClr val="FF0000"/>
          </a:solidFill>
          <a:ln w="254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Rectangle 10" hidden="1"/>
          <p:cNvSpPr/>
          <p:nvPr/>
        </p:nvSpPr>
        <p:spPr>
          <a:xfrm>
            <a:off x="-228600" y="-304800"/>
            <a:ext cx="9906000" cy="7772400"/>
          </a:xfrm>
          <a:prstGeom prst="rect">
            <a:avLst/>
          </a:prstGeom>
          <a:solidFill>
            <a:schemeClr val="tx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914400" y="-76200"/>
            <a:ext cx="10896600" cy="1107996"/>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6600" dirty="0">
                <a:ln w="38100">
                  <a:solidFill>
                    <a:schemeClr val="accent6">
                      <a:lumMod val="50000"/>
                    </a:schemeClr>
                  </a:solidFill>
                </a:ln>
                <a:latin typeface="Hominis" pitchFamily="82" charset="0"/>
              </a:rPr>
              <a:t>The Compromise of 1850</a:t>
            </a:r>
          </a:p>
        </p:txBody>
      </p:sp>
      <p:grpSp>
        <p:nvGrpSpPr>
          <p:cNvPr id="2" name="Group 9"/>
          <p:cNvGrpSpPr>
            <a:grpSpLocks/>
          </p:cNvGrpSpPr>
          <p:nvPr/>
        </p:nvGrpSpPr>
        <p:grpSpPr bwMode="auto">
          <a:xfrm>
            <a:off x="4578350" y="4191000"/>
            <a:ext cx="4565650" cy="2590800"/>
            <a:chOff x="3048000" y="2819400"/>
            <a:chExt cx="4565808" cy="2590800"/>
          </a:xfrm>
        </p:grpSpPr>
        <p:grpSp>
          <p:nvGrpSpPr>
            <p:cNvPr id="10255" name="Group 12"/>
            <p:cNvGrpSpPr>
              <a:grpSpLocks/>
            </p:cNvGrpSpPr>
            <p:nvPr/>
          </p:nvGrpSpPr>
          <p:grpSpPr bwMode="auto">
            <a:xfrm>
              <a:off x="3047997" y="2819400"/>
              <a:ext cx="4565805" cy="2590800"/>
              <a:chOff x="1916270" y="3352800"/>
              <a:chExt cx="3089890" cy="1566672"/>
            </a:xfrm>
          </p:grpSpPr>
          <p:sp>
            <p:nvSpPr>
              <p:cNvPr id="14" name="Horizontal Scroll 13"/>
              <p:cNvSpPr/>
              <p:nvPr/>
            </p:nvSpPr>
            <p:spPr>
              <a:xfrm>
                <a:off x="1980734" y="3352800"/>
                <a:ext cx="2896505" cy="1566672"/>
              </a:xfrm>
              <a:prstGeom prst="horizontalScroll">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2213696" y="3590249"/>
                <a:ext cx="1371600" cy="316394"/>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South</a:t>
                </a:r>
              </a:p>
            </p:txBody>
          </p:sp>
          <p:cxnSp>
            <p:nvCxnSpPr>
              <p:cNvPr id="16" name="Straight Connector 15"/>
              <p:cNvCxnSpPr/>
              <p:nvPr/>
            </p:nvCxnSpPr>
            <p:spPr>
              <a:xfrm rot="5400000">
                <a:off x="3046730" y="4133141"/>
                <a:ext cx="1067487" cy="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16270" y="4477560"/>
                <a:ext cx="1946587"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9525">
                      <a:solidFill>
                        <a:schemeClr val="accent6">
                          <a:lumMod val="50000"/>
                        </a:schemeClr>
                      </a:solidFill>
                    </a:ln>
                    <a:latin typeface="Arial Black" pitchFamily="34" charset="0"/>
                  </a:rPr>
                  <a:t>State’s Rights</a:t>
                </a:r>
              </a:p>
            </p:txBody>
          </p:sp>
          <p:sp>
            <p:nvSpPr>
              <p:cNvPr id="18" name="TextBox 17"/>
              <p:cNvSpPr txBox="1"/>
              <p:nvPr/>
            </p:nvSpPr>
            <p:spPr>
              <a:xfrm>
                <a:off x="3482160" y="4484353"/>
                <a:ext cx="1524000" cy="241949"/>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000" dirty="0">
                    <a:ln w="12700">
                      <a:solidFill>
                        <a:schemeClr val="accent6">
                          <a:lumMod val="50000"/>
                        </a:schemeClr>
                      </a:solidFill>
                    </a:ln>
                    <a:latin typeface="Arial Black" pitchFamily="34" charset="0"/>
                  </a:rPr>
                  <a:t>Federalism</a:t>
                </a:r>
                <a:endParaRPr lang="en-US" sz="1400" dirty="0">
                  <a:ln w="12700">
                    <a:solidFill>
                      <a:schemeClr val="accent6">
                        <a:lumMod val="50000"/>
                      </a:schemeClr>
                    </a:solidFill>
                  </a:ln>
                  <a:latin typeface="Arial Black" pitchFamily="34" charset="0"/>
                </a:endParaRPr>
              </a:p>
            </p:txBody>
          </p:sp>
          <p:sp>
            <p:nvSpPr>
              <p:cNvPr id="19" name="Bevel 18"/>
              <p:cNvSpPr/>
              <p:nvPr/>
            </p:nvSpPr>
            <p:spPr>
              <a:xfrm>
                <a:off x="2538333" y="3849105"/>
                <a:ext cx="686523" cy="609581"/>
              </a:xfrm>
              <a:prstGeom prst="bevel">
                <a:avLst>
                  <a:gd name="adj" fmla="val 626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Bevel 19"/>
              <p:cNvSpPr/>
              <p:nvPr/>
            </p:nvSpPr>
            <p:spPr>
              <a:xfrm>
                <a:off x="3886669" y="3849105"/>
                <a:ext cx="685449" cy="609581"/>
              </a:xfrm>
              <a:prstGeom prst="bevel">
                <a:avLst>
                  <a:gd name="adj" fmla="val 6266"/>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Box 12"/>
            <p:cNvSpPr txBox="1"/>
            <p:nvPr/>
          </p:nvSpPr>
          <p:spPr>
            <a:xfrm>
              <a:off x="5517041" y="3200400"/>
              <a:ext cx="2026759" cy="523220"/>
            </a:xfrm>
            <a:prstGeom prst="rect">
              <a:avLst/>
            </a:prstGeom>
            <a:solidFill>
              <a:schemeClr val="tx1"/>
            </a:solidFill>
            <a:effectLst>
              <a:softEdge rad="317500"/>
            </a:effectLst>
          </p:spPr>
          <p:txBody>
            <a:bodyPr>
              <a:spAutoFit/>
              <a:scene3d>
                <a:camera prst="orthographicFront"/>
                <a:lightRig rig="threePt" dir="t"/>
              </a:scene3d>
              <a:sp3d extrusionH="254000"/>
            </a:bodyPr>
            <a:lstStyle/>
            <a:p>
              <a:pPr algn="ctr" fontAlgn="auto">
                <a:spcBef>
                  <a:spcPts val="0"/>
                </a:spcBef>
                <a:spcAft>
                  <a:spcPts val="0"/>
                </a:spcAft>
                <a:defRPr/>
              </a:pPr>
              <a:r>
                <a:rPr lang="en-US" sz="2800" dirty="0">
                  <a:ln w="12700">
                    <a:solidFill>
                      <a:schemeClr val="accent6">
                        <a:lumMod val="50000"/>
                      </a:schemeClr>
                    </a:solidFill>
                  </a:ln>
                  <a:latin typeface="Hominis" pitchFamily="82" charset="0"/>
                </a:rPr>
                <a:t>North</a:t>
              </a:r>
            </a:p>
          </p:txBody>
        </p:sp>
      </p:grpSp>
      <p:pic>
        <p:nvPicPr>
          <p:cNvPr id="21" name="Picture 1" descr="C:\Documents and Settings\Owner\Local Settings\Temporary Internet Files\Content.IE5\2XRV74ID\MCj043466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250" y="49530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152400" y="4648200"/>
            <a:ext cx="4495800" cy="842665"/>
          </a:xfrm>
          <a:prstGeom prst="rect">
            <a:avLst/>
          </a:prstGeom>
          <a:solidFill>
            <a:schemeClr val="tx1"/>
          </a:solidFill>
          <a:ln w="76200">
            <a:solidFill>
              <a:srgbClr val="FF9900"/>
            </a:solidFill>
          </a:ln>
          <a:scene3d>
            <a:camera prst="orthographicFront"/>
            <a:lightRig rig="threePt" dir="t"/>
          </a:scene3d>
          <a:sp3d>
            <a:bevelT prst="slope"/>
          </a:sp3d>
        </p:spPr>
        <p:txBody>
          <a:bodyPr>
            <a:spAutoFit/>
          </a:bodyPr>
          <a:lstStyle/>
          <a:p>
            <a:pPr marL="457200" indent="-457200" algn="ctr" fontAlgn="auto">
              <a:spcBef>
                <a:spcPts val="0"/>
              </a:spcBef>
              <a:spcAft>
                <a:spcPts val="0"/>
              </a:spcAft>
              <a:defRPr/>
            </a:pPr>
            <a:r>
              <a:rPr lang="en-US" sz="2400" b="1" dirty="0">
                <a:solidFill>
                  <a:schemeClr val="bg1"/>
                </a:solidFill>
                <a:latin typeface="Arial" charset="0"/>
                <a:cs typeface="Arial" pitchFamily="34" charset="0"/>
              </a:rPr>
              <a:t>California admitted into the Union as a free state.</a:t>
            </a:r>
          </a:p>
        </p:txBody>
      </p:sp>
      <p:sp>
        <p:nvSpPr>
          <p:cNvPr id="33" name="TextBox 32"/>
          <p:cNvSpPr txBox="1"/>
          <p:nvPr/>
        </p:nvSpPr>
        <p:spPr>
          <a:xfrm>
            <a:off x="-3429000" y="2514600"/>
            <a:ext cx="10896600" cy="523220"/>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defRPr/>
            </a:pPr>
            <a:r>
              <a:rPr lang="en-US" sz="2800" dirty="0">
                <a:ln w="38100">
                  <a:solidFill>
                    <a:schemeClr val="tx1"/>
                  </a:solidFill>
                </a:ln>
                <a:solidFill>
                  <a:srgbClr val="FF0000"/>
                </a:solidFill>
                <a:latin typeface="Hominis" pitchFamily="82" charset="0"/>
              </a:rPr>
              <a:t>California?</a:t>
            </a:r>
            <a:endParaRPr lang="en-US" sz="3200" dirty="0">
              <a:ln w="38100">
                <a:solidFill>
                  <a:schemeClr val="tx1"/>
                </a:solidFill>
              </a:ln>
              <a:solidFill>
                <a:srgbClr val="FF0000"/>
              </a:solidFill>
              <a:latin typeface="Hominis" pitchFamily="82" charset="0"/>
            </a:endParaRPr>
          </a:p>
        </p:txBody>
      </p:sp>
      <p:sp>
        <p:nvSpPr>
          <p:cNvPr id="34" name="TextBox 33"/>
          <p:cNvSpPr txBox="1"/>
          <p:nvPr/>
        </p:nvSpPr>
        <p:spPr>
          <a:xfrm>
            <a:off x="-533400" y="3581400"/>
            <a:ext cx="3733800" cy="1015663"/>
          </a:xfrm>
          <a:prstGeom prst="rect">
            <a:avLst/>
          </a:prstGeom>
          <a:noFill/>
        </p:spPr>
        <p:txBody>
          <a:bodyPr>
            <a:spAutoFit/>
            <a:scene3d>
              <a:camera prst="orthographicFront"/>
              <a:lightRig rig="threePt" dir="t"/>
            </a:scene3d>
            <a:sp3d extrusionH="254000">
              <a:bevelT w="57150" h="38100" prst="artDeco"/>
            </a:sp3d>
          </a:bodyPr>
          <a:lstStyle/>
          <a:p>
            <a:pPr algn="ctr" fontAlgn="auto">
              <a:spcBef>
                <a:spcPts val="0"/>
              </a:spcBef>
              <a:spcAft>
                <a:spcPts val="0"/>
              </a:spcAft>
              <a:tabLst>
                <a:tab pos="8915400" algn="l"/>
              </a:tabLst>
              <a:defRPr/>
            </a:pPr>
            <a:r>
              <a:rPr lang="en-US" sz="6000" dirty="0">
                <a:ln w="19050">
                  <a:solidFill>
                    <a:schemeClr val="tx2"/>
                  </a:solidFill>
                </a:ln>
                <a:solidFill>
                  <a:srgbClr val="FF0000"/>
                </a:solidFill>
                <a:latin typeface="Hominis" pitchFamily="8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3000"/>
                                        <p:tgtEl>
                                          <p:spTgt spid="33"/>
                                        </p:tgtEl>
                                      </p:cBhvr>
                                    </p:animEffect>
                                  </p:childTnLst>
                                </p:cTn>
                              </p:par>
                            </p:childTnLst>
                          </p:cTn>
                        </p:par>
                        <p:par>
                          <p:cTn id="8" fill="hold" nodeType="afterGroup">
                            <p:stCondLst>
                              <p:cond delay="3000"/>
                            </p:stCondLst>
                            <p:childTnLst>
                              <p:par>
                                <p:cTn id="9" presetID="19" presetClass="entr" presetSubtype="10" repeatCount="indefinite"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3000" fill="hold"/>
                                        <p:tgtEl>
                                          <p:spTgt spid="34"/>
                                        </p:tgtEl>
                                        <p:attrNameLst>
                                          <p:attrName>ppt_w</p:attrName>
                                        </p:attrNameLst>
                                      </p:cBhvr>
                                      <p:tavLst>
                                        <p:tav tm="0" fmla="#ppt_w*sin(2.5*pi*$)">
                                          <p:val>
                                            <p:fltVal val="0"/>
                                          </p:val>
                                        </p:tav>
                                        <p:tav tm="100000">
                                          <p:val>
                                            <p:fltVal val="1"/>
                                          </p:val>
                                        </p:tav>
                                      </p:tavLst>
                                    </p:anim>
                                    <p:anim calcmode="lin" valueType="num">
                                      <p:cBhvr>
                                        <p:cTn id="12" dur="3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34"/>
                                        </p:tgtEl>
                                      </p:cBhvr>
                                    </p:animEffect>
                                    <p:set>
                                      <p:cBhvr>
                                        <p:cTn id="17" dur="1" fill="hold">
                                          <p:stCondLst>
                                            <p:cond delay="1999"/>
                                          </p:stCondLst>
                                        </p:cTn>
                                        <p:tgtEl>
                                          <p:spTgt spid="3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3000"/>
                                        <p:tgtEl>
                                          <p:spTgt spid="33"/>
                                        </p:tgtEl>
                                      </p:cBhvr>
                                    </p:animEffect>
                                    <p:set>
                                      <p:cBhvr>
                                        <p:cTn id="20" dur="1" fill="hold">
                                          <p:stCondLst>
                                            <p:cond delay="2999"/>
                                          </p:stCondLst>
                                        </p:cTn>
                                        <p:tgtEl>
                                          <p:spTgt spid="33"/>
                                        </p:tgtEl>
                                        <p:attrNameLst>
                                          <p:attrName>style.visibility</p:attrName>
                                        </p:attrNameLst>
                                      </p:cBhvr>
                                      <p:to>
                                        <p:strVal val="hidden"/>
                                      </p:to>
                                    </p:se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3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0" fill="hold"/>
                                        <p:tgtEl>
                                          <p:spTgt spid="2"/>
                                        </p:tgtEl>
                                        <p:attrNameLst>
                                          <p:attrName>ppt_w</p:attrName>
                                        </p:attrNameLst>
                                      </p:cBhvr>
                                      <p:tavLst>
                                        <p:tav tm="0">
                                          <p:val>
                                            <p:strVal val="#ppt_w+.3"/>
                                          </p:val>
                                        </p:tav>
                                        <p:tav tm="100000">
                                          <p:val>
                                            <p:strVal val="#ppt_w"/>
                                          </p:val>
                                        </p:tav>
                                      </p:tavLst>
                                    </p:anim>
                                    <p:anim calcmode="lin" valueType="num">
                                      <p:cBhvr>
                                        <p:cTn id="35" dur="3000" fill="hold"/>
                                        <p:tgtEl>
                                          <p:spTgt spid="2"/>
                                        </p:tgtEl>
                                        <p:attrNameLst>
                                          <p:attrName>ppt_h</p:attrName>
                                        </p:attrNameLst>
                                      </p:cBhvr>
                                      <p:tavLst>
                                        <p:tav tm="0">
                                          <p:val>
                                            <p:strVal val="#ppt_h"/>
                                          </p:val>
                                        </p:tav>
                                        <p:tav tm="100000">
                                          <p:val>
                                            <p:strVal val="#ppt_h"/>
                                          </p:val>
                                        </p:tav>
                                      </p:tavLst>
                                    </p:anim>
                                    <p:animEffect transition="in" filter="fade">
                                      <p:cBhvr>
                                        <p:cTn id="36" dur="3000"/>
                                        <p:tgtEl>
                                          <p:spTgt spid="2"/>
                                        </p:tgtEl>
                                      </p:cBhvr>
                                    </p:animEffect>
                                  </p:childTnLst>
                                </p:cTn>
                              </p:par>
                              <p:par>
                                <p:cTn id="37" presetID="10" presetClass="exit" presetSubtype="0" fill="hold" nodeType="withEffect">
                                  <p:stCondLst>
                                    <p:cond delay="0"/>
                                  </p:stCondLst>
                                  <p:childTnLst>
                                    <p:animEffect transition="out" filter="fade">
                                      <p:cBhvr>
                                        <p:cTn id="38" dur="2000"/>
                                        <p:tgtEl>
                                          <p:spTgt spid="29"/>
                                        </p:tgtEl>
                                      </p:cBhvr>
                                    </p:animEffect>
                                    <p:set>
                                      <p:cBhvr>
                                        <p:cTn id="39" dur="1" fill="hold">
                                          <p:stCondLst>
                                            <p:cond delay="1999"/>
                                          </p:stCondLst>
                                        </p:cTn>
                                        <p:tgtEl>
                                          <p:spTgt spid="2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2387</Words>
  <Application>Microsoft Office PowerPoint</Application>
  <PresentationFormat>On-screen Show (4:3)</PresentationFormat>
  <Paragraphs>283</Paragraphs>
  <Slides>42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BadaBoom BB</vt:lpstr>
      <vt:lpstr>Blackadder ITC</vt:lpstr>
      <vt:lpstr>Chiller</vt:lpstr>
      <vt:lpstr>Hominis</vt:lpstr>
      <vt:lpstr>Sanguinary™</vt:lpstr>
      <vt:lpstr>Default Design</vt:lpstr>
      <vt:lpstr>Events Leading to the Civil War</vt:lpstr>
      <vt:lpstr>3 Causes of the Civil War  (3 S’s)</vt:lpstr>
      <vt:lpstr>3 Causes of the Civil War</vt:lpstr>
      <vt:lpstr>3 Causes of the Civil War</vt:lpstr>
      <vt:lpstr>Missouri Compromise of 1820</vt:lpstr>
      <vt:lpstr>Significance</vt:lpstr>
      <vt:lpstr>PowerPoint Presentation</vt:lpstr>
      <vt:lpstr>California Divides the Country</vt:lpstr>
      <vt:lpstr>PowerPoint Presentation</vt:lpstr>
      <vt:lpstr>PowerPoint Presentation</vt:lpstr>
      <vt:lpstr>PowerPoint Presentation</vt:lpstr>
      <vt:lpstr>Provisions of the Compromise of 1850</vt:lpstr>
      <vt:lpstr>Significance of the Compromise of 1850</vt:lpstr>
      <vt:lpstr>The Abolitionist Movement</vt:lpstr>
      <vt:lpstr>Gradualists</vt:lpstr>
      <vt:lpstr>Immediatists</vt:lpstr>
      <vt:lpstr>Other Immediatists</vt:lpstr>
      <vt:lpstr>PowerPoint Presentation</vt:lpstr>
      <vt:lpstr>PowerPoint Presentation</vt:lpstr>
      <vt:lpstr>PowerPoint Presentation</vt:lpstr>
      <vt:lpstr>PowerPoint Presentation</vt:lpstr>
      <vt:lpstr>PowerPoint Presentation</vt:lpstr>
      <vt:lpstr>Bleeding Kansas</vt:lpstr>
      <vt:lpstr>Significance of Bleeding Kansas</vt:lpstr>
      <vt:lpstr>The Beating of Charles Sumner</vt:lpstr>
      <vt:lpstr>Beating of Charles Sumner (1856)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Susquehanna Valley 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Leading to the Civil War</dc:title>
  <dc:creator>IE_User</dc:creator>
  <cp:lastModifiedBy>Michael H Shumate</cp:lastModifiedBy>
  <cp:revision>49</cp:revision>
  <cp:lastPrinted>2013-12-16T13:59:24Z</cp:lastPrinted>
  <dcterms:created xsi:type="dcterms:W3CDTF">2004-12-01T17:35:36Z</dcterms:created>
  <dcterms:modified xsi:type="dcterms:W3CDTF">2017-02-03T18:41:26Z</dcterms:modified>
</cp:coreProperties>
</file>