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87" r:id="rId2"/>
    <p:sldId id="288" r:id="rId3"/>
    <p:sldId id="281" r:id="rId4"/>
    <p:sldId id="289" r:id="rId5"/>
    <p:sldId id="291" r:id="rId6"/>
    <p:sldId id="297" r:id="rId7"/>
    <p:sldId id="292" r:id="rId8"/>
    <p:sldId id="293" r:id="rId9"/>
    <p:sldId id="300" r:id="rId10"/>
    <p:sldId id="299" r:id="rId11"/>
    <p:sldId id="294" r:id="rId12"/>
    <p:sldId id="301" r:id="rId13"/>
    <p:sldId id="295" r:id="rId14"/>
    <p:sldId id="303" r:id="rId15"/>
    <p:sldId id="302" r:id="rId16"/>
    <p:sldId id="304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CCFF"/>
    <a:srgbClr val="FFFFCC"/>
    <a:srgbClr val="FFCC99"/>
    <a:srgbClr val="CCFFCC"/>
    <a:srgbClr val="CCFFFF"/>
    <a:srgbClr val="66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839" autoAdjust="0"/>
    <p:restoredTop sz="99618" autoAdjust="0"/>
  </p:normalViewPr>
  <p:slideViewPr>
    <p:cSldViewPr>
      <p:cViewPr varScale="1">
        <p:scale>
          <a:sx n="86" d="100"/>
          <a:sy n="86" d="100"/>
        </p:scale>
        <p:origin x="76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4B2E24-9F92-4B85-8E8D-C95B07E05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41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44"/>
              <a:chOff x="-3" y="1562"/>
              <a:chExt cx="5763" cy="644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9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33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5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4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1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77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77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3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2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91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60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93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4100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1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 rot="-5400000">
                <a:off x="966" y="1676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 rot="-5400000">
                <a:off x="-73" y="1760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 rot="-5400000">
                <a:off x="432" y="1699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 rot="-5400000">
                <a:off x="145" y="1728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 rot="-5400000">
                <a:off x="3189" y="1657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 rot="-5400000">
                <a:off x="2541" y="1729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ltGray">
              <a:xfrm rot="-5400000">
                <a:off x="203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ltGray">
              <a:xfrm rot="-5400000">
                <a:off x="4058" y="1654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ltGray">
              <a:xfrm rot="-5400000">
                <a:off x="3705" y="1660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ltGray">
              <a:xfrm rot="-5400000">
                <a:off x="4552" y="1739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ltGray">
              <a:xfrm>
                <a:off x="5469" y="1554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ltGray">
              <a:xfrm rot="-5400000">
                <a:off x="5068" y="1679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8" name="Freeform 22"/>
              <p:cNvSpPr>
                <a:spLocks/>
              </p:cNvSpPr>
              <p:nvPr/>
            </p:nvSpPr>
            <p:spPr bwMode="ltGray">
              <a:xfrm rot="-5400000">
                <a:off x="4775" y="1705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11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8" r:id="rId2"/>
    <p:sldLayoutId id="2147483727" r:id="rId3"/>
    <p:sldLayoutId id="2147483726" r:id="rId4"/>
    <p:sldLayoutId id="2147483725" r:id="rId5"/>
    <p:sldLayoutId id="2147483724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■"/>
        <a:defRPr kumimoji="1" sz="4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okandlearn.com/if?img=81&amp;search=First%20World%20War&amp;cat=&amp;bool=phras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hyperlink" Target="http://www.lookandlearn.com/if?img=126&amp;search=First%20World%20War&amp;cat=&amp;bool=phras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54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 bwMode="auto">
          <a:xfrm>
            <a:off x="533400" y="76200"/>
            <a:ext cx="8153400" cy="1219200"/>
          </a:xfrm>
          <a:prstGeom prst="wedgeRectCallout">
            <a:avLst>
              <a:gd name="adj1" fmla="val -7976"/>
              <a:gd name="adj2" fmla="val 8985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From 1870 to 1914, the growth of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militarism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alliances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imperialism</a:t>
            </a:r>
            <a:r>
              <a:rPr lang="en-US" sz="3200" dirty="0"/>
              <a:t>, &amp; </a:t>
            </a:r>
            <a:r>
              <a:rPr lang="en-US" sz="32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nationalism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/>
              <a:t>increased  tensions increased among European nations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4402428" y="1749425"/>
            <a:ext cx="4495800" cy="1676400"/>
          </a:xfrm>
          <a:prstGeom prst="wedgeRectCallout">
            <a:avLst>
              <a:gd name="adj1" fmla="val -7977"/>
              <a:gd name="adj2" fmla="val 8986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dirty="0"/>
              <a:t>Nationalism among Slavs in the Balkans led to the assassination of Archduke Franz Ferdinand in 1914</a:t>
            </a:r>
          </a:p>
        </p:txBody>
      </p:sp>
      <p:pic>
        <p:nvPicPr>
          <p:cNvPr id="12" name="Picture 8" descr="The Story of World War I: The Great Wa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800"/>
            <a:ext cx="42672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a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99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3132138" y="5157788"/>
            <a:ext cx="1800225" cy="1366837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076825" y="692150"/>
            <a:ext cx="3887788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The soldiers had very little decent food, and what food they had was often attacked by rats.</a:t>
            </a:r>
          </a:p>
          <a:p>
            <a:pPr eaLnBrk="1" hangingPunct="1">
              <a:spcBef>
                <a:spcPct val="50000"/>
              </a:spcBef>
            </a:pPr>
            <a:endParaRPr lang="en-GB" sz="28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These rats were the size of small rabbits and badgers because they had fed on the decomposing bodies of dead soldiers.</a:t>
            </a:r>
          </a:p>
        </p:txBody>
      </p:sp>
      <p:pic>
        <p:nvPicPr>
          <p:cNvPr id="189445" name="Picture 5" descr="TrenchFo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07017"/>
            <a:ext cx="47371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73575" y="3886200"/>
            <a:ext cx="22098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dirty="0"/>
              <a:t>Trench Foot </a:t>
            </a:r>
          </a:p>
        </p:txBody>
      </p:sp>
      <p:pic>
        <p:nvPicPr>
          <p:cNvPr id="7" name="Picture 14" descr="Infantrymen in a Trench, Notre-Dame de Lorette, 191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73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2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8229600" cy="50292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5364" name="AutoShape 11"/>
          <p:cNvSpPr>
            <a:spLocks noChangeArrowheads="1"/>
          </p:cNvSpPr>
          <p:nvPr/>
        </p:nvSpPr>
        <p:spPr bwMode="auto">
          <a:xfrm>
            <a:off x="609600" y="76200"/>
            <a:ext cx="8001000" cy="838200"/>
          </a:xfrm>
          <a:prstGeom prst="wedgeRectCallout">
            <a:avLst>
              <a:gd name="adj1" fmla="val 35227"/>
              <a:gd name="adj2" fmla="val -40972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New weapons were invented to try to gain an advantage &amp; win the war 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124755"/>
            <a:ext cx="8229600" cy="492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ular Callout 9"/>
          <p:cNvSpPr>
            <a:spLocks noChangeArrowheads="1"/>
          </p:cNvSpPr>
          <p:nvPr/>
        </p:nvSpPr>
        <p:spPr bwMode="auto">
          <a:xfrm>
            <a:off x="3388217" y="1143000"/>
            <a:ext cx="2590800" cy="457200"/>
          </a:xfrm>
          <a:prstGeom prst="wedgeRectCallout">
            <a:avLst>
              <a:gd name="adj1" fmla="val -7977"/>
              <a:gd name="adj2" fmla="val 8986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dirty="0"/>
              <a:t>Machine guns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1"/>
          <p:cNvSpPr>
            <a:spLocks noChangeArrowheads="1"/>
          </p:cNvSpPr>
          <p:nvPr/>
        </p:nvSpPr>
        <p:spPr bwMode="auto">
          <a:xfrm>
            <a:off x="609600" y="76200"/>
            <a:ext cx="8001000" cy="838200"/>
          </a:xfrm>
          <a:prstGeom prst="wedgeRectCallout">
            <a:avLst>
              <a:gd name="adj1" fmla="val 35227"/>
              <a:gd name="adj2" fmla="val -40972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New weapons were invented to try to gain an advantage &amp; win the war </a:t>
            </a:r>
          </a:p>
        </p:txBody>
      </p:sp>
      <p:pic>
        <p:nvPicPr>
          <p:cNvPr id="16387" name="Picture 4" descr="Image:15in howitzer Menin Rd 5 October 19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20" y="1195031"/>
            <a:ext cx="44307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Heavy Artillery on the Railway, October 19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1143000"/>
            <a:ext cx="4989512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ular Callout 11"/>
          <p:cNvSpPr>
            <a:spLocks noChangeArrowheads="1"/>
          </p:cNvSpPr>
          <p:nvPr/>
        </p:nvSpPr>
        <p:spPr bwMode="auto">
          <a:xfrm>
            <a:off x="1828800" y="1280375"/>
            <a:ext cx="3657600" cy="457200"/>
          </a:xfrm>
          <a:prstGeom prst="wedgeRectCallout">
            <a:avLst>
              <a:gd name="adj1" fmla="val -7977"/>
              <a:gd name="adj2" fmla="val 8986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dirty="0"/>
              <a:t>Long-range artillery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7412" name="AutoShape 11"/>
          <p:cNvSpPr>
            <a:spLocks noChangeArrowheads="1"/>
          </p:cNvSpPr>
          <p:nvPr/>
        </p:nvSpPr>
        <p:spPr bwMode="auto">
          <a:xfrm>
            <a:off x="609600" y="76200"/>
            <a:ext cx="8001000" cy="838200"/>
          </a:xfrm>
          <a:prstGeom prst="wedgeRectCallout">
            <a:avLst>
              <a:gd name="adj1" fmla="val 35227"/>
              <a:gd name="adj2" fmla="val -40972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New weapons were invented to try to gain an advantage &amp; win the war </a:t>
            </a:r>
          </a:p>
        </p:txBody>
      </p:sp>
      <p:pic>
        <p:nvPicPr>
          <p:cNvPr id="17413" name="Picture 5" descr="Image:Canadian tank and soldiers Vimy 19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9"/>
          <a:stretch>
            <a:fillRect/>
          </a:stretch>
        </p:blipFill>
        <p:spPr bwMode="auto">
          <a:xfrm>
            <a:off x="0" y="1066800"/>
            <a:ext cx="5486400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 descr="French Renault Tan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3352800"/>
            <a:ext cx="5392737" cy="3352800"/>
          </a:xfrm>
          <a:prstGeom prst="rect">
            <a:avLst/>
          </a:prstGeom>
          <a:noFill/>
          <a:ln w="9525">
            <a:solidFill>
              <a:srgbClr val="6644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Tanks on the Western Fro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066800"/>
            <a:ext cx="7921625" cy="501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ular Callout 6"/>
          <p:cNvSpPr>
            <a:spLocks noChangeArrowheads="1"/>
          </p:cNvSpPr>
          <p:nvPr/>
        </p:nvSpPr>
        <p:spPr bwMode="auto">
          <a:xfrm>
            <a:off x="4670179" y="1123682"/>
            <a:ext cx="1828800" cy="457200"/>
          </a:xfrm>
          <a:prstGeom prst="wedgeRectCallout">
            <a:avLst>
              <a:gd name="adj1" fmla="val -7977"/>
              <a:gd name="adj2" fmla="val 8986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dirty="0"/>
              <a:t>Tanks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8436" name="AutoShape 11"/>
          <p:cNvSpPr>
            <a:spLocks noChangeArrowheads="1"/>
          </p:cNvSpPr>
          <p:nvPr/>
        </p:nvSpPr>
        <p:spPr bwMode="auto">
          <a:xfrm>
            <a:off x="609600" y="76200"/>
            <a:ext cx="8001000" cy="838200"/>
          </a:xfrm>
          <a:prstGeom prst="wedgeRectCallout">
            <a:avLst>
              <a:gd name="adj1" fmla="val 35227"/>
              <a:gd name="adj2" fmla="val -40972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New weapons were invented to try to gain an advantage &amp; win the war </a:t>
            </a:r>
          </a:p>
        </p:txBody>
      </p:sp>
      <p:pic>
        <p:nvPicPr>
          <p:cNvPr id="7" name="Picture 3" descr="Zeppelin &amp; Dog Fight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>
          <a:xfrm>
            <a:off x="4267200" y="1066800"/>
            <a:ext cx="48768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2246290"/>
            <a:ext cx="44958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9" name="Rectangular Callout 9"/>
          <p:cNvSpPr>
            <a:spLocks noChangeArrowheads="1"/>
          </p:cNvSpPr>
          <p:nvPr/>
        </p:nvSpPr>
        <p:spPr bwMode="auto">
          <a:xfrm>
            <a:off x="2514600" y="1073239"/>
            <a:ext cx="2286000" cy="838200"/>
          </a:xfrm>
          <a:prstGeom prst="wedgeRectCallout">
            <a:avLst>
              <a:gd name="adj1" fmla="val -18394"/>
              <a:gd name="adj2" fmla="val -7681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dirty="0"/>
              <a:t>Airplanes &amp; zeppelins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9460" name="AutoShape 11"/>
          <p:cNvSpPr>
            <a:spLocks noChangeArrowheads="1"/>
          </p:cNvSpPr>
          <p:nvPr/>
        </p:nvSpPr>
        <p:spPr bwMode="auto">
          <a:xfrm>
            <a:off x="609600" y="76200"/>
            <a:ext cx="8001000" cy="838200"/>
          </a:xfrm>
          <a:prstGeom prst="wedgeRectCallout">
            <a:avLst>
              <a:gd name="adj1" fmla="val 35227"/>
              <a:gd name="adj2" fmla="val -40972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New weapons were invented to try to gain an advantage &amp; win the war </a:t>
            </a:r>
          </a:p>
        </p:txBody>
      </p:sp>
      <p:pic>
        <p:nvPicPr>
          <p:cNvPr id="6" name="Picture 4" descr="flamethrowers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0" y="2286000"/>
            <a:ext cx="5715000" cy="397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grenade launcher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>
          <a:xfrm>
            <a:off x="5472292" y="1237445"/>
            <a:ext cx="3151187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3" name="Rectangular Callout 7"/>
          <p:cNvSpPr>
            <a:spLocks noChangeArrowheads="1"/>
          </p:cNvSpPr>
          <p:nvPr/>
        </p:nvSpPr>
        <p:spPr bwMode="auto">
          <a:xfrm>
            <a:off x="762000" y="1219200"/>
            <a:ext cx="3657600" cy="838200"/>
          </a:xfrm>
          <a:prstGeom prst="wedgeRectCallout">
            <a:avLst>
              <a:gd name="adj1" fmla="val -18394"/>
              <a:gd name="adj2" fmla="val -7681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Flamethrowers &amp; grenade launchers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0484" name="AutoShape 11"/>
          <p:cNvSpPr>
            <a:spLocks noChangeArrowheads="1"/>
          </p:cNvSpPr>
          <p:nvPr/>
        </p:nvSpPr>
        <p:spPr bwMode="auto">
          <a:xfrm>
            <a:off x="609600" y="76200"/>
            <a:ext cx="8001000" cy="838200"/>
          </a:xfrm>
          <a:prstGeom prst="wedgeRectCallout">
            <a:avLst>
              <a:gd name="adj1" fmla="val 35227"/>
              <a:gd name="adj2" fmla="val -40972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New weapons were invented to try to gain an advantage &amp; win the war 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91400" cy="493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ular Callout 7"/>
          <p:cNvSpPr>
            <a:spLocks noChangeArrowheads="1"/>
          </p:cNvSpPr>
          <p:nvPr/>
        </p:nvSpPr>
        <p:spPr bwMode="auto">
          <a:xfrm>
            <a:off x="5029200" y="990600"/>
            <a:ext cx="2743200" cy="533400"/>
          </a:xfrm>
          <a:prstGeom prst="wedgeRectCallout">
            <a:avLst>
              <a:gd name="adj1" fmla="val -18394"/>
              <a:gd name="adj2" fmla="val -7681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Poison gas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http://cdn.dipity.com/uploads/events/8bb111716cd6bda379b95540bee9e3b8_1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066800"/>
            <a:ext cx="877093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6"/>
          <p:cNvSpPr/>
          <p:nvPr/>
        </p:nvSpPr>
        <p:spPr bwMode="auto">
          <a:xfrm>
            <a:off x="533400" y="76200"/>
            <a:ext cx="8153400" cy="838200"/>
          </a:xfrm>
          <a:prstGeom prst="wedgeRectCallout">
            <a:avLst>
              <a:gd name="adj1" fmla="val -7976"/>
              <a:gd name="adj2" fmla="val 8985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The conflict between Serbia &amp; Austria-Hungary triggered alliances and started World War I </a:t>
            </a:r>
          </a:p>
        </p:txBody>
      </p:sp>
      <p:pic>
        <p:nvPicPr>
          <p:cNvPr id="10" name="Picture 11" descr="http://www.johndclare.net/images/Alliance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61" y="914400"/>
            <a:ext cx="7924800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900" smtClean="0"/>
              <a:t> Text </a:t>
            </a:r>
            <a:endParaRPr lang="en-US" sz="3900" smtClean="0">
              <a:solidFill>
                <a:schemeClr val="folHlink"/>
              </a:solidFill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590800" y="47625"/>
            <a:ext cx="3962400" cy="485775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/>
              <a:t>Europe before the war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533400" y="5791200"/>
            <a:ext cx="3124200" cy="457200"/>
          </a:xfrm>
          <a:prstGeom prst="wedgeRectCallout">
            <a:avLst>
              <a:gd name="adj1" fmla="val 40926"/>
              <a:gd name="adj2" fmla="val -427380"/>
            </a:avLst>
          </a:prstGeom>
          <a:solidFill>
            <a:srgbClr val="99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The Allied Powers</a:t>
            </a: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3810000" y="838200"/>
            <a:ext cx="3429000" cy="457200"/>
          </a:xfrm>
          <a:prstGeom prst="wedgeRectCallout">
            <a:avLst>
              <a:gd name="adj1" fmla="val 481"/>
              <a:gd name="adj2" fmla="val 283037"/>
            </a:avLst>
          </a:prstGeom>
          <a:solidFill>
            <a:srgbClr val="99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The Central Powers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19200" y="123825"/>
            <a:ext cx="6781800" cy="485775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/>
              <a:t>Europe at the outbreak of  World War 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 bwMode="auto">
          <a:xfrm>
            <a:off x="533400" y="76200"/>
            <a:ext cx="8153400" cy="838200"/>
          </a:xfrm>
          <a:prstGeom prst="wedgeRectCallout">
            <a:avLst>
              <a:gd name="adj1" fmla="val -7976"/>
              <a:gd name="adj2" fmla="val 8985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When the war began in August 1914,  Europeans were enthusiastic about fighting </a:t>
            </a: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969963" y="5313363"/>
            <a:ext cx="2667000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000"/>
              <a:t>French Recruits </a:t>
            </a: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5389563" y="5257800"/>
            <a:ext cx="28194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000"/>
              <a:t>German Recruits </a:t>
            </a:r>
          </a:p>
        </p:txBody>
      </p:sp>
      <p:pic>
        <p:nvPicPr>
          <p:cNvPr id="8" name="Picture 8" descr="carefree French troops"/>
          <p:cNvPicPr>
            <a:picLocks noChangeAspect="1" noChangeArrowheads="1"/>
          </p:cNvPicPr>
          <p:nvPr/>
        </p:nvPicPr>
        <p:blipFill>
          <a:blip r:embed="rId2" cstate="print"/>
          <a:srcRect t="9091"/>
          <a:stretch>
            <a:fillRect/>
          </a:stretch>
        </p:blipFill>
        <p:spPr bwMode="auto">
          <a:xfrm>
            <a:off x="152400" y="1143000"/>
            <a:ext cx="4246563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2" descr="http://www.annefrank.org/ImageVault/Images/id_9931/width_520/height_459/compressionQuality_80/scope_0/ImageVaultHandler.as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1158875"/>
            <a:ext cx="44958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ular Callout 11"/>
          <p:cNvSpPr>
            <a:spLocks noChangeArrowheads="1"/>
          </p:cNvSpPr>
          <p:nvPr/>
        </p:nvSpPr>
        <p:spPr bwMode="auto">
          <a:xfrm>
            <a:off x="685800" y="2819400"/>
            <a:ext cx="7772400" cy="838200"/>
          </a:xfrm>
          <a:prstGeom prst="wedgeRectCallout">
            <a:avLst>
              <a:gd name="adj1" fmla="val -7977"/>
              <a:gd name="adj2" fmla="val 8986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dirty="0"/>
              <a:t>Most people anticipated that the war would be over by Christmas 1914….they were wrong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1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ular Callout 4"/>
          <p:cNvSpPr>
            <a:spLocks noChangeArrowheads="1"/>
          </p:cNvSpPr>
          <p:nvPr/>
        </p:nvSpPr>
        <p:spPr bwMode="auto">
          <a:xfrm>
            <a:off x="228600" y="76200"/>
            <a:ext cx="8610600" cy="838200"/>
          </a:xfrm>
          <a:prstGeom prst="wedgeRectCallout">
            <a:avLst>
              <a:gd name="adj1" fmla="val -7977"/>
              <a:gd name="adj2" fmla="val 8986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When the war began, Germany’s biggest problem was the potential of fighting on two fronts </a:t>
            </a: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381000" y="1835150"/>
            <a:ext cx="4724400" cy="1600200"/>
          </a:xfrm>
          <a:prstGeom prst="wedgeRectCallout">
            <a:avLst>
              <a:gd name="adj1" fmla="val -7977"/>
              <a:gd name="adj2" fmla="val 8986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dirty="0"/>
              <a:t>Germany’s solution was the </a:t>
            </a:r>
            <a:r>
              <a:rPr lang="en-US" sz="3200" dirty="0" err="1"/>
              <a:t>Schlieffen</a:t>
            </a:r>
            <a:r>
              <a:rPr lang="en-US" sz="3200" dirty="0"/>
              <a:t> Plan which involved quickly defeating France in the West…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3175179" y="3581400"/>
            <a:ext cx="3886200" cy="1600200"/>
          </a:xfrm>
          <a:prstGeom prst="wedgeRectCallout">
            <a:avLst>
              <a:gd name="adj1" fmla="val -7977"/>
              <a:gd name="adj2" fmla="val 8986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dirty="0"/>
              <a:t>…then sending troops to the East before Russia was fully mobilized for war </a:t>
            </a:r>
          </a:p>
          <a:p>
            <a:pPr algn="ctr" eaLnBrk="0" hangingPunct="0">
              <a:lnSpc>
                <a:spcPct val="80000"/>
              </a:lnSpc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1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33400" y="762000"/>
            <a:ext cx="7162800" cy="1219200"/>
          </a:xfrm>
          <a:prstGeom prst="wedgeRectCallout">
            <a:avLst>
              <a:gd name="adj1" fmla="val 116"/>
              <a:gd name="adj2" fmla="val 99583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dirty="0"/>
              <a:t>The </a:t>
            </a:r>
            <a:r>
              <a:rPr lang="en-US" sz="3200" dirty="0" err="1"/>
              <a:t>Schlieffen</a:t>
            </a:r>
            <a:r>
              <a:rPr lang="en-US" sz="3200" dirty="0"/>
              <a:t> Plan seemed to be working when the German army marched through Belgium &amp; France, within miles of Paris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381000" y="4269882"/>
            <a:ext cx="3581400" cy="1600200"/>
          </a:xfrm>
          <a:prstGeom prst="wedgeRectCallout">
            <a:avLst>
              <a:gd name="adj1" fmla="val 33016"/>
              <a:gd name="adj2" fmla="val -108981"/>
            </a:avLst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dirty="0"/>
              <a:t>But, English &amp; French troops saved Paris at the Battle of the Marne…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962400" y="3481499"/>
            <a:ext cx="4953000" cy="1600200"/>
          </a:xfrm>
          <a:prstGeom prst="wedgeRectCallout">
            <a:avLst>
              <a:gd name="adj1" fmla="val 29141"/>
              <a:gd name="adj2" fmla="val -154975"/>
            </a:avLst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dirty="0"/>
              <a:t>…Meanwhile, Russia mobilized faster than expected, so Germany had to divert troops from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path" presetSubtype="0" accel="50000" decel="5000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1.11111E-6 L -0.21667 0.133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598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AutoShape 11"/>
          <p:cNvSpPr>
            <a:spLocks noChangeArrowheads="1"/>
          </p:cNvSpPr>
          <p:nvPr/>
        </p:nvSpPr>
        <p:spPr bwMode="auto">
          <a:xfrm>
            <a:off x="457200" y="304800"/>
            <a:ext cx="8001000" cy="838200"/>
          </a:xfrm>
          <a:prstGeom prst="wedgeRectCallout">
            <a:avLst>
              <a:gd name="adj1" fmla="val 35227"/>
              <a:gd name="adj2" fmla="val -40972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dirty="0"/>
              <a:t>Because the </a:t>
            </a:r>
            <a:r>
              <a:rPr lang="en-US" sz="3200" dirty="0" err="1"/>
              <a:t>Schlieffen</a:t>
            </a:r>
            <a:r>
              <a:rPr lang="en-US" sz="3200" dirty="0"/>
              <a:t> Plan failed, the Central Powers were forced to fight a two-front war </a:t>
            </a:r>
          </a:p>
        </p:txBody>
      </p:sp>
      <p:pic>
        <p:nvPicPr>
          <p:cNvPr id="7" name="Picture 20" descr="kaboom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0"/>
            <a:ext cx="339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kaboom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95650"/>
            <a:ext cx="339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kaboom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24250"/>
            <a:ext cx="339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kaboom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76650"/>
            <a:ext cx="339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 descr="kaboom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86200"/>
            <a:ext cx="339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kaboom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39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kaboom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339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 descr="kaboom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0850"/>
            <a:ext cx="339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kaboom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95650"/>
            <a:ext cx="339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 descr="kaboom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00450"/>
            <a:ext cx="339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kaboom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3829050"/>
            <a:ext cx="339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" descr="kaboom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3886200"/>
            <a:ext cx="339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kaboom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4210050"/>
            <a:ext cx="339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301625" y="1285875"/>
            <a:ext cx="4953000" cy="1219200"/>
          </a:xfrm>
          <a:prstGeom prst="wedgeRectCallout">
            <a:avLst>
              <a:gd name="adj1" fmla="val -4773"/>
              <a:gd name="adj2" fmla="val 118403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The fighting between Germany &amp; France was known as the Western Front </a:t>
            </a: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4922457" y="2933700"/>
            <a:ext cx="3733800" cy="1600200"/>
          </a:xfrm>
          <a:prstGeom prst="wedgeRectCallout">
            <a:avLst>
              <a:gd name="adj1" fmla="val -36625"/>
              <a:gd name="adj2" fmla="val -82935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/>
              <a:t>The fighting between Germany &amp; Russia was known as the Eastern Front </a:t>
            </a: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339725" y="3810939"/>
            <a:ext cx="4572000" cy="1600200"/>
          </a:xfrm>
          <a:prstGeom prst="wedgeRectCallout">
            <a:avLst>
              <a:gd name="adj1" fmla="val -32838"/>
              <a:gd name="adj2" fmla="val -18648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dirty="0"/>
              <a:t>By 1915, the war settled into a stalemate as each side fortified their positions with trenches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200" cy="666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2" descr="http://www.uncp.edu/home/rwb/canadian_overtop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295400" y="1143000"/>
            <a:ext cx="4953000" cy="584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dirty="0"/>
              <a:t>Soldiers going “over the top”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  <p:tag name="DELIMITERS" val="3.1"/>
  <p:tag name="SHOWBARVISIBLE" val="True"/>
  <p:tag name="EXPANDSHOWBAR" val="True"/>
  <p:tag name="USESECONDARYMONITOR" val="True"/>
  <p:tag name="ENABLEPRESENTERVPAD" val="False"/>
  <p:tag name="DEFAULTPORT" val="1001"/>
  <p:tag name="REQUIREPASSWORD" val="Fals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USEENTERPRISEMANAGER" val="False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ADDINALWAYSLOADED" val="False"/>
  <p:tag name="ZEROBASED" val="False"/>
  <p:tag name="AUTOADJUSTPARTRANGE" val="True"/>
  <p:tag name="CHARTSCALE" val="True"/>
</p:tagLst>
</file>

<file path=ppt/theme/theme1.xml><?xml version="1.0" encoding="utf-8"?>
<a:theme xmlns:a="http://schemas.openxmlformats.org/drawingml/2006/main" name="Baggett">
  <a:themeElements>
    <a:clrScheme name="Brooks design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Brooks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rooks desig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8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Baggett</Template>
  <TotalTime>8351</TotalTime>
  <Words>407</Words>
  <Application>Microsoft Office PowerPoint</Application>
  <PresentationFormat>On-screen Show (4:3)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Times New Roman</vt:lpstr>
      <vt:lpstr>Baggett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Brooks Baggett</dc:creator>
  <cp:lastModifiedBy>Michael H Shumate</cp:lastModifiedBy>
  <cp:revision>757</cp:revision>
  <dcterms:created xsi:type="dcterms:W3CDTF">2011-03-07T16:46:03Z</dcterms:created>
  <dcterms:modified xsi:type="dcterms:W3CDTF">2016-04-22T16:03:15Z</dcterms:modified>
</cp:coreProperties>
</file>