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5C1A-D0BD-4A89-BDB5-E26C5158C98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13F8-5553-4F88-9ACB-96AB0AC7D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DC382-EDB3-41AA-8965-669B8B977DB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9747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1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10085-1E77-49CD-8B2A-A146C9F19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7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7C88-7034-440A-9E29-893EFF5B3B0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4F61-91B6-4CD1-8C23-1671B5B1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SS1dO0JC2EE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Fighting WWI –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144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To keep Germany from trading with other nations, Britain used its navy to blockade Europe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089150" y="5562600"/>
            <a:ext cx="7924800" cy="1219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Germany responded by using unrestricted submarine warfare to attack the British </a:t>
            </a:r>
            <a:r>
              <a:rPr lang="en-US" sz="3200" dirty="0"/>
              <a:t>Navy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&amp; any merchant ships supplying the Allies</a:t>
            </a:r>
          </a:p>
        </p:txBody>
      </p:sp>
      <p:pic>
        <p:nvPicPr>
          <p:cNvPr id="9" name="Picture 1035" descr="German U-B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p-ships sunk by UBoats-1916to1917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6526"/>
            <a:ext cx="6781800" cy="5426075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he Great Steamers: Luck of the Liners. The sinking of the Lusitania. Original artwork from Look and Learn no. 745 (24 April 1976)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95300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71800" y="76200"/>
            <a:ext cx="66294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German u-boat attacks played a role in bringing the USA into World War I </a:t>
            </a:r>
          </a:p>
        </p:txBody>
      </p:sp>
    </p:spTree>
    <p:extLst>
      <p:ext uri="{BB962C8B-B14F-4D97-AF65-F5344CB8AC3E}">
        <p14:creationId xmlns:p14="http://schemas.microsoft.com/office/powerpoint/2010/main" val="26019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8" descr="1914_monroe_doctrin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748" t="17778" r="17916" b="3334"/>
          <a:stretch>
            <a:fillRect/>
          </a:stretch>
        </p:blipFill>
        <p:spPr bwMode="auto">
          <a:xfrm>
            <a:off x="6083300" y="1600200"/>
            <a:ext cx="45085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4" name="AutoShape 11"/>
          <p:cNvSpPr>
            <a:spLocks noChangeArrowheads="1"/>
          </p:cNvSpPr>
          <p:nvPr/>
        </p:nvSpPr>
        <p:spPr bwMode="auto">
          <a:xfrm>
            <a:off x="2209800" y="76200"/>
            <a:ext cx="78486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When World War I began in 1914, </a:t>
            </a:r>
            <a:br>
              <a:rPr lang="en-US" sz="3200"/>
            </a:br>
            <a:r>
              <a:rPr lang="en-US" sz="3200"/>
              <a:t>the United States remained neutral… </a:t>
            </a:r>
          </a:p>
        </p:txBody>
      </p:sp>
      <p:sp>
        <p:nvSpPr>
          <p:cNvPr id="30725" name="AutoShape 11"/>
          <p:cNvSpPr>
            <a:spLocks noChangeArrowheads="1"/>
          </p:cNvSpPr>
          <p:nvPr/>
        </p:nvSpPr>
        <p:spPr bwMode="auto">
          <a:xfrm>
            <a:off x="2209800" y="990600"/>
            <a:ext cx="7924800" cy="533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…But, the USA was pulled into the war by 1917 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600200" y="1600200"/>
            <a:ext cx="4343400" cy="1219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As a neutral nation, the USA was trading with the Allies during the war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00200" y="2895600"/>
            <a:ext cx="4343400" cy="2057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Germany’s policy of unrestricted submarine warfare led to attacks on U.S. merchant ships &amp; British passenger ships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00200" y="5029200"/>
            <a:ext cx="4343400" cy="1676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President Woodrow Wilson demanded “freedom of the seas” but Germany refused  </a:t>
            </a:r>
          </a:p>
        </p:txBody>
      </p:sp>
      <p:pic>
        <p:nvPicPr>
          <p:cNvPr id="9" name="Picture 2" descr="The Story of the Submarine: Sink on Sight! From Look and Learn no. 993 (21 March 1981). Original artwork loaned for scanning by the Illustration Art Galler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828800"/>
            <a:ext cx="4641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2" descr="http://xroads.virginia.edu/~ma03/holmgren/ppie/images/lus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0"/>
            <a:ext cx="90376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11"/>
          <p:cNvSpPr>
            <a:spLocks noChangeArrowheads="1"/>
          </p:cNvSpPr>
          <p:nvPr/>
        </p:nvSpPr>
        <p:spPr bwMode="auto">
          <a:xfrm>
            <a:off x="1905000" y="5486400"/>
            <a:ext cx="8458200" cy="1295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Americans were outraged in May 1915 when a German u-boat sank the British ship </a:t>
            </a:r>
            <a:r>
              <a:rPr lang="en-US" sz="3200" u="sng"/>
              <a:t>Lusitania</a:t>
            </a:r>
            <a:r>
              <a:rPr lang="en-US" sz="3200"/>
              <a:t> killing 1,200 people including 128 Americans</a:t>
            </a:r>
          </a:p>
        </p:txBody>
      </p:sp>
    </p:spTree>
    <p:extLst>
      <p:ext uri="{BB962C8B-B14F-4D97-AF65-F5344CB8AC3E}">
        <p14:creationId xmlns:p14="http://schemas.microsoft.com/office/powerpoint/2010/main" val="37827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3" descr="Zimmerman tele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685800"/>
            <a:ext cx="4856162" cy="593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Zimmerman tele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4953000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600200" y="76200"/>
            <a:ext cx="3962400" cy="2057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America’s anger with Germany increased in 1917 after the discovery of the Zimmerman Telegram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600200" y="2209800"/>
            <a:ext cx="3962400" cy="1600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Germany knew that </a:t>
            </a:r>
            <a:br>
              <a:rPr lang="en-US" sz="3200"/>
            </a:br>
            <a:r>
              <a:rPr lang="en-US" sz="3200"/>
              <a:t>u-boat attacks would eventually bring the USA into war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00200" y="3886200"/>
            <a:ext cx="3962400" cy="1981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Germany proposed that Mexico attack the USA in exchange for the return of Texas, New Mexico, Arizona 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00200" y="5943600"/>
            <a:ext cx="39624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Americans were outraged </a:t>
            </a:r>
          </a:p>
        </p:txBody>
      </p:sp>
      <p:pic>
        <p:nvPicPr>
          <p:cNvPr id="10" name="Picture 5" descr="23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85800"/>
            <a:ext cx="4030663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2" descr="http://aerodrive.lamwoo.edu.hk/~history/wwi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6" y="0"/>
            <a:ext cx="718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1600200" y="76200"/>
            <a:ext cx="4419600" cy="1600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200"/>
              <a:t>On April 2, 1917, the United States declared war on Germany &amp; entered the war</a:t>
            </a:r>
          </a:p>
        </p:txBody>
      </p:sp>
    </p:spTree>
    <p:extLst>
      <p:ext uri="{BB962C8B-B14F-4D97-AF65-F5344CB8AC3E}">
        <p14:creationId xmlns:p14="http://schemas.microsoft.com/office/powerpoint/2010/main" val="29320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0176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11"/>
          <p:cNvSpPr>
            <a:spLocks noChangeArrowheads="1"/>
          </p:cNvSpPr>
          <p:nvPr/>
        </p:nvSpPr>
        <p:spPr bwMode="auto">
          <a:xfrm>
            <a:off x="1600200" y="76200"/>
            <a:ext cx="4572000" cy="1219200"/>
          </a:xfrm>
          <a:prstGeom prst="wedgeRectCallout">
            <a:avLst>
              <a:gd name="adj1" fmla="val -12273"/>
              <a:gd name="adj2" fmla="val 232778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arrival of millions of American soldiers in 1918 gave a boost the Allies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410200" y="1549758"/>
            <a:ext cx="4343400" cy="1219200"/>
          </a:xfrm>
          <a:prstGeom prst="wedgeRectCallout">
            <a:avLst>
              <a:gd name="adj1" fmla="val 1542"/>
              <a:gd name="adj2" fmla="val 118403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But in November 1917, Russia signed a </a:t>
            </a:r>
            <a:r>
              <a:rPr lang="en-US" sz="3200" dirty="0"/>
              <a:t>peace treaty </a:t>
            </a:r>
            <a:r>
              <a:rPr lang="en-US" sz="3200" dirty="0"/>
              <a:t>&amp; exited the war</a:t>
            </a:r>
          </a:p>
        </p:txBody>
      </p:sp>
    </p:spTree>
    <p:extLst>
      <p:ext uri="{BB962C8B-B14F-4D97-AF65-F5344CB8AC3E}">
        <p14:creationId xmlns:p14="http://schemas.microsoft.com/office/powerpoint/2010/main" val="21916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0176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11"/>
          <p:cNvSpPr>
            <a:spLocks noChangeArrowheads="1"/>
          </p:cNvSpPr>
          <p:nvPr/>
        </p:nvSpPr>
        <p:spPr bwMode="auto">
          <a:xfrm>
            <a:off x="1600200" y="76200"/>
            <a:ext cx="5029200" cy="1219200"/>
          </a:xfrm>
          <a:prstGeom prst="wedgeRectCallout">
            <a:avLst>
              <a:gd name="adj1" fmla="val -273"/>
              <a:gd name="adj2" fmla="val 30278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/>
              <a:t>By 1918, the Central Powers were running out of supplies &amp; tried a massive attack into France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800850" y="88006"/>
            <a:ext cx="3009900" cy="1219200"/>
          </a:xfrm>
          <a:prstGeom prst="wedgeRectCallout">
            <a:avLst>
              <a:gd name="adj1" fmla="val -273"/>
              <a:gd name="adj2" fmla="val 30278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/>
              <a:t>But, the Allies halted the attack &amp; pushed back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600200" y="1371600"/>
            <a:ext cx="6705600" cy="838200"/>
          </a:xfrm>
          <a:prstGeom prst="wedgeRectCallout">
            <a:avLst>
              <a:gd name="adj1" fmla="val 2597"/>
              <a:gd name="adj2" fmla="val 2652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Bulgaria, Ottoman Empire, &amp; Austria-Hungary surrendered in October 1918 </a:t>
            </a:r>
          </a:p>
        </p:txBody>
      </p:sp>
      <p:sp>
        <p:nvSpPr>
          <p:cNvPr id="11" name="Multiply 10"/>
          <p:cNvSpPr/>
          <p:nvPr/>
        </p:nvSpPr>
        <p:spPr bwMode="auto">
          <a:xfrm>
            <a:off x="6629400" y="48768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 bwMode="auto">
          <a:xfrm>
            <a:off x="7848600" y="56388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 bwMode="auto">
          <a:xfrm>
            <a:off x="5715000" y="38100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279561" y="4038600"/>
            <a:ext cx="4114800" cy="1981200"/>
          </a:xfrm>
          <a:prstGeom prst="wedgeRectCallout">
            <a:avLst>
              <a:gd name="adj1" fmla="val 2597"/>
              <a:gd name="adj2" fmla="val 2652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On November 11, 1918 Germany agreed to an armistice (ceasefire) </a:t>
            </a:r>
            <a:br>
              <a:rPr lang="en-US" sz="3200" dirty="0"/>
            </a:br>
            <a:r>
              <a:rPr lang="en-US" sz="3200" dirty="0"/>
              <a:t>&amp; World War I finally came to an end </a:t>
            </a:r>
          </a:p>
        </p:txBody>
      </p:sp>
      <p:sp>
        <p:nvSpPr>
          <p:cNvPr id="15" name="Multiply 14"/>
          <p:cNvSpPr/>
          <p:nvPr/>
        </p:nvSpPr>
        <p:spPr bwMode="auto">
          <a:xfrm>
            <a:off x="4267200" y="27432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6322" name="Picture 2" descr="http://jimblazsik.files.wordpress.com/2010/11/end-of-w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41467"/>
          <a:stretch>
            <a:fillRect/>
          </a:stretch>
        </p:blipFill>
        <p:spPr bwMode="auto">
          <a:xfrm>
            <a:off x="1866900" y="1000037"/>
            <a:ext cx="7696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AutoShape 11"/>
          <p:cNvSpPr>
            <a:spLocks noChangeArrowheads="1"/>
          </p:cNvSpPr>
          <p:nvPr/>
        </p:nvSpPr>
        <p:spPr bwMode="auto">
          <a:xfrm>
            <a:off x="2133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21509" name="Picture 4" descr="http://collectinghistory.net/WWI%20U-b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87438"/>
            <a:ext cx="89154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ular Callout 9"/>
          <p:cNvSpPr>
            <a:spLocks noChangeArrowheads="1"/>
          </p:cNvSpPr>
          <p:nvPr/>
        </p:nvSpPr>
        <p:spPr bwMode="auto">
          <a:xfrm>
            <a:off x="5791200" y="1219200"/>
            <a:ext cx="2286000" cy="457200"/>
          </a:xfrm>
          <a:prstGeom prst="wedgeRectCallout">
            <a:avLst>
              <a:gd name="adj1" fmla="val -18394"/>
              <a:gd name="adj2" fmla="val -768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Submarines </a:t>
            </a:r>
          </a:p>
        </p:txBody>
      </p:sp>
    </p:spTree>
    <p:extLst>
      <p:ext uri="{BB962C8B-B14F-4D97-AF65-F5344CB8AC3E}">
        <p14:creationId xmlns:p14="http://schemas.microsoft.com/office/powerpoint/2010/main" val="13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52400"/>
            <a:ext cx="89455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76200"/>
            <a:ext cx="91503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WWamp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5314" y="152400"/>
            <a:ext cx="7796886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185314" y="4800600"/>
            <a:ext cx="7772400" cy="1600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New weapons killed soldiers more</a:t>
            </a:r>
            <a:r>
              <a:rPr lang="en-US" sz="2000" dirty="0"/>
              <a:t> </a:t>
            </a:r>
            <a:r>
              <a:rPr lang="en-US" sz="3200" dirty="0"/>
              <a:t>effectively;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3200" dirty="0"/>
              <a:t>During</a:t>
            </a:r>
            <a:r>
              <a:rPr lang="en-US" sz="2000" dirty="0"/>
              <a:t> </a:t>
            </a:r>
            <a:r>
              <a:rPr lang="en-US" sz="3200" dirty="0"/>
              <a:t>World War I, 8.5 million </a:t>
            </a:r>
            <a:r>
              <a:rPr lang="en-US" sz="3200" dirty="0"/>
              <a:t>soldiers </a:t>
            </a:r>
            <a:r>
              <a:rPr lang="en-US" sz="3200" dirty="0"/>
              <a:t>died &amp; 21 million were </a:t>
            </a:r>
            <a:r>
              <a:rPr lang="en-US" sz="3200" dirty="0"/>
              <a:t>wounded. </a:t>
            </a:r>
          </a:p>
          <a:p>
            <a:pPr algn="ctr">
              <a:lnSpc>
                <a:spcPct val="80000"/>
              </a:lnSpc>
            </a:pPr>
            <a:r>
              <a:rPr lang="en-US" sz="3200" dirty="0"/>
              <a:t>Most also suffered from </a:t>
            </a:r>
            <a:r>
              <a:rPr lang="en-US" sz="3200" dirty="0">
                <a:hlinkClick r:id="rId5"/>
              </a:rPr>
              <a:t>shell shock </a:t>
            </a:r>
            <a:r>
              <a:rPr lang="en-U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82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Fighting on the Western Front slowed to a stalemate as neither side could gain an advantage 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/>
          <a:stretch>
            <a:fillRect/>
          </a:stretch>
        </p:blipFill>
        <p:spPr bwMode="auto">
          <a:xfrm>
            <a:off x="1644650" y="1718634"/>
            <a:ext cx="4343400" cy="38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988050" y="988454"/>
            <a:ext cx="3581400" cy="1981200"/>
          </a:xfrm>
          <a:prstGeom prst="wedgeRectCallout">
            <a:avLst>
              <a:gd name="adj1" fmla="val -62046"/>
              <a:gd name="adj2" fmla="val 4378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During</a:t>
            </a:r>
            <a:r>
              <a:rPr lang="en-US" sz="2800" dirty="0"/>
              <a:t> </a:t>
            </a:r>
            <a:r>
              <a:rPr lang="en-US" sz="3200" dirty="0"/>
              <a:t>the</a:t>
            </a:r>
            <a:r>
              <a:rPr lang="en-US" sz="2400" dirty="0"/>
              <a:t> </a:t>
            </a:r>
            <a:r>
              <a:rPr lang="en-US" sz="3200" dirty="0"/>
              <a:t>10</a:t>
            </a:r>
            <a:r>
              <a:rPr lang="en-US" sz="2400" dirty="0"/>
              <a:t> </a:t>
            </a:r>
            <a:r>
              <a:rPr lang="en-US" sz="3200" dirty="0"/>
              <a:t>month Battle of Verdun </a:t>
            </a:r>
            <a:br>
              <a:rPr lang="en-US" sz="3200" dirty="0"/>
            </a:br>
            <a:r>
              <a:rPr lang="en-US" sz="3200" dirty="0"/>
              <a:t>in 1916, 1 million soldiers were killed or wounded 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867400" y="2929566"/>
            <a:ext cx="3581400" cy="1600200"/>
          </a:xfrm>
          <a:prstGeom prst="wedgeRectCallout">
            <a:avLst>
              <a:gd name="adj1" fmla="val -56139"/>
              <a:gd name="adj2" fmla="val -2954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Another 1 million soldiers were killed or wounded at the Battle of Somme 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859887" y="4529766"/>
            <a:ext cx="3581400" cy="1981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Despite the deaths, neither the Allies </a:t>
            </a:r>
            <a:r>
              <a:rPr lang="en-US" sz="3200" dirty="0"/>
              <a:t>nor </a:t>
            </a:r>
            <a:r>
              <a:rPr lang="en-US" sz="3200" dirty="0"/>
              <a:t>Central Powers gained</a:t>
            </a:r>
            <a:r>
              <a:rPr lang="en-US" sz="2800" dirty="0"/>
              <a:t> </a:t>
            </a:r>
            <a:r>
              <a:rPr lang="en-US" sz="3200" dirty="0"/>
              <a:t>an</a:t>
            </a:r>
            <a:r>
              <a:rPr lang="en-US" sz="2800" dirty="0"/>
              <a:t> </a:t>
            </a:r>
            <a:r>
              <a:rPr lang="en-US" sz="3200" dirty="0"/>
              <a:t>advantage after these battles</a:t>
            </a:r>
          </a:p>
        </p:txBody>
      </p:sp>
    </p:spTree>
    <p:extLst>
      <p:ext uri="{BB962C8B-B14F-4D97-AF65-F5344CB8AC3E}">
        <p14:creationId xmlns:p14="http://schemas.microsoft.com/office/powerpoint/2010/main" val="6686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07" y="9906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752601" y="4848225"/>
            <a:ext cx="4158857" cy="1600200"/>
          </a:xfrm>
          <a:prstGeom prst="wedgeRectCallout">
            <a:avLst>
              <a:gd name="adj1" fmla="val 41940"/>
              <a:gd name="adj2" fmla="val -405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/>
              <a:t>Russia was not as industrialized as the rest of Europe &amp; failed to produce enough weapons or food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949558" y="3352800"/>
            <a:ext cx="3651643" cy="1219200"/>
          </a:xfrm>
          <a:prstGeom prst="wedgeRectCallout">
            <a:avLst>
              <a:gd name="adj1" fmla="val 41940"/>
              <a:gd name="adj2" fmla="val -4051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Millions of Russian soldiers &amp; civilians died during the war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791200" y="4564487"/>
            <a:ext cx="4114800" cy="838200"/>
          </a:xfrm>
          <a:prstGeom prst="wedgeRectCallout">
            <a:avLst>
              <a:gd name="adj1" fmla="val 41939"/>
              <a:gd name="adj2" fmla="val -4049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Calibri" pitchFamily="34" charset="0"/>
              </a:rPr>
              <a:t>By</a:t>
            </a:r>
            <a:r>
              <a:rPr lang="en-US" sz="2800" dirty="0">
                <a:cs typeface="Calibri" pitchFamily="34" charset="0"/>
              </a:rPr>
              <a:t> </a:t>
            </a:r>
            <a:r>
              <a:rPr lang="en-US" sz="3200" dirty="0">
                <a:cs typeface="Calibri" pitchFamily="34" charset="0"/>
              </a:rPr>
              <a:t>1917,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3200" dirty="0">
                <a:cs typeface="Calibri" pitchFamily="34" charset="0"/>
              </a:rPr>
              <a:t>Russia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3200" dirty="0">
                <a:cs typeface="Calibri" pitchFamily="34" charset="0"/>
              </a:rPr>
              <a:t>was</a:t>
            </a:r>
            <a:r>
              <a:rPr lang="en-US" sz="2800" dirty="0">
                <a:cs typeface="Calibri" pitchFamily="34" charset="0"/>
              </a:rPr>
              <a:t> </a:t>
            </a:r>
            <a:r>
              <a:rPr lang="en-US" sz="3200" dirty="0">
                <a:cs typeface="Calibri" pitchFamily="34" charset="0"/>
              </a:rPr>
              <a:t>on the brink of collapse</a:t>
            </a:r>
          </a:p>
        </p:txBody>
      </p:sp>
      <p:pic>
        <p:nvPicPr>
          <p:cNvPr id="46082" name="Picture 2" descr="http://www.spartacus.schoolnet.co.uk/WdeathB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/>
          <a:stretch>
            <a:fillRect/>
          </a:stretch>
        </p:blipFill>
        <p:spPr bwMode="auto">
          <a:xfrm>
            <a:off x="1714107" y="990601"/>
            <a:ext cx="4114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0700" y="1000125"/>
            <a:ext cx="3886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Russian women training for combat</a:t>
            </a: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24032"/>
              <a:gd name="adj2" fmla="val 21366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On the Eastern Front, the Russian army was struggling to hold on against the German military </a:t>
            </a:r>
          </a:p>
        </p:txBody>
      </p:sp>
    </p:spTree>
    <p:extLst>
      <p:ext uri="{BB962C8B-B14F-4D97-AF65-F5344CB8AC3E}">
        <p14:creationId xmlns:p14="http://schemas.microsoft.com/office/powerpoint/2010/main" val="20828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1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752600" y="76200"/>
            <a:ext cx="85344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/>
              <a:t>The stalemate on the Western &amp; Eastern Fronts turned World War I into a war of attrition where each side tried to out-produce &amp; outlast the enemy </a:t>
            </a:r>
          </a:p>
        </p:txBody>
      </p:sp>
    </p:spTree>
    <p:extLst>
      <p:ext uri="{BB962C8B-B14F-4D97-AF65-F5344CB8AC3E}">
        <p14:creationId xmlns:p14="http://schemas.microsoft.com/office/powerpoint/2010/main" val="29610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1"/>
          <p:cNvSpPr>
            <a:spLocks noChangeArrowheads="1"/>
          </p:cNvSpPr>
          <p:nvPr/>
        </p:nvSpPr>
        <p:spPr bwMode="auto">
          <a:xfrm>
            <a:off x="1752600" y="152400"/>
            <a:ext cx="8686800" cy="457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Nations committed to total war to win World War I</a:t>
            </a:r>
          </a:p>
        </p:txBody>
      </p:sp>
      <p:sp>
        <p:nvSpPr>
          <p:cNvPr id="26627" name="AutoShape 11"/>
          <p:cNvSpPr>
            <a:spLocks noChangeArrowheads="1"/>
          </p:cNvSpPr>
          <p:nvPr/>
        </p:nvSpPr>
        <p:spPr bwMode="auto">
          <a:xfrm>
            <a:off x="1600200" y="762000"/>
            <a:ext cx="44958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Factories were converted to make war equipment </a:t>
            </a:r>
          </a:p>
        </p:txBody>
      </p:sp>
      <p:sp>
        <p:nvSpPr>
          <p:cNvPr id="26628" name="AutoShape 11"/>
          <p:cNvSpPr>
            <a:spLocks noChangeArrowheads="1"/>
          </p:cNvSpPr>
          <p:nvPr/>
        </p:nvSpPr>
        <p:spPr bwMode="auto">
          <a:xfrm>
            <a:off x="1600200" y="16764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Industrial resources were rationed in order to prioritize military needs</a:t>
            </a: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600200" y="29718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Governments used conscription to draft civilians into the military 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1600200" y="55626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Calibri" pitchFamily="34" charset="0"/>
              </a:rPr>
              <a:t>Overseas colonies were used to gain resources or additional soldiers </a:t>
            </a:r>
          </a:p>
        </p:txBody>
      </p:sp>
      <p:pic>
        <p:nvPicPr>
          <p:cNvPr id="26631" name="Picture 10" descr="German women factory worker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5" b="11345"/>
          <a:stretch>
            <a:fillRect/>
          </a:stretch>
        </p:blipFill>
        <p:spPr bwMode="auto">
          <a:xfrm>
            <a:off x="6221414" y="914401"/>
            <a:ext cx="4446587" cy="5413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1600200" y="42672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Propaganda was used to maintain civilian support for the war</a:t>
            </a:r>
          </a:p>
        </p:txBody>
      </p:sp>
      <p:pic>
        <p:nvPicPr>
          <p:cNvPr id="33794" name="Picture 2" descr="http://1.bp.blogspot.com/_bVtGlUaW-tA/S_1oB-AK_tI/AAAAAAAAGDk/y2kfSyr_4Mw/s640/pp_uk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4555"/>
          <a:stretch>
            <a:fillRect/>
          </a:stretch>
        </p:blipFill>
        <p:spPr bwMode="auto">
          <a:xfrm>
            <a:off x="6172200" y="685800"/>
            <a:ext cx="449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WW1 Propaganda and Morale. As soon as the war had begun the Britis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90564"/>
            <a:ext cx="449580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7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urkish cavalry in Palestin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02438"/>
          </a:xfrm>
          <a:noFill/>
          <a:ln w="12700"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038600" y="0"/>
            <a:ext cx="49530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cs typeface="Calibri" pitchFamily="34" charset="0"/>
              </a:rPr>
              <a:t>Turkish Cavalry</a:t>
            </a:r>
          </a:p>
        </p:txBody>
      </p:sp>
      <p:pic>
        <p:nvPicPr>
          <p:cNvPr id="137222" name="Picture 6" descr="Sikh soldiers in India - WW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5826"/>
            <a:ext cx="9144000" cy="5972175"/>
          </a:xfrm>
          <a:prstGeom prst="rect">
            <a:avLst/>
          </a:prstGeom>
          <a:noFill/>
          <a:ln w="12700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667000" y="0"/>
            <a:ext cx="76200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cs typeface="Calibri" pitchFamily="34" charset="0"/>
              </a:rPr>
              <a:t>Sikh British Soldiers in India</a:t>
            </a:r>
          </a:p>
        </p:txBody>
      </p:sp>
      <p:pic>
        <p:nvPicPr>
          <p:cNvPr id="137226" name="Picture 10" descr="Fr colonial marine infantry from Cochin-CHina-1916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0"/>
            <a:ext cx="9144000" cy="6813550"/>
          </a:xfrm>
          <a:prstGeom prst="rect">
            <a:avLst/>
          </a:prstGeom>
          <a:noFill/>
          <a:ln w="12700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3810000" y="0"/>
            <a:ext cx="46482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cs typeface="Calibri" pitchFamily="34" charset="0"/>
              </a:rPr>
              <a:t>Chinese Soldiers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8077200" cy="5686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  <p:bldP spid="1372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Fighting WWI –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Worcester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WWI – Part II</dc:title>
  <dc:creator>Michael H Shumate</dc:creator>
  <cp:lastModifiedBy>Michael H Shumate</cp:lastModifiedBy>
  <cp:revision>1</cp:revision>
  <dcterms:created xsi:type="dcterms:W3CDTF">2016-04-22T16:01:56Z</dcterms:created>
  <dcterms:modified xsi:type="dcterms:W3CDTF">2016-04-22T16:02:14Z</dcterms:modified>
</cp:coreProperties>
</file>