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5DF1-ADD8-4BBA-A84C-758A078714B8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8057-CC83-4571-A1FC-549FACCA6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9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5DF1-ADD8-4BBA-A84C-758A078714B8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8057-CC83-4571-A1FC-549FACCA6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7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5DF1-ADD8-4BBA-A84C-758A078714B8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8057-CC83-4571-A1FC-549FACCA6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5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5DF1-ADD8-4BBA-A84C-758A078714B8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8057-CC83-4571-A1FC-549FACCA6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2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5DF1-ADD8-4BBA-A84C-758A078714B8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8057-CC83-4571-A1FC-549FACCA6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3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5DF1-ADD8-4BBA-A84C-758A078714B8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8057-CC83-4571-A1FC-549FACCA6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3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5DF1-ADD8-4BBA-A84C-758A078714B8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8057-CC83-4571-A1FC-549FACCA6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0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5DF1-ADD8-4BBA-A84C-758A078714B8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8057-CC83-4571-A1FC-549FACCA6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0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5DF1-ADD8-4BBA-A84C-758A078714B8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8057-CC83-4571-A1FC-549FACCA6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7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5DF1-ADD8-4BBA-A84C-758A078714B8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8057-CC83-4571-A1FC-549FACCA6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5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5DF1-ADD8-4BBA-A84C-758A078714B8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8057-CC83-4571-A1FC-549FACCA6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0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25DF1-ADD8-4BBA-A84C-758A078714B8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38057-CC83-4571-A1FC-549FACCA6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5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karlsagan\Google%20Drive\Curriculum\World%20History\Unit%2014%20-%20The%20Holocaust\Videos\The%20Boy%20in%20the%20Striped%20Pajamas%20Propaganda%20Scene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85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144" y="-114300"/>
            <a:ext cx="7691719" cy="1143000"/>
          </a:xfrm>
        </p:spPr>
        <p:txBody>
          <a:bodyPr/>
          <a:lstStyle/>
          <a:p>
            <a:r>
              <a:rPr lang="en-US" dirty="0" smtClean="0"/>
              <a:t>Nazi Propaganda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77731"/>
            <a:ext cx="4064000" cy="2959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0" y="877731"/>
            <a:ext cx="3924300" cy="307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385" y="4102103"/>
            <a:ext cx="3754834" cy="2610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151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144" y="0"/>
            <a:ext cx="7691719" cy="1143000"/>
          </a:xfrm>
        </p:spPr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pic>
        <p:nvPicPr>
          <p:cNvPr id="6" name="The Boy in the Striped Pajamas Propaganda Scene.mp4">
            <a:hlinkClick r:id="" action="ppaction://media"/>
          </p:cNvPr>
          <p:cNvPicPr>
            <a:picLocks noGrp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8154" y="1709837"/>
            <a:ext cx="9152291" cy="5148164"/>
          </a:xfrm>
        </p:spPr>
      </p:pic>
    </p:spTree>
    <p:extLst>
      <p:ext uri="{BB962C8B-B14F-4D97-AF65-F5344CB8AC3E}">
        <p14:creationId xmlns:p14="http://schemas.microsoft.com/office/powerpoint/2010/main" val="212582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Final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917" y="1586755"/>
            <a:ext cx="9524082" cy="4571999"/>
          </a:xfrm>
        </p:spPr>
        <p:txBody>
          <a:bodyPr/>
          <a:lstStyle/>
          <a:p>
            <a:pPr lvl="1">
              <a:buFont typeface="+mj-lt"/>
              <a:buAutoNum type="alphaLcPeriod" startAt="2"/>
            </a:pPr>
            <a:r>
              <a:rPr lang="en-US" b="1" dirty="0"/>
              <a:t>The Nuremberg Laws </a:t>
            </a:r>
            <a:endParaRPr lang="en-US" sz="2000" dirty="0"/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Laws were passed in Germany called the </a:t>
            </a:r>
            <a:r>
              <a:rPr lang="en-US" b="1" u="sng" dirty="0" smtClean="0">
                <a:solidFill>
                  <a:srgbClr val="3366FF"/>
                </a:solidFill>
              </a:rPr>
              <a:t>Nuremberg Laws</a:t>
            </a:r>
            <a:r>
              <a:rPr lang="en-US" dirty="0" smtClean="0"/>
              <a:t>, which allowed for </a:t>
            </a:r>
            <a:r>
              <a:rPr lang="en-US" b="1" u="sng" dirty="0" smtClean="0">
                <a:solidFill>
                  <a:srgbClr val="3366FF"/>
                </a:solidFill>
              </a:rPr>
              <a:t>legal</a:t>
            </a:r>
            <a:r>
              <a:rPr lang="en-US" dirty="0" smtClean="0"/>
              <a:t> discrimination &amp; </a:t>
            </a:r>
            <a:r>
              <a:rPr lang="en-US" b="1" u="sng" dirty="0" smtClean="0">
                <a:solidFill>
                  <a:srgbClr val="3366FF"/>
                </a:solidFill>
              </a:rPr>
              <a:t>terrorism</a:t>
            </a:r>
            <a:r>
              <a:rPr lang="en-US" dirty="0" smtClean="0"/>
              <a:t> against Jews.  Examples:</a:t>
            </a:r>
            <a:endParaRPr lang="en-US" sz="1800" dirty="0"/>
          </a:p>
          <a:p>
            <a:pPr marL="1606550" lvl="3" indent="-342900">
              <a:buFont typeface="+mj-lt"/>
              <a:buAutoNum type="arabicPeriod"/>
            </a:pPr>
            <a:r>
              <a:rPr lang="en-US" sz="2200" dirty="0"/>
              <a:t>Jews were stripped of German </a:t>
            </a:r>
            <a:r>
              <a:rPr lang="en-US" sz="2200" b="1" u="sng" dirty="0">
                <a:solidFill>
                  <a:srgbClr val="3366FF"/>
                </a:solidFill>
              </a:rPr>
              <a:t>citizenship</a:t>
            </a:r>
            <a:r>
              <a:rPr lang="en-US" sz="2200" dirty="0"/>
              <a:t> (could no longer </a:t>
            </a:r>
            <a:r>
              <a:rPr lang="en-US" sz="2200" b="1" u="sng" dirty="0">
                <a:solidFill>
                  <a:srgbClr val="3366FF"/>
                </a:solidFill>
              </a:rPr>
              <a:t>vote</a:t>
            </a:r>
            <a:r>
              <a:rPr lang="en-US" sz="2200" dirty="0"/>
              <a:t>)</a:t>
            </a:r>
          </a:p>
          <a:p>
            <a:pPr marL="1606550" lvl="3" indent="-342900">
              <a:buFont typeface="+mj-lt"/>
              <a:buAutoNum type="arabicPeriod"/>
            </a:pPr>
            <a:r>
              <a:rPr lang="en-US" sz="2200" b="1" u="sng" dirty="0">
                <a:solidFill>
                  <a:srgbClr val="3366FF"/>
                </a:solidFill>
              </a:rPr>
              <a:t>Marriage</a:t>
            </a:r>
            <a:r>
              <a:rPr lang="en-US" sz="2200" dirty="0"/>
              <a:t> between Jews &amp; Germans was </a:t>
            </a:r>
            <a:r>
              <a:rPr lang="en-US" sz="2200" b="1" u="sng" dirty="0">
                <a:solidFill>
                  <a:srgbClr val="3366FF"/>
                </a:solidFill>
              </a:rPr>
              <a:t>forbidden</a:t>
            </a:r>
          </a:p>
          <a:p>
            <a:pPr marL="1606550" lvl="3" indent="-342900">
              <a:buFont typeface="+mj-lt"/>
              <a:buAutoNum type="arabicPeriod"/>
            </a:pPr>
            <a:r>
              <a:rPr lang="en-US" sz="2200" dirty="0"/>
              <a:t>Jews were excluded from </a:t>
            </a:r>
            <a:r>
              <a:rPr lang="en-US" sz="2200" b="1" u="sng" dirty="0">
                <a:solidFill>
                  <a:srgbClr val="3366FF"/>
                </a:solidFill>
              </a:rPr>
              <a:t>public office</a:t>
            </a:r>
            <a:r>
              <a:rPr lang="en-US" sz="2200" dirty="0"/>
              <a:t>, practicing </a:t>
            </a:r>
            <a:r>
              <a:rPr lang="en-US" sz="2200" b="1" u="sng" dirty="0">
                <a:solidFill>
                  <a:srgbClr val="3366FF"/>
                </a:solidFill>
              </a:rPr>
              <a:t>law</a:t>
            </a:r>
            <a:r>
              <a:rPr lang="en-US" sz="2200" dirty="0"/>
              <a:t>,   medicine, </a:t>
            </a:r>
            <a:r>
              <a:rPr lang="en-US" sz="2200" b="1" u="sng" dirty="0">
                <a:solidFill>
                  <a:srgbClr val="3366FF"/>
                </a:solidFill>
              </a:rPr>
              <a:t>teaching</a:t>
            </a:r>
          </a:p>
          <a:p>
            <a:pPr marL="1606550" lvl="3" indent="-342900">
              <a:buFont typeface="+mj-lt"/>
              <a:buAutoNum type="arabicPeriod"/>
            </a:pPr>
            <a:r>
              <a:rPr lang="en-US" sz="2200" dirty="0"/>
              <a:t>Jews had curfews, had to wear yellow Star of David for public 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00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Final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378" y="1586755"/>
            <a:ext cx="9542622" cy="4571999"/>
          </a:xfrm>
        </p:spPr>
        <p:txBody>
          <a:bodyPr/>
          <a:lstStyle/>
          <a:p>
            <a:pPr lvl="1">
              <a:buFont typeface="+mj-lt"/>
              <a:buAutoNum type="alphaLcPeriod" startAt="3"/>
            </a:pPr>
            <a:r>
              <a:rPr lang="en-US" b="1" dirty="0" err="1"/>
              <a:t>Kristallnacht</a:t>
            </a:r>
            <a:endParaRPr lang="en-US" sz="2000" dirty="0"/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The Night of </a:t>
            </a:r>
            <a:r>
              <a:rPr lang="en-US" b="1" u="sng" dirty="0" smtClean="0">
                <a:solidFill>
                  <a:srgbClr val="3366FF"/>
                </a:solidFill>
              </a:rPr>
              <a:t>Broken Glass</a:t>
            </a:r>
            <a:r>
              <a:rPr lang="en-US" dirty="0" smtClean="0"/>
              <a:t>- Anti-Semitic riots in Germany and Austria.</a:t>
            </a:r>
            <a:endParaRPr lang="en-US" sz="1800" dirty="0"/>
          </a:p>
          <a:p>
            <a:pPr marL="1428750" lvl="2" indent="-514350">
              <a:buFont typeface="+mj-lt"/>
              <a:buAutoNum type="romanLcPeriod"/>
            </a:pPr>
            <a:r>
              <a:rPr lang="en-US" b="1" u="sng" dirty="0" smtClean="0">
                <a:solidFill>
                  <a:srgbClr val="3366FF"/>
                </a:solidFill>
              </a:rPr>
              <a:t>30,000</a:t>
            </a:r>
            <a:r>
              <a:rPr lang="en-US" dirty="0" smtClean="0"/>
              <a:t> Jews rounded up and taken to concentration camps</a:t>
            </a:r>
            <a:endParaRPr lang="en-US" sz="1800" dirty="0"/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Homes, businesses, and </a:t>
            </a:r>
            <a:r>
              <a:rPr lang="en-US" b="1" u="sng" dirty="0" smtClean="0">
                <a:solidFill>
                  <a:srgbClr val="3366FF"/>
                </a:solidFill>
              </a:rPr>
              <a:t>synagogues destroyed</a:t>
            </a:r>
            <a:endParaRPr lang="en-US" sz="1800" b="1" u="sng" dirty="0">
              <a:solidFill>
                <a:srgbClr val="3366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37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144" y="120519"/>
            <a:ext cx="7691719" cy="1143000"/>
          </a:xfrm>
        </p:spPr>
        <p:txBody>
          <a:bodyPr/>
          <a:lstStyle/>
          <a:p>
            <a:r>
              <a:rPr lang="en-US" dirty="0" err="1" smtClean="0"/>
              <a:t>Kristallnacht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824" y="1225550"/>
            <a:ext cx="8020036" cy="5489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48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144" y="120519"/>
            <a:ext cx="7691719" cy="1143000"/>
          </a:xfrm>
        </p:spPr>
        <p:txBody>
          <a:bodyPr/>
          <a:lstStyle/>
          <a:p>
            <a:r>
              <a:rPr lang="en-US" dirty="0" err="1" smtClean="0"/>
              <a:t>Kristallnacht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141" y="1263522"/>
            <a:ext cx="7928466" cy="519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6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144" y="120519"/>
            <a:ext cx="7691719" cy="1143000"/>
          </a:xfrm>
        </p:spPr>
        <p:txBody>
          <a:bodyPr/>
          <a:lstStyle/>
          <a:p>
            <a:r>
              <a:rPr lang="en-US" dirty="0" err="1" smtClean="0"/>
              <a:t>Kristallnacht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484" y="1079501"/>
            <a:ext cx="7097999" cy="57216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396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144" y="120519"/>
            <a:ext cx="7691719" cy="1143000"/>
          </a:xfrm>
        </p:spPr>
        <p:txBody>
          <a:bodyPr/>
          <a:lstStyle/>
          <a:p>
            <a:r>
              <a:rPr lang="en-US" dirty="0" err="1" smtClean="0"/>
              <a:t>Kristallnacht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152" y="1263520"/>
            <a:ext cx="5252774" cy="5252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37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3569" y="3537754"/>
            <a:ext cx="5724862" cy="184696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Holocaust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3569" y="5121080"/>
            <a:ext cx="5724862" cy="1007200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000000"/>
                </a:solidFill>
              </a:rPr>
              <a:t>Outcome: The Final Solution</a:t>
            </a:r>
            <a:endParaRPr lang="en-US" sz="35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958" y="762955"/>
            <a:ext cx="4939088" cy="3549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554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900" dirty="0"/>
              <a:t>Constructive Response Questions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6725" y="1735139"/>
            <a:ext cx="7845291" cy="4056063"/>
          </a:xfrm>
        </p:spPr>
        <p:txBody>
          <a:bodyPr>
            <a:normAutofit fontScale="92500" lnSpcReduction="10000"/>
          </a:bodyPr>
          <a:lstStyle/>
          <a:p>
            <a:pPr marL="1033272" indent="-914400">
              <a:buFont typeface="+mj-lt"/>
              <a:buAutoNum type="arabicPeriod"/>
            </a:pPr>
            <a:r>
              <a:rPr lang="en-US" sz="4600" dirty="0"/>
              <a:t>Generalize the role propaganda played in Hitler’s quest to rid Europe of it’s Jewish population.</a:t>
            </a:r>
          </a:p>
          <a:p>
            <a:pPr marL="1033272" indent="-914400">
              <a:buFont typeface="+mj-lt"/>
              <a:buAutoNum type="arabicPeriod"/>
            </a:pPr>
            <a:r>
              <a:rPr lang="en-US" sz="4600" dirty="0"/>
              <a:t>Describe how the Nazis systematically removed 6 million Jews from Europe.</a:t>
            </a:r>
            <a:endParaRPr lang="en-US" sz="46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8905120" y="4527609"/>
            <a:ext cx="1447431" cy="159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1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Will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8168" y="2133602"/>
            <a:ext cx="8574087" cy="3992563"/>
          </a:xfrm>
        </p:spPr>
        <p:txBody>
          <a:bodyPr>
            <a:normAutofit/>
          </a:bodyPr>
          <a:lstStyle/>
          <a:p>
            <a:pPr marL="852678" indent="-742950">
              <a:buFont typeface="+mj-lt"/>
              <a:buAutoNum type="arabicPeriod"/>
            </a:pPr>
            <a:r>
              <a:rPr lang="en-US" sz="3800" dirty="0"/>
              <a:t>Nazi propaganda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/>
              <a:t>The Nuremberg Laws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err="1"/>
              <a:t>Kristallnacht</a:t>
            </a:r>
            <a:endParaRPr lang="en-US" sz="3800" dirty="0"/>
          </a:p>
          <a:p>
            <a:pPr marL="852678" indent="-742950">
              <a:buFont typeface="+mj-lt"/>
              <a:buAutoNum type="arabicPeriod"/>
            </a:pPr>
            <a:r>
              <a:rPr lang="en-US" sz="3800" dirty="0"/>
              <a:t>The ghettos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/>
              <a:t>Concentration camps/death camps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/>
              <a:t>Positive and negative effects</a:t>
            </a:r>
          </a:p>
          <a:p>
            <a:pPr marL="852678" indent="-742950">
              <a:buFont typeface="+mj-lt"/>
              <a:buAutoNum type="arabicPeriod"/>
            </a:pPr>
            <a:endParaRPr lang="en-US" sz="3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13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Final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3" y="1586755"/>
            <a:ext cx="9143999" cy="4571999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en-US" b="1" dirty="0" smtClean="0"/>
              <a:t>Setting the Stage</a:t>
            </a:r>
            <a:endParaRPr lang="en-US" sz="2000" dirty="0"/>
          </a:p>
          <a:p>
            <a:pPr lvl="1">
              <a:buFont typeface="+mj-lt"/>
              <a:buAutoNum type="alphaLcPeriod"/>
            </a:pPr>
            <a:r>
              <a:rPr lang="en-US" sz="1946" b="1" dirty="0"/>
              <a:t>Adolf Hitler made several </a:t>
            </a:r>
            <a:r>
              <a:rPr lang="en-US" sz="1946" b="1" u="sng" dirty="0">
                <a:solidFill>
                  <a:srgbClr val="3366FF"/>
                </a:solidFill>
              </a:rPr>
              <a:t>promises</a:t>
            </a:r>
            <a:r>
              <a:rPr lang="en-US" sz="1946" b="1" dirty="0"/>
              <a:t> to the German people as his power grew:</a:t>
            </a:r>
            <a:endParaRPr lang="en-US" sz="1946" dirty="0"/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Will return Germany to its </a:t>
            </a:r>
            <a:r>
              <a:rPr lang="en-US" b="1" u="sng" dirty="0" smtClean="0">
                <a:solidFill>
                  <a:srgbClr val="3366FF"/>
                </a:solidFill>
              </a:rPr>
              <a:t>former glory</a:t>
            </a:r>
            <a:endParaRPr lang="en-US" sz="1800" b="1" u="sng" dirty="0">
              <a:solidFill>
                <a:srgbClr val="3366FF"/>
              </a:solidFill>
            </a:endParaRPr>
          </a:p>
          <a:p>
            <a:pPr marL="1371600" lvl="2" indent="-457200">
              <a:buFont typeface="+mj-lt"/>
              <a:buAutoNum type="romanLcPeriod"/>
            </a:pPr>
            <a:r>
              <a:rPr lang="en-US" dirty="0" smtClean="0"/>
              <a:t>Will give people </a:t>
            </a:r>
            <a:r>
              <a:rPr lang="en-US" b="1" u="sng" dirty="0" smtClean="0">
                <a:solidFill>
                  <a:srgbClr val="3366FF"/>
                </a:solidFill>
              </a:rPr>
              <a:t>jobs</a:t>
            </a:r>
            <a:endParaRPr lang="en-US" sz="1800" b="1" u="sng" dirty="0">
              <a:solidFill>
                <a:srgbClr val="3366FF"/>
              </a:solidFill>
            </a:endParaRPr>
          </a:p>
          <a:p>
            <a:pPr marL="1371600" lvl="2" indent="-457200">
              <a:buFont typeface="+mj-lt"/>
              <a:buAutoNum type="romanLcPeriod"/>
            </a:pPr>
            <a:r>
              <a:rPr lang="en-US" dirty="0" smtClean="0"/>
              <a:t>Will get rid of the “</a:t>
            </a:r>
            <a:r>
              <a:rPr lang="en-US" b="1" u="sng" dirty="0" smtClean="0">
                <a:solidFill>
                  <a:srgbClr val="3366FF"/>
                </a:solidFill>
              </a:rPr>
              <a:t>Jewish Problem”</a:t>
            </a:r>
            <a:endParaRPr lang="en-US" sz="1800" b="1" u="sng" dirty="0">
              <a:solidFill>
                <a:srgbClr val="3366FF"/>
              </a:solidFill>
            </a:endParaRPr>
          </a:p>
          <a:p>
            <a:endParaRPr lang="en-US" sz="2054" dirty="0"/>
          </a:p>
          <a:p>
            <a:pPr marL="457200" lvl="1">
              <a:spcBef>
                <a:spcPts val="2400"/>
              </a:spcBef>
            </a:pPr>
            <a:r>
              <a:rPr lang="en-US" sz="2054" b="1" dirty="0"/>
              <a:t>In the late 1930’s to early 1940’s, the Nazis had rounded up and killed over </a:t>
            </a:r>
            <a:r>
              <a:rPr lang="en-US" sz="2054" b="1" u="sng" dirty="0">
                <a:solidFill>
                  <a:srgbClr val="3366FF"/>
                </a:solidFill>
              </a:rPr>
              <a:t>1</a:t>
            </a:r>
            <a:r>
              <a:rPr lang="en-US" sz="2054" b="1" dirty="0"/>
              <a:t> million Jews, but “The </a:t>
            </a:r>
            <a:r>
              <a:rPr lang="en-US" sz="2054" b="1" u="sng" dirty="0">
                <a:solidFill>
                  <a:srgbClr val="3366FF"/>
                </a:solidFill>
              </a:rPr>
              <a:t>Final Solution</a:t>
            </a:r>
            <a:r>
              <a:rPr lang="en-US" sz="2054" b="1" dirty="0"/>
              <a:t>,” the plan to exterminate all Jews from Europe, was not decided upon until 1942</a:t>
            </a:r>
            <a:endParaRPr lang="en-US" sz="2054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49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Final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3" y="1586755"/>
            <a:ext cx="9143999" cy="4571999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 startAt="2"/>
            </a:pPr>
            <a:r>
              <a:rPr lang="en-US" b="1" dirty="0" smtClean="0"/>
              <a:t>Stages of Genocide</a:t>
            </a:r>
            <a:endParaRPr lang="en-US" sz="2000" dirty="0"/>
          </a:p>
          <a:p>
            <a:pPr lvl="1">
              <a:buFont typeface="+mj-lt"/>
              <a:buAutoNum type="alphaLcPeriod"/>
            </a:pPr>
            <a:r>
              <a:rPr lang="en-US" b="1" dirty="0"/>
              <a:t>Nazi Propaganda against the Jews</a:t>
            </a:r>
            <a:endParaRPr lang="en-US" sz="2000" dirty="0"/>
          </a:p>
          <a:p>
            <a:pPr marL="1428750" lvl="2" indent="-514350">
              <a:buFont typeface="+mj-lt"/>
              <a:buAutoNum type="romanLcPeriod"/>
            </a:pPr>
            <a:r>
              <a:rPr lang="en-US" sz="1950" dirty="0"/>
              <a:t>Propaganda is information, ideas, or rumors </a:t>
            </a:r>
            <a:r>
              <a:rPr lang="en-US" sz="1950" b="1" u="sng" dirty="0">
                <a:solidFill>
                  <a:srgbClr val="3366FF"/>
                </a:solidFill>
              </a:rPr>
              <a:t>deliberately spread</a:t>
            </a:r>
            <a:r>
              <a:rPr lang="en-US" sz="1950" dirty="0"/>
              <a:t> widely to help or </a:t>
            </a:r>
            <a:r>
              <a:rPr lang="en-US" sz="1950" b="1" u="sng" dirty="0">
                <a:solidFill>
                  <a:srgbClr val="3366FF"/>
                </a:solidFill>
              </a:rPr>
              <a:t>harm</a:t>
            </a:r>
            <a:r>
              <a:rPr lang="en-US" sz="1950" dirty="0"/>
              <a:t> a person, group, movement, institution, nation, etc. </a:t>
            </a:r>
          </a:p>
          <a:p>
            <a:pPr marL="1371600" lvl="2" indent="-457200">
              <a:buFont typeface="+mj-lt"/>
              <a:buAutoNum type="romanLcPeriod"/>
            </a:pPr>
            <a:r>
              <a:rPr lang="en-US" sz="1850" dirty="0"/>
              <a:t> </a:t>
            </a:r>
            <a:r>
              <a:rPr lang="en-US" sz="1850" b="1" u="sng" dirty="0">
                <a:solidFill>
                  <a:srgbClr val="3366FF"/>
                </a:solidFill>
              </a:rPr>
              <a:t>Joseph Goebbels</a:t>
            </a:r>
            <a:r>
              <a:rPr lang="en-US" sz="1850" dirty="0"/>
              <a:t> was head of Nazi propaganda; close associate of Hitler</a:t>
            </a:r>
          </a:p>
          <a:p>
            <a:pPr marL="1371600" lvl="2" indent="-457200">
              <a:buFont typeface="+mj-lt"/>
              <a:buAutoNum type="romanLcPeriod"/>
            </a:pPr>
            <a:r>
              <a:rPr lang="en-US" sz="1850" dirty="0"/>
              <a:t>The Nazis </a:t>
            </a:r>
            <a:r>
              <a:rPr lang="en-US" sz="1850" b="1" u="sng" dirty="0">
                <a:solidFill>
                  <a:srgbClr val="3366FF"/>
                </a:solidFill>
              </a:rPr>
              <a:t>blamed</a:t>
            </a:r>
            <a:r>
              <a:rPr lang="en-US" sz="1850" dirty="0"/>
              <a:t> the Jews for Germany’s problems during the Depression</a:t>
            </a:r>
          </a:p>
          <a:p>
            <a:pPr marL="1371600" lvl="2" indent="-457200">
              <a:buFont typeface="+mj-lt"/>
              <a:buAutoNum type="romanLcPeriod"/>
            </a:pPr>
            <a:r>
              <a:rPr lang="en-US" sz="1850" dirty="0"/>
              <a:t>Jews were made to look like </a:t>
            </a:r>
            <a:r>
              <a:rPr lang="en-US" sz="1850" b="1" u="sng" dirty="0">
                <a:solidFill>
                  <a:srgbClr val="3366FF"/>
                </a:solidFill>
              </a:rPr>
              <a:t>deviants</a:t>
            </a:r>
            <a:r>
              <a:rPr lang="en-US" sz="1850" dirty="0"/>
              <a:t> and even </a:t>
            </a:r>
            <a:r>
              <a:rPr lang="en-US" sz="1850" b="1" u="sng" dirty="0">
                <a:solidFill>
                  <a:srgbClr val="3366FF"/>
                </a:solidFill>
              </a:rPr>
              <a:t>rapists</a:t>
            </a:r>
          </a:p>
          <a:p>
            <a:pPr marL="1371600" lvl="2" indent="-457200">
              <a:buFont typeface="+mj-lt"/>
              <a:buAutoNum type="romanLcPeriod"/>
            </a:pPr>
            <a:r>
              <a:rPr lang="en-US" sz="1850" dirty="0"/>
              <a:t>Anti-Semitism was not only common, but it was </a:t>
            </a:r>
            <a:r>
              <a:rPr lang="en-US" sz="1850" b="1" u="sng" dirty="0">
                <a:solidFill>
                  <a:srgbClr val="3366FF"/>
                </a:solidFill>
              </a:rPr>
              <a:t>growing;</a:t>
            </a:r>
            <a:r>
              <a:rPr lang="en-US" sz="1850" dirty="0"/>
              <a:t> Hitler was loved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5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Joseph Goebbels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986" y="1607685"/>
            <a:ext cx="3532526" cy="4733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707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144" y="0"/>
            <a:ext cx="7691719" cy="1143000"/>
          </a:xfrm>
        </p:spPr>
        <p:txBody>
          <a:bodyPr/>
          <a:lstStyle/>
          <a:p>
            <a:r>
              <a:rPr lang="en-US" dirty="0" smtClean="0"/>
              <a:t>Nazi Propaganda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374" y="989594"/>
            <a:ext cx="4424692" cy="585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18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Nazi Propaganda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114" y="1457981"/>
            <a:ext cx="3617497" cy="50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43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Widescreen</PresentationFormat>
  <Paragraphs>49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The Holocaust</vt:lpstr>
      <vt:lpstr>Constructive Response Questions</vt:lpstr>
      <vt:lpstr>What Will We Learn?</vt:lpstr>
      <vt:lpstr>The Final Solution</vt:lpstr>
      <vt:lpstr>The Final Solution</vt:lpstr>
      <vt:lpstr>Joseph Goebbels</vt:lpstr>
      <vt:lpstr>Nazi Propaganda</vt:lpstr>
      <vt:lpstr>Nazi Propaganda</vt:lpstr>
      <vt:lpstr>Nazi Propaganda</vt:lpstr>
      <vt:lpstr>Propaganda</vt:lpstr>
      <vt:lpstr>The Final Solution</vt:lpstr>
      <vt:lpstr>The Final Solution</vt:lpstr>
      <vt:lpstr>Kristallnacht</vt:lpstr>
      <vt:lpstr>Kristallnacht</vt:lpstr>
      <vt:lpstr>Kristallnacht</vt:lpstr>
      <vt:lpstr>Kristallnacht</vt:lpstr>
    </vt:vector>
  </TitlesOfParts>
  <Company>Worcester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H Shumate</dc:creator>
  <cp:lastModifiedBy>Michael H Shumate</cp:lastModifiedBy>
  <cp:revision>1</cp:revision>
  <dcterms:created xsi:type="dcterms:W3CDTF">2016-05-25T13:43:09Z</dcterms:created>
  <dcterms:modified xsi:type="dcterms:W3CDTF">2016-05-25T13:43:46Z</dcterms:modified>
</cp:coreProperties>
</file>