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sldIdLst>
    <p:sldId id="264" r:id="rId2"/>
    <p:sldId id="275" r:id="rId3"/>
    <p:sldId id="263" r:id="rId4"/>
    <p:sldId id="260" r:id="rId5"/>
    <p:sldId id="276" r:id="rId6"/>
    <p:sldId id="277" r:id="rId7"/>
    <p:sldId id="261" r:id="rId8"/>
    <p:sldId id="278" r:id="rId9"/>
    <p:sldId id="279" r:id="rId10"/>
    <p:sldId id="280" r:id="rId11"/>
    <p:sldId id="281" r:id="rId12"/>
    <p:sldId id="265" r:id="rId13"/>
    <p:sldId id="266" r:id="rId14"/>
    <p:sldId id="26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9"/>
            <a:ext cx="5916194" cy="3837695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1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9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4" y="663390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8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40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9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2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8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5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1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1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1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1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0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20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D8301A2-9537-4F11-903A-9D7FEDBB449A}" type="datetime1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4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4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6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1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4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3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3" y="1586754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67933C-D5BB-9747-921D-6DADBD62AE1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E777DC-56F6-A54D-9A14-3867AECE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2272" y="1586754"/>
            <a:ext cx="9496271" cy="4571999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400" b="1" dirty="0" smtClean="0"/>
              <a:t>Separation into Ghettos</a:t>
            </a:r>
            <a:endParaRPr lang="en-US" sz="20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The Nazis wanted to create more “</a:t>
            </a:r>
            <a:r>
              <a:rPr lang="en-US" b="1" u="sng" dirty="0" smtClean="0">
                <a:solidFill>
                  <a:srgbClr val="3366FF"/>
                </a:solidFill>
              </a:rPr>
              <a:t>lebensraum</a:t>
            </a:r>
            <a:r>
              <a:rPr lang="en-US" dirty="0" smtClean="0"/>
              <a:t>” or </a:t>
            </a:r>
            <a:r>
              <a:rPr lang="en-US" b="1" u="sng" dirty="0" smtClean="0">
                <a:solidFill>
                  <a:srgbClr val="3366FF"/>
                </a:solidFill>
              </a:rPr>
              <a:t>living space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sz="1900" dirty="0" smtClean="0"/>
              <a:t>Jews were rounded up and sent to walled off sections of cities called </a:t>
            </a:r>
            <a:r>
              <a:rPr lang="en-US" sz="1900" b="1" u="sng" dirty="0" smtClean="0">
                <a:solidFill>
                  <a:srgbClr val="3366FF"/>
                </a:solidFill>
              </a:rPr>
              <a:t>ghettos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Multiple families</a:t>
            </a:r>
            <a:r>
              <a:rPr lang="en-US" dirty="0" smtClean="0"/>
              <a:t> occupied small, cramped, dirty apartments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Jews were allowed to leave the ghettos for work but had </a:t>
            </a:r>
            <a:r>
              <a:rPr lang="en-US" b="1" u="sng" dirty="0" smtClean="0">
                <a:solidFill>
                  <a:srgbClr val="3366FF"/>
                </a:solidFill>
              </a:rPr>
              <a:t>strict curfews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The Nazis </a:t>
            </a:r>
            <a:r>
              <a:rPr lang="en-US" b="1" u="sng" dirty="0" smtClean="0">
                <a:solidFill>
                  <a:srgbClr val="3366FF"/>
                </a:solidFill>
              </a:rPr>
              <a:t>took</a:t>
            </a:r>
            <a:r>
              <a:rPr lang="en-US" dirty="0" smtClean="0"/>
              <a:t> most of the </a:t>
            </a:r>
            <a:r>
              <a:rPr lang="en-US" b="1" u="sng" dirty="0" smtClean="0">
                <a:solidFill>
                  <a:srgbClr val="3366FF"/>
                </a:solidFill>
              </a:rPr>
              <a:t>property</a:t>
            </a:r>
            <a:r>
              <a:rPr lang="en-US" dirty="0" smtClean="0"/>
              <a:t> left by the Jews for their own profit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Auschwitz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87" y="1457979"/>
            <a:ext cx="6201219" cy="5043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 Barracks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7" y="1407997"/>
            <a:ext cx="7266672" cy="5450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2585" y="1586754"/>
            <a:ext cx="9936584" cy="4571999"/>
          </a:xfrm>
        </p:spPr>
        <p:txBody>
          <a:bodyPr/>
          <a:lstStyle/>
          <a:p>
            <a:pPr marL="1428750" lvl="2" indent="-514350">
              <a:buFont typeface="+mj-lt"/>
              <a:buAutoNum type="romanLcPeriod" startAt="6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Auschwitz</a:t>
            </a:r>
            <a:r>
              <a:rPr lang="en-US" sz="2400" dirty="0" smtClean="0"/>
              <a:t> was the worst of the death camps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400" dirty="0" smtClean="0"/>
              <a:t>Located in </a:t>
            </a:r>
            <a:r>
              <a:rPr lang="en-US" sz="2400" b="1" u="sng" dirty="0" smtClean="0">
                <a:solidFill>
                  <a:srgbClr val="3366FF"/>
                </a:solidFill>
              </a:rPr>
              <a:t>Poland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3366FF"/>
                </a:solidFill>
              </a:rPr>
              <a:t>1,100,000</a:t>
            </a:r>
            <a:r>
              <a:rPr lang="en-US" sz="2400" dirty="0" smtClean="0"/>
              <a:t> killed at Auschwitz; 200,000 </a:t>
            </a:r>
            <a:r>
              <a:rPr lang="en-US" sz="2400" b="1" u="sng" dirty="0" smtClean="0">
                <a:solidFill>
                  <a:srgbClr val="3366FF"/>
                </a:solidFill>
              </a:rPr>
              <a:t>children</a:t>
            </a:r>
            <a:r>
              <a:rPr lang="en-US" sz="2400" dirty="0" smtClean="0"/>
              <a:t> killed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3366FF"/>
                </a:solidFill>
              </a:rPr>
              <a:t>Joseph </a:t>
            </a:r>
            <a:r>
              <a:rPr lang="en-US" sz="2400" b="1" u="sng" dirty="0" err="1" smtClean="0">
                <a:solidFill>
                  <a:srgbClr val="3366FF"/>
                </a:solidFill>
              </a:rPr>
              <a:t>Megele</a:t>
            </a:r>
            <a:r>
              <a:rPr lang="en-US" sz="2400" dirty="0" smtClean="0"/>
              <a:t> did medical experiments on Jews and children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74" y="3747073"/>
            <a:ext cx="3880253" cy="2871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6068" y="1586754"/>
            <a:ext cx="9810068" cy="4571999"/>
          </a:xfrm>
        </p:spPr>
        <p:txBody>
          <a:bodyPr/>
          <a:lstStyle/>
          <a:p>
            <a:pPr marL="1428750" lvl="2" indent="-514350">
              <a:buFont typeface="+mj-lt"/>
              <a:buAutoNum type="romanLcPeriod" startAt="7"/>
            </a:pPr>
            <a:r>
              <a:rPr lang="en-US" sz="2200" dirty="0" err="1" smtClean="0"/>
              <a:t>Mauthausen</a:t>
            </a:r>
            <a:r>
              <a:rPr lang="en-US" sz="2200" dirty="0" smtClean="0"/>
              <a:t> in Austria (John Sagan story)</a:t>
            </a:r>
          </a:p>
          <a:p>
            <a:pPr marL="1428750" lvl="2" indent="-514350">
              <a:buFont typeface="+mj-lt"/>
              <a:buAutoNum type="romanLcPeriod" startAt="7"/>
            </a:pPr>
            <a:r>
              <a:rPr lang="en-US" sz="2200" dirty="0" smtClean="0"/>
              <a:t>Others targeted in the Final Solution: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Gypsies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Communists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Political Prisoners</a:t>
            </a:r>
            <a:r>
              <a:rPr lang="en-US" sz="2200" dirty="0" smtClean="0"/>
              <a:t> (John Sagan)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Homosexuals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Jehovah</a:t>
            </a:r>
            <a:r>
              <a:rPr lang="en-US" sz="2200" dirty="0" smtClean="0"/>
              <a:t>’s Witnesses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Soviet Prisoners of War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737" y="2669031"/>
            <a:ext cx="3276291" cy="321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586754"/>
            <a:ext cx="9143999" cy="4571999"/>
          </a:xfrm>
        </p:spPr>
        <p:txBody>
          <a:bodyPr/>
          <a:lstStyle/>
          <a:p>
            <a:r>
              <a:rPr lang="en-US" b="1" dirty="0" smtClean="0"/>
              <a:t>Result: The Nazis were </a:t>
            </a:r>
            <a:r>
              <a:rPr lang="en-US" b="1" u="sng" dirty="0" smtClean="0">
                <a:solidFill>
                  <a:srgbClr val="3366FF"/>
                </a:solidFill>
              </a:rPr>
              <a:t>organized</a:t>
            </a:r>
            <a:r>
              <a:rPr lang="en-US" b="1" dirty="0" smtClean="0"/>
              <a:t>, systematic, and </a:t>
            </a:r>
            <a:r>
              <a:rPr lang="en-US" b="1" u="sng" dirty="0" smtClean="0">
                <a:solidFill>
                  <a:srgbClr val="3366FF"/>
                </a:solidFill>
              </a:rPr>
              <a:t>merciless</a:t>
            </a:r>
            <a:r>
              <a:rPr lang="en-US" b="1" dirty="0" smtClean="0"/>
              <a:t>.  Most of the death camps were in Poland and over </a:t>
            </a:r>
            <a:r>
              <a:rPr lang="en-US" b="1" u="sng" dirty="0" smtClean="0">
                <a:solidFill>
                  <a:srgbClr val="3366FF"/>
                </a:solidFill>
              </a:rPr>
              <a:t>11</a:t>
            </a:r>
            <a:r>
              <a:rPr lang="en-US" b="1" dirty="0" smtClean="0"/>
              <a:t> million people were killed of which 6 million were Jews.  Most of the world had no idea and those who did know, were </a:t>
            </a:r>
            <a:r>
              <a:rPr lang="en-US" b="1" u="sng" dirty="0" smtClean="0">
                <a:solidFill>
                  <a:srgbClr val="3366FF"/>
                </a:solidFill>
              </a:rPr>
              <a:t>powerless</a:t>
            </a:r>
            <a:r>
              <a:rPr lang="en-US" b="1" dirty="0" smtClean="0"/>
              <a:t> to stop Hitler and the Nazis.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3746" y="3694952"/>
            <a:ext cx="3867679" cy="2897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24" y="1735138"/>
            <a:ext cx="7845291" cy="4056063"/>
          </a:xfrm>
        </p:spPr>
        <p:txBody>
          <a:bodyPr>
            <a:normAutofit fontScale="85000" lnSpcReduction="20000"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Generalize the role propaganda played in Hitler’s quest to rid Europe of it’s Jewish population.</a:t>
            </a:r>
          </a:p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how the Nazis systematically removed 6 million Jews from Europe.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7381119" y="4527608"/>
            <a:ext cx="1447431" cy="159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Ghettos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2" y="1457979"/>
            <a:ext cx="3992279" cy="3353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407" y="1457979"/>
            <a:ext cx="4596123" cy="3508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5190" y="1586754"/>
            <a:ext cx="9459189" cy="4571999"/>
          </a:xfrm>
        </p:spPr>
        <p:txBody>
          <a:bodyPr/>
          <a:lstStyle/>
          <a:p>
            <a:pPr lvl="1">
              <a:buFont typeface="+mj-lt"/>
              <a:buAutoNum type="alphaLcPeriod" startAt="5"/>
            </a:pPr>
            <a:r>
              <a:rPr lang="en-US" sz="2400" b="1" dirty="0" smtClean="0"/>
              <a:t>Concentration Camps</a:t>
            </a:r>
            <a:endParaRPr lang="en-US" sz="20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Thousands of Jews were transported to </a:t>
            </a:r>
            <a:r>
              <a:rPr lang="en-US" b="1" u="sng" dirty="0" smtClean="0">
                <a:solidFill>
                  <a:srgbClr val="3366FF"/>
                </a:solidFill>
              </a:rPr>
              <a:t>work camps</a:t>
            </a:r>
            <a:r>
              <a:rPr lang="en-US" dirty="0" smtClean="0"/>
              <a:t> around Poland, Austria, and Germany to work as </a:t>
            </a:r>
            <a:r>
              <a:rPr lang="en-US" b="1" u="sng" dirty="0" smtClean="0">
                <a:solidFill>
                  <a:srgbClr val="3366FF"/>
                </a:solidFill>
              </a:rPr>
              <a:t>slave labor</a:t>
            </a:r>
            <a:r>
              <a:rPr lang="en-US" dirty="0" smtClean="0"/>
              <a:t> for the Nazis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1900" dirty="0" smtClean="0"/>
              <a:t>Railroad </a:t>
            </a:r>
            <a:r>
              <a:rPr lang="en-US" sz="1900" b="1" u="sng" dirty="0" smtClean="0">
                <a:solidFill>
                  <a:srgbClr val="3366FF"/>
                </a:solidFill>
              </a:rPr>
              <a:t>boxcars</a:t>
            </a:r>
            <a:r>
              <a:rPr lang="en-US" sz="1900" dirty="0" smtClean="0"/>
              <a:t> were filled with people with no food or water as transport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Thousands </a:t>
            </a:r>
            <a:r>
              <a:rPr lang="en-US" b="1" u="sng" dirty="0" smtClean="0">
                <a:solidFill>
                  <a:srgbClr val="3366FF"/>
                </a:solidFill>
              </a:rPr>
              <a:t>starved</a:t>
            </a:r>
            <a:r>
              <a:rPr lang="en-US" dirty="0" smtClean="0"/>
              <a:t>, worked to death, or were </a:t>
            </a:r>
            <a:r>
              <a:rPr lang="en-US" b="1" u="sng" dirty="0" smtClean="0">
                <a:solidFill>
                  <a:srgbClr val="3366FF"/>
                </a:solidFill>
              </a:rPr>
              <a:t>killed</a:t>
            </a:r>
            <a:r>
              <a:rPr lang="en-US" dirty="0" smtClean="0"/>
              <a:t> in these camps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u="sng" dirty="0" err="1" smtClean="0">
                <a:solidFill>
                  <a:srgbClr val="3366FF"/>
                </a:solidFill>
              </a:rPr>
              <a:t>Plaszow</a:t>
            </a:r>
            <a:r>
              <a:rPr lang="en-US" dirty="0" smtClean="0"/>
              <a:t> camp in Poland is the main camp in the film Schindler’s List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1542" y="1586754"/>
            <a:ext cx="9505541" cy="4571999"/>
          </a:xfrm>
        </p:spPr>
        <p:txBody>
          <a:bodyPr/>
          <a:lstStyle/>
          <a:p>
            <a:pPr lvl="1">
              <a:buFont typeface="+mj-lt"/>
              <a:buAutoNum type="alphaLcPeriod" startAt="6"/>
            </a:pPr>
            <a:r>
              <a:rPr lang="en-US" sz="2400" b="1" dirty="0" smtClean="0"/>
              <a:t>Death Camps (The Final Solution)</a:t>
            </a:r>
            <a:endParaRPr lang="en-US" sz="20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Once the Final Solution was decided upon, many camps became </a:t>
            </a:r>
            <a:r>
              <a:rPr lang="en-US" b="1" u="sng" dirty="0" smtClean="0">
                <a:solidFill>
                  <a:srgbClr val="3366FF"/>
                </a:solidFill>
              </a:rPr>
              <a:t>extermination camps</a:t>
            </a:r>
            <a:r>
              <a:rPr lang="en-US" dirty="0" smtClean="0"/>
              <a:t> aimed solely at killing Jews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Heinrich Himmler</a:t>
            </a:r>
            <a:r>
              <a:rPr lang="en-US" dirty="0" smtClean="0"/>
              <a:t> &amp; </a:t>
            </a:r>
            <a:r>
              <a:rPr lang="en-US" b="1" u="sng" dirty="0" smtClean="0">
                <a:solidFill>
                  <a:srgbClr val="3366FF"/>
                </a:solidFill>
              </a:rPr>
              <a:t>Adolf Eichmann</a:t>
            </a:r>
            <a:r>
              <a:rPr lang="en-US" dirty="0" smtClean="0"/>
              <a:t> were the chief engineers and overseers of the Final Solution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1900" dirty="0" smtClean="0"/>
              <a:t>At first bodies were buried in shallow graves; the </a:t>
            </a:r>
            <a:r>
              <a:rPr lang="en-US" sz="1900" b="1" u="sng" dirty="0" smtClean="0">
                <a:solidFill>
                  <a:srgbClr val="3366FF"/>
                </a:solidFill>
              </a:rPr>
              <a:t>stench</a:t>
            </a:r>
            <a:r>
              <a:rPr lang="en-US" sz="1900" dirty="0" smtClean="0"/>
              <a:t> could be smelled for </a:t>
            </a:r>
            <a:r>
              <a:rPr lang="en-US" dirty="0" smtClean="0"/>
              <a:t>miles -</a:t>
            </a:r>
            <a:r>
              <a:rPr lang="en-US" dirty="0" smtClean="0">
                <a:sym typeface="Wingdings"/>
              </a:rPr>
              <a:t>-&gt;</a:t>
            </a:r>
            <a:r>
              <a:rPr lang="en-US" dirty="0" smtClean="0"/>
              <a:t> </a:t>
            </a:r>
            <a:r>
              <a:rPr lang="en-US" sz="1900" dirty="0" smtClean="0"/>
              <a:t>neighboring </a:t>
            </a:r>
            <a:r>
              <a:rPr lang="en-US" sz="1900" b="1" u="sng" dirty="0" smtClean="0">
                <a:solidFill>
                  <a:srgbClr val="3366FF"/>
                </a:solidFill>
              </a:rPr>
              <a:t>Germans</a:t>
            </a:r>
            <a:r>
              <a:rPr lang="en-US" sz="1900" dirty="0" smtClean="0"/>
              <a:t> were either ignorant or ignored the atrocity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00" dirty="0" smtClean="0"/>
              <a:t>The Nazis </a:t>
            </a:r>
            <a:r>
              <a:rPr lang="en-US" sz="1900" b="1" u="sng" dirty="0" smtClean="0">
                <a:solidFill>
                  <a:srgbClr val="3366FF"/>
                </a:solidFill>
              </a:rPr>
              <a:t>forced</a:t>
            </a:r>
            <a:r>
              <a:rPr lang="en-US" sz="1900" dirty="0" smtClean="0"/>
              <a:t> Jews to transport dead bodies, </a:t>
            </a:r>
            <a:r>
              <a:rPr lang="en-US" sz="1850" dirty="0" smtClean="0"/>
              <a:t>exhume bodies, and even kill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Heinrich Himmler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Member of Hitler’s SS</a:t>
            </a:r>
          </a:p>
          <a:p>
            <a:r>
              <a:rPr lang="en-US" dirty="0" smtClean="0"/>
              <a:t>Leading member of the Nazi Party</a:t>
            </a:r>
          </a:p>
          <a:p>
            <a:r>
              <a:rPr lang="en-US" dirty="0" smtClean="0"/>
              <a:t>Overseer of death camps</a:t>
            </a:r>
          </a:p>
          <a:p>
            <a:r>
              <a:rPr lang="en-US" dirty="0" smtClean="0"/>
              <a:t>Main architect of the Holocaust: Coordinated the killing of 6 million Jews</a:t>
            </a:r>
          </a:p>
          <a:p>
            <a:r>
              <a:rPr lang="en-US" dirty="0" smtClean="0"/>
              <a:t>Committed suicide before he could be questioned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52" y="1586754"/>
            <a:ext cx="32639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Eichmann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Member of Hitler’s SS</a:t>
            </a:r>
          </a:p>
          <a:p>
            <a:r>
              <a:rPr lang="en-US" dirty="0" smtClean="0"/>
              <a:t>Was in charge of facilitating and managing the mass deportation of Jews to ghettos and extermination camps</a:t>
            </a:r>
          </a:p>
          <a:p>
            <a:r>
              <a:rPr lang="en-US" dirty="0" smtClean="0"/>
              <a:t>Executed for crimes against humanity in 1962 </a:t>
            </a:r>
            <a:r>
              <a:rPr lang="en-US" smtClean="0"/>
              <a:t>in Israel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25" y="1586753"/>
            <a:ext cx="29591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4328" y="1586754"/>
            <a:ext cx="9978327" cy="4571999"/>
          </a:xfrm>
        </p:spPr>
        <p:txBody>
          <a:bodyPr/>
          <a:lstStyle/>
          <a:p>
            <a:pPr marL="1428750" lvl="2" indent="-514350">
              <a:buFont typeface="+mj-lt"/>
              <a:buAutoNum type="romanLcPeriod" startAt="5"/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="1" u="sng" dirty="0" smtClean="0">
                <a:solidFill>
                  <a:srgbClr val="3366FF"/>
                </a:solidFill>
              </a:rPr>
              <a:t>Gas chambers</a:t>
            </a:r>
            <a:r>
              <a:rPr lang="en-US" sz="2200" dirty="0" smtClean="0"/>
              <a:t> became main mode of death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Thousands</a:t>
            </a:r>
            <a:r>
              <a:rPr lang="en-US" sz="2200" dirty="0" smtClean="0"/>
              <a:t> could be killed in mere </a:t>
            </a:r>
            <a:r>
              <a:rPr lang="en-US" sz="2200" b="1" u="sng" dirty="0" smtClean="0">
                <a:solidFill>
                  <a:srgbClr val="3366FF"/>
                </a:solidFill>
              </a:rPr>
              <a:t>minutes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b="1" u="sng" dirty="0" err="1" smtClean="0">
                <a:solidFill>
                  <a:srgbClr val="3366FF"/>
                </a:solidFill>
              </a:rPr>
              <a:t>Zyklon</a:t>
            </a:r>
            <a:r>
              <a:rPr lang="en-US" sz="2200" b="1" u="sng" dirty="0" smtClean="0">
                <a:solidFill>
                  <a:srgbClr val="3366FF"/>
                </a:solidFill>
              </a:rPr>
              <a:t> B</a:t>
            </a:r>
            <a:r>
              <a:rPr lang="en-US" sz="2200" dirty="0" smtClean="0"/>
              <a:t> gas pellets were dropped in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100" dirty="0" smtClean="0"/>
              <a:t>Bodies were moved to crematoriums were bodies were quickly </a:t>
            </a:r>
            <a:r>
              <a:rPr lang="en-US" sz="2100" b="1" u="sng" dirty="0" smtClean="0">
                <a:solidFill>
                  <a:srgbClr val="3366FF"/>
                </a:solidFill>
              </a:rPr>
              <a:t>burned</a:t>
            </a:r>
          </a:p>
          <a:p>
            <a:pPr marL="1606550" lvl="3" indent="-342900">
              <a:buFont typeface="+mj-lt"/>
              <a:buAutoNum type="arabicPeriod"/>
            </a:pPr>
            <a:r>
              <a:rPr lang="en-US" sz="2200" dirty="0" smtClean="0"/>
              <a:t>Often times, </a:t>
            </a:r>
            <a:r>
              <a:rPr lang="en-US" sz="2200" dirty="0" err="1" smtClean="0"/>
              <a:t>Sonderkommandos</a:t>
            </a:r>
            <a:r>
              <a:rPr lang="en-US" sz="2200" dirty="0" smtClean="0"/>
              <a:t> were used; Jews forced to put dead Jews into </a:t>
            </a:r>
            <a:r>
              <a:rPr lang="en-US" sz="2200" b="1" u="sng" dirty="0" smtClean="0">
                <a:solidFill>
                  <a:srgbClr val="3366FF"/>
                </a:solidFill>
              </a:rPr>
              <a:t>crematoriums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586" y="0"/>
            <a:ext cx="8862414" cy="1143000"/>
          </a:xfrm>
        </p:spPr>
        <p:txBody>
          <a:bodyPr/>
          <a:lstStyle/>
          <a:p>
            <a:r>
              <a:rPr lang="en-US" dirty="0" smtClean="0"/>
              <a:t>Crematorium at Auschwitz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30" y="1103492"/>
            <a:ext cx="7672679" cy="57545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7979"/>
            <a:ext cx="9143999" cy="5400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314979"/>
            <a:ext cx="9143999" cy="1143000"/>
          </a:xfrm>
        </p:spPr>
        <p:txBody>
          <a:bodyPr/>
          <a:lstStyle/>
          <a:p>
            <a:r>
              <a:rPr lang="en-US" dirty="0" smtClean="0"/>
              <a:t>Gas Chamber &amp; Crematorium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743</TotalTime>
  <Words>505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Calisto MT</vt:lpstr>
      <vt:lpstr>Wingdings</vt:lpstr>
      <vt:lpstr>Venture</vt:lpstr>
      <vt:lpstr>The Final Solution</vt:lpstr>
      <vt:lpstr>Ghettos</vt:lpstr>
      <vt:lpstr>The Final Solution</vt:lpstr>
      <vt:lpstr>The Final Solution</vt:lpstr>
      <vt:lpstr>Heinrich Himmler</vt:lpstr>
      <vt:lpstr>Adolf Eichmann</vt:lpstr>
      <vt:lpstr>The Final Solution</vt:lpstr>
      <vt:lpstr>Crematorium at Auschwitz</vt:lpstr>
      <vt:lpstr>Gas Chamber &amp; Crematorium</vt:lpstr>
      <vt:lpstr>Auschwitz</vt:lpstr>
      <vt:lpstr>Prisoner Barracks</vt:lpstr>
      <vt:lpstr>The Final Solution</vt:lpstr>
      <vt:lpstr>The Final Solution</vt:lpstr>
      <vt:lpstr>The Final Solution</vt:lpstr>
      <vt:lpstr>Constructive Response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Karl Sagan</dc:creator>
  <cp:lastModifiedBy>Michael H Shumate</cp:lastModifiedBy>
  <cp:revision>19</cp:revision>
  <dcterms:created xsi:type="dcterms:W3CDTF">2016-02-17T15:28:09Z</dcterms:created>
  <dcterms:modified xsi:type="dcterms:W3CDTF">2016-05-25T13:44:25Z</dcterms:modified>
</cp:coreProperties>
</file>