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80" r:id="rId3"/>
    <p:sldId id="278" r:id="rId4"/>
    <p:sldId id="261" r:id="rId5"/>
    <p:sldId id="27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57" r:id="rId20"/>
    <p:sldId id="262" r:id="rId21"/>
    <p:sldId id="282"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E5C1ABC2-87A1-4767-B593-B811C5908994}" type="datetimeFigureOut">
              <a:rPr lang="en-US"/>
              <a:pPr>
                <a:defRPr/>
              </a:pPr>
              <a:t>3/1/2016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A54EDAAA-76EC-4521-A056-CF977DD7D15D}" type="slidenum">
              <a:rPr lang="en-US"/>
              <a:pPr>
                <a:defRPr/>
              </a:pPr>
              <a:t>‹#›</a:t>
            </a:fld>
            <a:endParaRPr lang="en-US"/>
          </a:p>
        </p:txBody>
      </p:sp>
    </p:spTree>
    <p:extLst>
      <p:ext uri="{BB962C8B-B14F-4D97-AF65-F5344CB8AC3E}">
        <p14:creationId xmlns:p14="http://schemas.microsoft.com/office/powerpoint/2010/main" val="33645163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7EA0A5-3089-4A13-A6FB-B1F36249F0FD}" type="slidenum">
              <a:rPr lang="en-US"/>
              <a:pPr>
                <a:defRPr/>
              </a:pPr>
              <a:t>‹#›</a:t>
            </a:fld>
            <a:endParaRPr lang="en-US"/>
          </a:p>
        </p:txBody>
      </p:sp>
    </p:spTree>
    <p:extLst>
      <p:ext uri="{BB962C8B-B14F-4D97-AF65-F5344CB8AC3E}">
        <p14:creationId xmlns:p14="http://schemas.microsoft.com/office/powerpoint/2010/main" val="15286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CBBB03-2061-4590-8A77-2C2125D8E6A1}" type="slidenum">
              <a:rPr lang="en-US"/>
              <a:pPr>
                <a:defRPr/>
              </a:pPr>
              <a:t>‹#›</a:t>
            </a:fld>
            <a:endParaRPr lang="en-US"/>
          </a:p>
        </p:txBody>
      </p:sp>
    </p:spTree>
    <p:extLst>
      <p:ext uri="{BB962C8B-B14F-4D97-AF65-F5344CB8AC3E}">
        <p14:creationId xmlns:p14="http://schemas.microsoft.com/office/powerpoint/2010/main" val="208540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A85906-F6EA-4192-A5D4-5F2AB2C28068}" type="slidenum">
              <a:rPr lang="en-US"/>
              <a:pPr>
                <a:defRPr/>
              </a:pPr>
              <a:t>‹#›</a:t>
            </a:fld>
            <a:endParaRPr lang="en-US"/>
          </a:p>
        </p:txBody>
      </p:sp>
    </p:spTree>
    <p:extLst>
      <p:ext uri="{BB962C8B-B14F-4D97-AF65-F5344CB8AC3E}">
        <p14:creationId xmlns:p14="http://schemas.microsoft.com/office/powerpoint/2010/main" val="349882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5061F7-3875-4934-B47F-7A2E60773EDA}" type="slidenum">
              <a:rPr lang="en-US"/>
              <a:pPr>
                <a:defRPr/>
              </a:pPr>
              <a:t>‹#›</a:t>
            </a:fld>
            <a:endParaRPr lang="en-US"/>
          </a:p>
        </p:txBody>
      </p:sp>
    </p:spTree>
    <p:extLst>
      <p:ext uri="{BB962C8B-B14F-4D97-AF65-F5344CB8AC3E}">
        <p14:creationId xmlns:p14="http://schemas.microsoft.com/office/powerpoint/2010/main" val="10903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F05CF8-0F19-49DE-BBD4-6C1FBC71DEE3}" type="slidenum">
              <a:rPr lang="en-US"/>
              <a:pPr>
                <a:defRPr/>
              </a:pPr>
              <a:t>‹#›</a:t>
            </a:fld>
            <a:endParaRPr lang="en-US"/>
          </a:p>
        </p:txBody>
      </p:sp>
    </p:spTree>
    <p:extLst>
      <p:ext uri="{BB962C8B-B14F-4D97-AF65-F5344CB8AC3E}">
        <p14:creationId xmlns:p14="http://schemas.microsoft.com/office/powerpoint/2010/main" val="200470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034F4E-93C7-47D9-9FB0-E10DDBF2BB4F}" type="slidenum">
              <a:rPr lang="en-US"/>
              <a:pPr>
                <a:defRPr/>
              </a:pPr>
              <a:t>‹#›</a:t>
            </a:fld>
            <a:endParaRPr lang="en-US"/>
          </a:p>
        </p:txBody>
      </p:sp>
    </p:spTree>
    <p:extLst>
      <p:ext uri="{BB962C8B-B14F-4D97-AF65-F5344CB8AC3E}">
        <p14:creationId xmlns:p14="http://schemas.microsoft.com/office/powerpoint/2010/main" val="178528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79BD80-ABB2-49D6-A00D-AB482F4E58C6}" type="slidenum">
              <a:rPr lang="en-US"/>
              <a:pPr>
                <a:defRPr/>
              </a:pPr>
              <a:t>‹#›</a:t>
            </a:fld>
            <a:endParaRPr lang="en-US"/>
          </a:p>
        </p:txBody>
      </p:sp>
    </p:spTree>
    <p:extLst>
      <p:ext uri="{BB962C8B-B14F-4D97-AF65-F5344CB8AC3E}">
        <p14:creationId xmlns:p14="http://schemas.microsoft.com/office/powerpoint/2010/main" val="367912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5F1466-CE39-4E5D-95BD-23DD69ACA33A}" type="slidenum">
              <a:rPr lang="en-US"/>
              <a:pPr>
                <a:defRPr/>
              </a:pPr>
              <a:t>‹#›</a:t>
            </a:fld>
            <a:endParaRPr lang="en-US"/>
          </a:p>
        </p:txBody>
      </p:sp>
    </p:spTree>
    <p:extLst>
      <p:ext uri="{BB962C8B-B14F-4D97-AF65-F5344CB8AC3E}">
        <p14:creationId xmlns:p14="http://schemas.microsoft.com/office/powerpoint/2010/main" val="374553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F01588-7A8E-4109-9D8D-8015171B80A3}" type="slidenum">
              <a:rPr lang="en-US"/>
              <a:pPr>
                <a:defRPr/>
              </a:pPr>
              <a:t>‹#›</a:t>
            </a:fld>
            <a:endParaRPr lang="en-US"/>
          </a:p>
        </p:txBody>
      </p:sp>
    </p:spTree>
    <p:extLst>
      <p:ext uri="{BB962C8B-B14F-4D97-AF65-F5344CB8AC3E}">
        <p14:creationId xmlns:p14="http://schemas.microsoft.com/office/powerpoint/2010/main" val="244249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290046-2922-415F-9718-376D311A1655}" type="slidenum">
              <a:rPr lang="en-US"/>
              <a:pPr>
                <a:defRPr/>
              </a:pPr>
              <a:t>‹#›</a:t>
            </a:fld>
            <a:endParaRPr lang="en-US"/>
          </a:p>
        </p:txBody>
      </p:sp>
    </p:spTree>
    <p:extLst>
      <p:ext uri="{BB962C8B-B14F-4D97-AF65-F5344CB8AC3E}">
        <p14:creationId xmlns:p14="http://schemas.microsoft.com/office/powerpoint/2010/main" val="262531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390004-264C-4BFF-A779-C88B4DE66399}" type="slidenum">
              <a:rPr lang="en-US"/>
              <a:pPr>
                <a:defRPr/>
              </a:pPr>
              <a:t>‹#›</a:t>
            </a:fld>
            <a:endParaRPr lang="en-US"/>
          </a:p>
        </p:txBody>
      </p:sp>
    </p:spTree>
    <p:extLst>
      <p:ext uri="{BB962C8B-B14F-4D97-AF65-F5344CB8AC3E}">
        <p14:creationId xmlns:p14="http://schemas.microsoft.com/office/powerpoint/2010/main" val="7089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5BF86F-A75F-4C34-9ECC-7A750F9CCC30}" type="slidenum">
              <a:rPr lang="en-US"/>
              <a:pPr>
                <a:defRPr/>
              </a:pPr>
              <a:t>‹#›</a:t>
            </a:fld>
            <a:endParaRPr lang="en-US"/>
          </a:p>
        </p:txBody>
      </p:sp>
    </p:spTree>
    <p:extLst>
      <p:ext uri="{BB962C8B-B14F-4D97-AF65-F5344CB8AC3E}">
        <p14:creationId xmlns:p14="http://schemas.microsoft.com/office/powerpoint/2010/main" val="331781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4199134-999F-44D0-8497-5E2E40160C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9144000" cy="6858000"/>
          </a:xfrm>
        </p:spPr>
        <p:txBody>
          <a:bodyPr/>
          <a:lstStyle/>
          <a:p>
            <a:pPr eaLnBrk="1" hangingPunct="1">
              <a:lnSpc>
                <a:spcPct val="95000"/>
              </a:lnSpc>
              <a:buSzPct val="80000"/>
              <a:buFont typeface="Wingdings" pitchFamily="2" charset="2"/>
              <a:buChar char="n"/>
            </a:pPr>
            <a:r>
              <a:rPr lang="en-US" altLang="en-US" sz="3600" u="sng" smtClean="0"/>
              <a:t>Essential Question:</a:t>
            </a:r>
            <a:endParaRPr lang="en-US" altLang="en-US" sz="3600" smtClean="0"/>
          </a:p>
          <a:p>
            <a:pPr lvl="1" eaLnBrk="1" hangingPunct="1">
              <a:lnSpc>
                <a:spcPct val="95000"/>
              </a:lnSpc>
            </a:pPr>
            <a:r>
              <a:rPr lang="en-US" altLang="en-US" sz="3600" smtClean="0"/>
              <a:t>What impact did immigration and urbanization have on </a:t>
            </a:r>
            <a:br>
              <a:rPr lang="en-US" altLang="en-US" sz="3600" smtClean="0"/>
            </a:br>
            <a:r>
              <a:rPr lang="en-US" altLang="en-US" sz="3600" smtClean="0"/>
              <a:t>American life during the </a:t>
            </a:r>
            <a:br>
              <a:rPr lang="en-US" altLang="en-US" sz="3600" smtClean="0"/>
            </a:br>
            <a:r>
              <a:rPr lang="en-US" altLang="en-US" sz="3600" smtClean="0"/>
              <a:t>Gilded Age (1870-1900)?</a:t>
            </a:r>
          </a:p>
          <a:p>
            <a:pPr eaLnBrk="1" hangingPunct="1">
              <a:lnSpc>
                <a:spcPct val="95000"/>
              </a:lnSpc>
              <a:buSzPct val="80000"/>
              <a:buFont typeface="Wingdings" pitchFamily="2" charset="2"/>
              <a:buChar char="n"/>
            </a:pPr>
            <a:r>
              <a:rPr lang="en-US" altLang="en-US" sz="3600" u="sng" smtClean="0">
                <a:solidFill>
                  <a:srgbClr val="FF0000"/>
                </a:solidFill>
              </a:rPr>
              <a:t>Warm-Up Question</a:t>
            </a:r>
            <a:r>
              <a:rPr lang="en-US" altLang="en-US" sz="3600" smtClean="0">
                <a:solidFill>
                  <a:srgbClr val="FF0000"/>
                </a:solidFill>
              </a:rPr>
              <a:t>:</a:t>
            </a:r>
          </a:p>
          <a:p>
            <a:pPr lvl="1" eaLnBrk="1" hangingPunct="1">
              <a:lnSpc>
                <a:spcPct val="95000"/>
              </a:lnSpc>
            </a:pPr>
            <a:r>
              <a:rPr lang="en-US" altLang="en-US" sz="3600" smtClean="0">
                <a:solidFill>
                  <a:srgbClr val="FF0000"/>
                </a:solidFill>
              </a:rPr>
              <a:t>What is the significance </a:t>
            </a:r>
            <a:br>
              <a:rPr lang="en-US" altLang="en-US" sz="3600" smtClean="0">
                <a:solidFill>
                  <a:srgbClr val="FF0000"/>
                </a:solidFill>
              </a:rPr>
            </a:br>
            <a:r>
              <a:rPr lang="en-US" altLang="en-US" sz="3600" smtClean="0">
                <a:solidFill>
                  <a:srgbClr val="FF0000"/>
                </a:solidFill>
              </a:rPr>
              <a:t>of the following quote?</a:t>
            </a:r>
            <a:br>
              <a:rPr lang="en-US" altLang="en-US" sz="3600" smtClean="0">
                <a:solidFill>
                  <a:srgbClr val="FF0000"/>
                </a:solidFill>
              </a:rPr>
            </a:br>
            <a:r>
              <a:rPr lang="en-US" altLang="en-US" sz="4000" smtClean="0">
                <a:solidFill>
                  <a:srgbClr val="0000FF"/>
                </a:solidFill>
              </a:rPr>
              <a:t>“</a:t>
            </a:r>
            <a:r>
              <a:rPr lang="en-US" altLang="en-US" sz="3600" i="1" smtClean="0">
                <a:solidFill>
                  <a:srgbClr val="0000FF"/>
                </a:solidFill>
              </a:rPr>
              <a:t>Give me your tired, </a:t>
            </a:r>
            <a:br>
              <a:rPr lang="en-US" altLang="en-US" sz="3600" i="1" smtClean="0">
                <a:solidFill>
                  <a:srgbClr val="0000FF"/>
                </a:solidFill>
              </a:rPr>
            </a:br>
            <a:r>
              <a:rPr lang="en-US" altLang="en-US" sz="3600" i="1" smtClean="0">
                <a:solidFill>
                  <a:srgbClr val="0000FF"/>
                </a:solidFill>
              </a:rPr>
              <a:t>your poor, Your </a:t>
            </a:r>
            <a:br>
              <a:rPr lang="en-US" altLang="en-US" sz="3600" i="1" smtClean="0">
                <a:solidFill>
                  <a:srgbClr val="0000FF"/>
                </a:solidFill>
              </a:rPr>
            </a:br>
            <a:r>
              <a:rPr lang="en-US" altLang="en-US" sz="3600" i="1" smtClean="0">
                <a:solidFill>
                  <a:srgbClr val="0000FF"/>
                </a:solidFill>
              </a:rPr>
              <a:t>huddled masses </a:t>
            </a:r>
            <a:br>
              <a:rPr lang="en-US" altLang="en-US" sz="3600" i="1" smtClean="0">
                <a:solidFill>
                  <a:srgbClr val="0000FF"/>
                </a:solidFill>
              </a:rPr>
            </a:br>
            <a:r>
              <a:rPr lang="en-US" altLang="en-US" sz="3600" i="1" smtClean="0">
                <a:solidFill>
                  <a:srgbClr val="0000FF"/>
                </a:solidFill>
              </a:rPr>
              <a:t>yearning to breathe free”</a:t>
            </a:r>
          </a:p>
        </p:txBody>
      </p:sp>
      <p:pic>
        <p:nvPicPr>
          <p:cNvPr id="2053" name="Picture 5" descr="statue-of-libe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550" y="1219200"/>
            <a:ext cx="3094038" cy="563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715963"/>
          </a:xfrm>
        </p:spPr>
        <p:txBody>
          <a:bodyPr/>
          <a:lstStyle/>
          <a:p>
            <a:pPr eaLnBrk="1" hangingPunct="1"/>
            <a:r>
              <a:rPr lang="en-US" altLang="en-US" smtClean="0"/>
              <a:t>Urban Housing</a:t>
            </a:r>
          </a:p>
        </p:txBody>
      </p:sp>
      <p:sp>
        <p:nvSpPr>
          <p:cNvPr id="10243" name="Content Placeholder 6"/>
          <p:cNvSpPr>
            <a:spLocks noGrp="1"/>
          </p:cNvSpPr>
          <p:nvPr>
            <p:ph idx="1"/>
          </p:nvPr>
        </p:nvSpPr>
        <p:spPr>
          <a:xfrm>
            <a:off x="228600" y="762000"/>
            <a:ext cx="8686800" cy="5715000"/>
          </a:xfrm>
        </p:spPr>
        <p:txBody>
          <a:bodyPr/>
          <a:lstStyle/>
          <a:p>
            <a:pPr eaLnBrk="1" hangingPunct="1">
              <a:spcBef>
                <a:spcPct val="35000"/>
              </a:spcBef>
            </a:pPr>
            <a:r>
              <a:rPr lang="en-US" altLang="en-US" sz="2500" dirty="0" smtClean="0"/>
              <a:t>Most cities weren’t prepared for such increasing populations. City streets were often flooded with waste due to inadequate sewage systems. Decent housing     was scarce, most urban-dwelling immigrants lived in </a:t>
            </a:r>
            <a:r>
              <a:rPr lang="en-US" altLang="en-US" sz="2500" b="1" i="1" dirty="0" smtClean="0"/>
              <a:t>tenement</a:t>
            </a:r>
            <a:r>
              <a:rPr lang="en-US" altLang="en-US" sz="2500" dirty="0" smtClean="0"/>
              <a:t> buildings – rundown, low rent apartment buildings  clustered together in the poorest parts of town. </a:t>
            </a:r>
          </a:p>
          <a:p>
            <a:pPr eaLnBrk="1" hangingPunct="1">
              <a:spcBef>
                <a:spcPct val="35000"/>
              </a:spcBef>
            </a:pPr>
            <a:r>
              <a:rPr lang="en-US" altLang="en-US" sz="2500" dirty="0" smtClean="0"/>
              <a:t>Most tenements were filthy, run down and had little ventilation or light. Fires, disease and death were common among immigrant tenement communities. </a:t>
            </a:r>
            <a:br>
              <a:rPr lang="en-US" altLang="en-US" sz="2500" dirty="0" smtClean="0"/>
            </a:br>
            <a:r>
              <a:rPr lang="en-US" altLang="en-US" sz="2500" dirty="0" smtClean="0"/>
              <a:t>Half of Manhattan’s fires were in tenement buildings.  </a:t>
            </a:r>
          </a:p>
          <a:p>
            <a:pPr eaLnBrk="1" hangingPunct="1">
              <a:spcBef>
                <a:spcPct val="35000"/>
              </a:spcBef>
            </a:pPr>
            <a:r>
              <a:rPr lang="en-US" altLang="en-US" sz="2500" dirty="0" smtClean="0"/>
              <a:t>Many immigrants came down with contagious lung disease, tuberculosis, and about   60% of immigrant babies died before their first birthday.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44000"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563563"/>
          </a:xfrm>
        </p:spPr>
        <p:txBody>
          <a:bodyPr/>
          <a:lstStyle/>
          <a:p>
            <a:pPr eaLnBrk="1" hangingPunct="1"/>
            <a:r>
              <a:rPr lang="en-US" altLang="en-US" smtClean="0"/>
              <a:t>Nativism</a:t>
            </a:r>
          </a:p>
        </p:txBody>
      </p:sp>
      <p:sp>
        <p:nvSpPr>
          <p:cNvPr id="12291" name="Content Placeholder 2"/>
          <p:cNvSpPr>
            <a:spLocks noGrp="1"/>
          </p:cNvSpPr>
          <p:nvPr>
            <p:ph idx="1"/>
          </p:nvPr>
        </p:nvSpPr>
        <p:spPr>
          <a:xfrm>
            <a:off x="0" y="762000"/>
            <a:ext cx="9144000" cy="6096000"/>
          </a:xfrm>
        </p:spPr>
        <p:txBody>
          <a:bodyPr/>
          <a:lstStyle/>
          <a:p>
            <a:pPr eaLnBrk="1" hangingPunct="1"/>
            <a:r>
              <a:rPr lang="en-US" altLang="en-US" sz="2500" dirty="0" smtClean="0"/>
              <a:t>Many native-born Americans viewed the new immigrants with  a combination of fear, hostility and suspicion. </a:t>
            </a:r>
            <a:r>
              <a:rPr lang="en-US" altLang="en-US" sz="2500" b="1" i="1" dirty="0" smtClean="0"/>
              <a:t>Nativism</a:t>
            </a:r>
            <a:r>
              <a:rPr lang="en-US" altLang="en-US" sz="2500" dirty="0" smtClean="0"/>
              <a:t> was based on the belief that immigrants posed a threat to    native-born Americans and their way of life. Nativists had deep-seated prejudices about immigrants based on ethnicity, religion, political and social beliefs.</a:t>
            </a:r>
          </a:p>
          <a:p>
            <a:pPr eaLnBrk="1" hangingPunct="1"/>
            <a:r>
              <a:rPr lang="en-US" altLang="en-US" sz="2500" dirty="0" smtClean="0"/>
              <a:t>Many American workers accused immigrants of taking jobs away from “real” Americans. Nativists worked to restrict the number of immigrants entering the United States. </a:t>
            </a:r>
          </a:p>
          <a:p>
            <a:pPr eaLnBrk="1" hangingPunct="1"/>
            <a:r>
              <a:rPr lang="en-US" altLang="en-US" sz="2500" dirty="0" smtClean="0"/>
              <a:t>In 1883, Congress passed the </a:t>
            </a:r>
            <a:r>
              <a:rPr lang="en-US" altLang="en-US" sz="2500" b="1" i="1" dirty="0" smtClean="0"/>
              <a:t>Chinese Exclusion Act</a:t>
            </a:r>
            <a:r>
              <a:rPr lang="en-US" altLang="en-US" sz="2500" dirty="0" smtClean="0"/>
              <a:t> which restricted Chinese immigration to America. In the 1890s, they called for laws restricting the number of new immigrants from Southern and Eastern Europe. They encouraged </a:t>
            </a:r>
            <a:r>
              <a:rPr lang="en-US" altLang="en-US" sz="2500" b="1" i="1" dirty="0" smtClean="0"/>
              <a:t>quotas</a:t>
            </a:r>
            <a:r>
              <a:rPr lang="en-US" altLang="en-US" sz="2500" dirty="0" smtClean="0"/>
              <a:t> that would limit the number of immigrants the US would accept from each nation.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4" y="33403"/>
            <a:ext cx="46767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203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010" y="26096"/>
            <a:ext cx="4117975"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914400"/>
          </a:xfrm>
        </p:spPr>
        <p:txBody>
          <a:bodyPr/>
          <a:lstStyle/>
          <a:p>
            <a:pPr eaLnBrk="1" hangingPunct="1"/>
            <a:r>
              <a:rPr lang="en-US" altLang="en-US" smtClean="0"/>
              <a:t>Ethnic Neighborhoods</a:t>
            </a:r>
          </a:p>
        </p:txBody>
      </p:sp>
      <p:sp>
        <p:nvSpPr>
          <p:cNvPr id="14339" name="Content Placeholder 2"/>
          <p:cNvSpPr>
            <a:spLocks noGrp="1"/>
          </p:cNvSpPr>
          <p:nvPr>
            <p:ph idx="1"/>
          </p:nvPr>
        </p:nvSpPr>
        <p:spPr>
          <a:xfrm>
            <a:off x="228600" y="1036638"/>
            <a:ext cx="8686800" cy="5364162"/>
          </a:xfrm>
        </p:spPr>
        <p:txBody>
          <a:bodyPr/>
          <a:lstStyle/>
          <a:p>
            <a:pPr eaLnBrk="1" hangingPunct="1"/>
            <a:r>
              <a:rPr lang="en-US" altLang="en-US" sz="2500" dirty="0" smtClean="0"/>
              <a:t>After arriving in the USA, about 2/3 of immigrants settled in cities, such as NYC, Chicago, Boston &amp; Philadelphia. The majority of immigrants lived in </a:t>
            </a:r>
            <a:r>
              <a:rPr lang="en-US" altLang="en-US" sz="2500" b="1" i="1" dirty="0" smtClean="0"/>
              <a:t>ethnic neighborhoods</a:t>
            </a:r>
            <a:r>
              <a:rPr lang="en-US" altLang="en-US" sz="2500" dirty="0" smtClean="0"/>
              <a:t>, or enclaves.</a:t>
            </a:r>
          </a:p>
          <a:p>
            <a:pPr eaLnBrk="1" hangingPunct="1"/>
            <a:r>
              <a:rPr lang="en-US" altLang="en-US" sz="2500" dirty="0" smtClean="0"/>
              <a:t>These neighborhoods provided new immigrants with a sense of community and security, as the immigrants were surrounded by the familiar customs, food and language of their homeland.  As a result, many settled in the neighborhoods permanently. </a:t>
            </a:r>
          </a:p>
          <a:p>
            <a:pPr eaLnBrk="1" hangingPunct="1"/>
            <a:r>
              <a:rPr lang="en-US" altLang="en-US" sz="2500" dirty="0" smtClean="0"/>
              <a:t>Many enclaves were crowded and their streets teemed with local residents, peddlers and merchants, and horses and carriages. Immigrants often established businesses that catered to the needs of immigrants.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914400"/>
            <a:ext cx="434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0"/>
            <a:ext cx="4662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715963"/>
          </a:xfrm>
        </p:spPr>
        <p:txBody>
          <a:bodyPr/>
          <a:lstStyle/>
          <a:p>
            <a:pPr eaLnBrk="1" hangingPunct="1"/>
            <a:r>
              <a:rPr lang="en-US" altLang="en-US" dirty="0" smtClean="0"/>
              <a:t>Working Conditions</a:t>
            </a:r>
          </a:p>
        </p:txBody>
      </p:sp>
      <p:sp>
        <p:nvSpPr>
          <p:cNvPr id="16387" name="Content Placeholder 2"/>
          <p:cNvSpPr>
            <a:spLocks noGrp="1"/>
          </p:cNvSpPr>
          <p:nvPr>
            <p:ph idx="1"/>
          </p:nvPr>
        </p:nvSpPr>
        <p:spPr>
          <a:xfrm>
            <a:off x="152400" y="838200"/>
            <a:ext cx="8991600" cy="6019800"/>
          </a:xfrm>
        </p:spPr>
        <p:txBody>
          <a:bodyPr/>
          <a:lstStyle/>
          <a:p>
            <a:pPr eaLnBrk="1" hangingPunct="1"/>
            <a:r>
              <a:rPr lang="en-US" altLang="en-US" sz="2500" dirty="0" smtClean="0"/>
              <a:t>The majority of immigrants worked in industrial jobs, for a variety of reasons. Most industries were rapidly growing  and in need of workers. Most immigrants were unskilled laborers, were desperate for work, and were willing to accept almost any kind of job, no matter how un-attractive or low paying.</a:t>
            </a:r>
          </a:p>
          <a:p>
            <a:pPr eaLnBrk="1" hangingPunct="1"/>
            <a:r>
              <a:rPr lang="en-US" altLang="en-US" sz="2500" dirty="0" smtClean="0"/>
              <a:t>Immigrants were particularly vulnerable to exploitation and many worked under intolerable conditions. The average worker’s salary was about 10 cents an hour and child workers often made half that. Additionally, many workers were forced to work 12-16 hours per day.</a:t>
            </a:r>
          </a:p>
          <a:p>
            <a:pPr eaLnBrk="1" hangingPunct="1"/>
            <a:r>
              <a:rPr lang="en-US" altLang="en-US" sz="2500" dirty="0" smtClean="0"/>
              <a:t>Working conditions were often dangerous, unsanitary and uncomfortable.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00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Illus. of two children working in coal m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1875"/>
            <a:ext cx="48006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industrial-revolution-children-lab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2700" y="0"/>
            <a:ext cx="4051300" cy="685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85800"/>
          </a:xfrm>
        </p:spPr>
        <p:txBody>
          <a:bodyPr/>
          <a:lstStyle/>
          <a:p>
            <a:pPr eaLnBrk="1" hangingPunct="1"/>
            <a:r>
              <a:rPr lang="en-US" altLang="en-US" dirty="0" smtClean="0"/>
              <a:t>Child Labor</a:t>
            </a:r>
          </a:p>
        </p:txBody>
      </p:sp>
      <p:sp>
        <p:nvSpPr>
          <p:cNvPr id="18435" name="Content Placeholder 2"/>
          <p:cNvSpPr>
            <a:spLocks noGrp="1"/>
          </p:cNvSpPr>
          <p:nvPr>
            <p:ph idx="1"/>
          </p:nvPr>
        </p:nvSpPr>
        <p:spPr>
          <a:xfrm>
            <a:off x="304800" y="914400"/>
            <a:ext cx="8610600" cy="5943600"/>
          </a:xfrm>
        </p:spPr>
        <p:txBody>
          <a:bodyPr/>
          <a:lstStyle/>
          <a:p>
            <a:pPr eaLnBrk="1" hangingPunct="1">
              <a:spcBef>
                <a:spcPct val="35000"/>
              </a:spcBef>
            </a:pPr>
            <a:r>
              <a:rPr lang="en-US" altLang="en-US" sz="2500" dirty="0" smtClean="0"/>
              <a:t>Because their poor families needed them and businesses welcomed them, around 1.75 million children joined the work force in the late 1800s.  </a:t>
            </a:r>
          </a:p>
          <a:p>
            <a:pPr eaLnBrk="1" hangingPunct="1">
              <a:spcBef>
                <a:spcPct val="35000"/>
              </a:spcBef>
            </a:pPr>
            <a:r>
              <a:rPr lang="en-US" altLang="en-US" sz="2500" dirty="0" smtClean="0"/>
              <a:t>These laborers were mostly between the ages of 10-15,  but some were as young as 6. Children worked up to    15 hours a day in coal mines and  factories.</a:t>
            </a:r>
          </a:p>
          <a:p>
            <a:pPr eaLnBrk="1" hangingPunct="1">
              <a:spcBef>
                <a:spcPct val="35000"/>
              </a:spcBef>
            </a:pPr>
            <a:r>
              <a:rPr lang="en-US" altLang="en-US" sz="2500" dirty="0" smtClean="0"/>
              <a:t>Child labor was especially common in mining because   their small size worked well in the cramped spaces.  Common injuries in the mines included back deformities, asthma and crushed or broken fingers. Many other industries employed and similarly harmed children.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l="6270" t="15887"/>
          <a:stretch>
            <a:fillRect/>
          </a:stretch>
        </p:blipFill>
        <p:spPr>
          <a:xfrm>
            <a:off x="0" y="0"/>
            <a:ext cx="4556125" cy="6858000"/>
          </a:xfrm>
        </p:spPr>
      </p:pic>
      <p:pic>
        <p:nvPicPr>
          <p:cNvPr id="19460" name="Picture 4" descr="Photo of BASEBALL, 1887. &#10;American lithograph by Louis Prang &amp; 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1600"/>
            <a:ext cx="46482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ft3q2nb2gw_000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000" y="3352800"/>
            <a:ext cx="3403600" cy="342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animEffect transition="in" filter="fade">
                                      <p:cBhvr>
                                        <p:cTn id="9"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76200"/>
            <a:ext cx="9144000" cy="838200"/>
          </a:xfrm>
        </p:spPr>
        <p:txBody>
          <a:bodyPr/>
          <a:lstStyle/>
          <a:p>
            <a:r>
              <a:rPr lang="en-US" altLang="en-US" sz="3900" u="sng" smtClean="0">
                <a:solidFill>
                  <a:schemeClr val="tx1"/>
                </a:solidFill>
                <a:effectLst>
                  <a:outerShdw blurRad="38100" dist="38100" dir="2700000" algn="tl">
                    <a:srgbClr val="C0C0C0"/>
                  </a:outerShdw>
                </a:effectLst>
                <a:latin typeface="Calibri" pitchFamily="34" charset="0"/>
              </a:rPr>
              <a:t>Gilded Age: Immigration &amp; Urbanization</a:t>
            </a:r>
          </a:p>
        </p:txBody>
      </p:sp>
      <p:sp>
        <p:nvSpPr>
          <p:cNvPr id="38915" name="Rectangle 3"/>
          <p:cNvSpPr>
            <a:spLocks noGrp="1" noChangeArrowheads="1"/>
          </p:cNvSpPr>
          <p:nvPr>
            <p:ph type="body" idx="1"/>
          </p:nvPr>
        </p:nvSpPr>
        <p:spPr>
          <a:xfrm>
            <a:off x="0" y="838200"/>
            <a:ext cx="9144000" cy="6019800"/>
          </a:xfrm>
        </p:spPr>
        <p:txBody>
          <a:bodyPr/>
          <a:lstStyle/>
          <a:p>
            <a:pPr>
              <a:lnSpc>
                <a:spcPct val="85000"/>
              </a:lnSpc>
            </a:pPr>
            <a:r>
              <a:rPr lang="en-US" altLang="en-US" sz="3900" smtClean="0">
                <a:latin typeface="Calibri" pitchFamily="34" charset="0"/>
              </a:rPr>
              <a:t>During the Gilded Age, the United States was a land of opportunity</a:t>
            </a:r>
          </a:p>
          <a:p>
            <a:pPr lvl="1">
              <a:lnSpc>
                <a:spcPct val="85000"/>
              </a:lnSpc>
            </a:pPr>
            <a:r>
              <a:rPr lang="en-US" altLang="en-US" sz="3900" smtClean="0">
                <a:latin typeface="Calibri" pitchFamily="34" charset="0"/>
              </a:rPr>
              <a:t>The industrial revolution created jobs in Eastern factories</a:t>
            </a:r>
          </a:p>
          <a:p>
            <a:pPr lvl="1">
              <a:lnSpc>
                <a:spcPct val="85000"/>
              </a:lnSpc>
            </a:pPr>
            <a:r>
              <a:rPr lang="en-US" altLang="en-US" sz="3900" smtClean="0">
                <a:latin typeface="Calibri" pitchFamily="34" charset="0"/>
              </a:rPr>
              <a:t>Millions of “new immigrants” swarmed to the U.S. from Eastern &amp; Southern Europe, swelling American cities </a:t>
            </a:r>
          </a:p>
          <a:p>
            <a:pPr lvl="1">
              <a:lnSpc>
                <a:spcPct val="85000"/>
              </a:lnSpc>
            </a:pPr>
            <a:r>
              <a:rPr lang="en-US" altLang="en-US" sz="3900" smtClean="0">
                <a:latin typeface="Calibri" pitchFamily="34" charset="0"/>
              </a:rPr>
              <a:t>The</a:t>
            </a:r>
            <a:r>
              <a:rPr lang="en-US" altLang="en-US" sz="3000" smtClean="0">
                <a:latin typeface="Calibri" pitchFamily="34" charset="0"/>
              </a:rPr>
              <a:t> </a:t>
            </a:r>
            <a:r>
              <a:rPr lang="en-US" altLang="en-US" sz="3900" smtClean="0">
                <a:latin typeface="Calibri" pitchFamily="34" charset="0"/>
              </a:rPr>
              <a:t>influx</a:t>
            </a:r>
            <a:r>
              <a:rPr lang="en-US" altLang="en-US" sz="3000" smtClean="0">
                <a:latin typeface="Calibri" pitchFamily="34" charset="0"/>
              </a:rPr>
              <a:t> </a:t>
            </a:r>
            <a:r>
              <a:rPr lang="en-US" altLang="en-US" sz="3900" smtClean="0">
                <a:latin typeface="Calibri" pitchFamily="34" charset="0"/>
              </a:rPr>
              <a:t>of</a:t>
            </a:r>
            <a:r>
              <a:rPr lang="en-US" altLang="en-US" sz="3000" smtClean="0">
                <a:latin typeface="Calibri" pitchFamily="34" charset="0"/>
              </a:rPr>
              <a:t> </a:t>
            </a:r>
            <a:r>
              <a:rPr lang="en-US" altLang="en-US" sz="3900" smtClean="0">
                <a:latin typeface="Calibri" pitchFamily="34" charset="0"/>
              </a:rPr>
              <a:t>urban</a:t>
            </a:r>
            <a:r>
              <a:rPr lang="en-US" altLang="en-US" sz="3000" smtClean="0">
                <a:latin typeface="Calibri" pitchFamily="34" charset="0"/>
              </a:rPr>
              <a:t> </a:t>
            </a:r>
            <a:r>
              <a:rPr lang="en-US" altLang="en-US" sz="3900" smtClean="0">
                <a:latin typeface="Calibri" pitchFamily="34" charset="0"/>
              </a:rPr>
              <a:t>workers</a:t>
            </a:r>
            <a:r>
              <a:rPr lang="en-US" altLang="en-US" sz="3000" smtClean="0">
                <a:latin typeface="Calibri" pitchFamily="34" charset="0"/>
              </a:rPr>
              <a:t> </a:t>
            </a:r>
            <a:r>
              <a:rPr lang="en-US" altLang="en-US" sz="3900" smtClean="0">
                <a:latin typeface="Calibri" pitchFamily="34" charset="0"/>
              </a:rPr>
              <a:t>helped</a:t>
            </a:r>
            <a:r>
              <a:rPr lang="en-US" altLang="en-US" sz="3000" smtClean="0">
                <a:latin typeface="Calibri" pitchFamily="34" charset="0"/>
              </a:rPr>
              <a:t> </a:t>
            </a:r>
            <a:r>
              <a:rPr lang="en-US" altLang="en-US" sz="3900" smtClean="0">
                <a:latin typeface="Calibri" pitchFamily="34" charset="0"/>
              </a:rPr>
              <a:t>boom industry &amp; modernize cities, but also led to horrible working &amp; living conditions, child labor, nativism towards immigrants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792163"/>
          </a:xfrm>
        </p:spPr>
        <p:txBody>
          <a:bodyPr/>
          <a:lstStyle/>
          <a:p>
            <a:pPr eaLnBrk="1" hangingPunct="1"/>
            <a:r>
              <a:rPr lang="en-US" altLang="en-US" smtClean="0"/>
              <a:t>Leisure Time</a:t>
            </a:r>
          </a:p>
        </p:txBody>
      </p:sp>
      <p:sp>
        <p:nvSpPr>
          <p:cNvPr id="20483" name="Content Placeholder 2"/>
          <p:cNvSpPr>
            <a:spLocks noGrp="1"/>
          </p:cNvSpPr>
          <p:nvPr>
            <p:ph idx="1"/>
          </p:nvPr>
        </p:nvSpPr>
        <p:spPr>
          <a:xfrm>
            <a:off x="304800" y="1036638"/>
            <a:ext cx="8534400" cy="5287962"/>
          </a:xfrm>
        </p:spPr>
        <p:txBody>
          <a:bodyPr/>
          <a:lstStyle/>
          <a:p>
            <a:pPr eaLnBrk="1" hangingPunct="1">
              <a:spcBef>
                <a:spcPct val="30000"/>
              </a:spcBef>
            </a:pPr>
            <a:r>
              <a:rPr lang="en-US" altLang="en-US" sz="2500" dirty="0" smtClean="0"/>
              <a:t>While working and living conditions were difficult and dangerous for most poor immigrants, middle-class Americans actually saw their work time decrease.</a:t>
            </a:r>
          </a:p>
          <a:p>
            <a:pPr eaLnBrk="1" hangingPunct="1">
              <a:spcBef>
                <a:spcPct val="30000"/>
              </a:spcBef>
            </a:pPr>
            <a:r>
              <a:rPr lang="en-US" altLang="en-US" sz="2500" dirty="0" smtClean="0"/>
              <a:t>Americans from all over the country shared experiences as new leisure activities, nationwide advertising campaigns, and the rise of a consumer culture began to level regional differences.</a:t>
            </a:r>
          </a:p>
          <a:p>
            <a:pPr eaLnBrk="1" hangingPunct="1">
              <a:spcBef>
                <a:spcPct val="30000"/>
              </a:spcBef>
            </a:pPr>
            <a:r>
              <a:rPr lang="en-US" altLang="en-US" sz="2500" dirty="0" smtClean="0"/>
              <a:t>As the 19th century drew to a close, many Americans fought off city congestion and dull industrial work by enjoying amusement parks, bicycling, vaudeville theater (variety shows), and sports such as baseball and boxing.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533400" y="228600"/>
            <a:ext cx="8229600" cy="1143000"/>
          </a:xfrm>
        </p:spPr>
        <p:txBody>
          <a:bodyPr/>
          <a:lstStyle/>
          <a:p>
            <a:r>
              <a:rPr lang="en-US" altLang="en-US" u="sng" smtClean="0">
                <a:latin typeface="Calibri" pitchFamily="34" charset="0"/>
              </a:rPr>
              <a:t>Debriefing &amp; Closure</a:t>
            </a:r>
          </a:p>
        </p:txBody>
      </p:sp>
      <p:pic>
        <p:nvPicPr>
          <p:cNvPr id="409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516" t="25060" r="6172" b="21606"/>
          <a:stretch>
            <a:fillRect/>
          </a:stretch>
        </p:blipFill>
        <p:spPr bwMode="auto">
          <a:xfrm>
            <a:off x="0" y="1371600"/>
            <a:ext cx="9144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203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2" y="2071774"/>
            <a:ext cx="4953000" cy="4699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7" descr="203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16211"/>
            <a:ext cx="4572000" cy="47545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8" name="Picture 8" descr="203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200000">
            <a:off x="762000" y="76200"/>
            <a:ext cx="2743200" cy="2557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9" name="Picture 9" descr="immigration-1854-19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85725"/>
            <a:ext cx="3962400" cy="26574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0" name="Rectangle 10"/>
          <p:cNvSpPr>
            <a:spLocks noChangeArrowheads="1"/>
          </p:cNvSpPr>
          <p:nvPr/>
        </p:nvSpPr>
        <p:spPr bwMode="auto">
          <a:xfrm>
            <a:off x="0" y="5715000"/>
            <a:ext cx="533400" cy="1143000"/>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a:off x="4572000" y="5715000"/>
            <a:ext cx="533400" cy="1143000"/>
          </a:xfrm>
          <a:prstGeom prst="rect">
            <a:avLst/>
          </a:prstGeom>
          <a:noFill/>
          <a:ln w="571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792163"/>
          </a:xfrm>
        </p:spPr>
        <p:txBody>
          <a:bodyPr/>
          <a:lstStyle/>
          <a:p>
            <a:pPr eaLnBrk="1" hangingPunct="1"/>
            <a:r>
              <a:rPr lang="en-US" altLang="en-US" sz="3600" smtClean="0"/>
              <a:t>New Immigrants</a:t>
            </a:r>
          </a:p>
        </p:txBody>
      </p:sp>
      <p:sp>
        <p:nvSpPr>
          <p:cNvPr id="4099" name="Content Placeholder 2"/>
          <p:cNvSpPr>
            <a:spLocks noGrp="1"/>
          </p:cNvSpPr>
          <p:nvPr>
            <p:ph idx="1"/>
          </p:nvPr>
        </p:nvSpPr>
        <p:spPr>
          <a:xfrm>
            <a:off x="0" y="762000"/>
            <a:ext cx="9144000" cy="6172200"/>
          </a:xfrm>
        </p:spPr>
        <p:txBody>
          <a:bodyPr/>
          <a:lstStyle/>
          <a:p>
            <a:pPr eaLnBrk="1" hangingPunct="1">
              <a:spcBef>
                <a:spcPct val="30000"/>
              </a:spcBef>
              <a:buFontTx/>
              <a:buNone/>
            </a:pPr>
            <a:r>
              <a:rPr lang="en-US" altLang="en-US" sz="2500" smtClean="0"/>
              <a:t>From 1880 to 1921, a record setting 23 million immigrants arrived in the USA. At the time, the USA did not have quotas, or limits, on how many immigrants from a particular country could enter the country. Nor did it require immigrants to have a passport or special entrance papers.</a:t>
            </a:r>
          </a:p>
          <a:p>
            <a:pPr eaLnBrk="1" hangingPunct="1">
              <a:spcBef>
                <a:spcPct val="30000"/>
              </a:spcBef>
              <a:buFontTx/>
              <a:buNone/>
            </a:pPr>
            <a:r>
              <a:rPr lang="en-US" altLang="en-US" sz="2500" smtClean="0"/>
              <a:t>Where immigrants were coming from changed dramatically. From the colonial era to 1880, most immigrants to America came from England, Ireland, or Germany in Northern Europe. Between 1880 and 1921, approximately 70% of all immigrants entering the USA came</a:t>
            </a:r>
            <a:r>
              <a:rPr lang="en-US" altLang="en-US" sz="2500" b="1" smtClean="0"/>
              <a:t> </a:t>
            </a:r>
            <a:r>
              <a:rPr lang="en-US" altLang="en-US" sz="2500" smtClean="0"/>
              <a:t>from </a:t>
            </a:r>
            <a:r>
              <a:rPr lang="en-US" altLang="en-US" sz="2500" b="1" i="1" smtClean="0"/>
              <a:t>southern and eastern Europe </a:t>
            </a:r>
            <a:r>
              <a:rPr lang="en-US" altLang="en-US" sz="2500" smtClean="0"/>
              <a:t>(Italy, Austria-Hungary, Russia, Poland).  </a:t>
            </a:r>
          </a:p>
          <a:p>
            <a:pPr eaLnBrk="1" hangingPunct="1">
              <a:spcBef>
                <a:spcPct val="30000"/>
              </a:spcBef>
              <a:buFontTx/>
              <a:buNone/>
            </a:pPr>
            <a:r>
              <a:rPr lang="en-US" altLang="en-US" sz="2500" smtClean="0"/>
              <a:t>These </a:t>
            </a:r>
            <a:r>
              <a:rPr lang="en-US" altLang="en-US" sz="2500" b="1" smtClean="0"/>
              <a:t>“</a:t>
            </a:r>
            <a:r>
              <a:rPr lang="en-US" altLang="en-US" sz="2500" b="1" i="1" smtClean="0"/>
              <a:t>new immigrants</a:t>
            </a:r>
            <a:r>
              <a:rPr lang="en-US" altLang="en-US" sz="2500" smtClean="0"/>
              <a:t>” were typically young, male, and either Catholic or Jewish. Most spoke little or no English. </a:t>
            </a:r>
            <a:br>
              <a:rPr lang="en-US" altLang="en-US" sz="2500" smtClean="0"/>
            </a:br>
            <a:r>
              <a:rPr lang="en-US" altLang="en-US" sz="2500" smtClean="0"/>
              <a:t>The majority were unskilled agricultural laborers with little money or education.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ltLang="en-US" smtClean="0"/>
          </a:p>
        </p:txBody>
      </p:sp>
      <p:pic>
        <p:nvPicPr>
          <p:cNvPr id="36869" name="Picture 5" descr="Photo of ELLIS ISLAND. &#10;Aerial view of Ellis Island Immigration Station in New York Harbor. Photograph, early 20th century."/>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152400" y="152422"/>
            <a:ext cx="5638800" cy="378777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80384"/>
            <a:ext cx="3276600" cy="36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Immigrants being processed in the Great Hall at Ellis Island"/>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829849" y="3810000"/>
            <a:ext cx="7543800" cy="295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563563"/>
          </a:xfrm>
        </p:spPr>
        <p:txBody>
          <a:bodyPr/>
          <a:lstStyle/>
          <a:p>
            <a:pPr eaLnBrk="1" hangingPunct="1"/>
            <a:r>
              <a:rPr lang="en-US" altLang="en-US" sz="3600" smtClean="0"/>
              <a:t>Ellis Island</a:t>
            </a:r>
          </a:p>
        </p:txBody>
      </p:sp>
      <p:sp>
        <p:nvSpPr>
          <p:cNvPr id="6147" name="Content Placeholder 2"/>
          <p:cNvSpPr>
            <a:spLocks noGrp="1"/>
          </p:cNvSpPr>
          <p:nvPr>
            <p:ph idx="1"/>
          </p:nvPr>
        </p:nvSpPr>
        <p:spPr>
          <a:xfrm>
            <a:off x="0" y="609600"/>
            <a:ext cx="9144000" cy="6096000"/>
          </a:xfrm>
        </p:spPr>
        <p:txBody>
          <a:bodyPr/>
          <a:lstStyle/>
          <a:p>
            <a:pPr eaLnBrk="1" hangingPunct="1"/>
            <a:r>
              <a:rPr lang="en-US" altLang="en-US" dirty="0" smtClean="0"/>
              <a:t> </a:t>
            </a:r>
            <a:r>
              <a:rPr lang="en-US" altLang="en-US" sz="2500" dirty="0" smtClean="0"/>
              <a:t>From 1892 to the early 1920s, around 75% of all immigrants entered the USA through the immigration processing center at </a:t>
            </a:r>
            <a:r>
              <a:rPr lang="en-US" altLang="en-US" sz="2500" b="1" dirty="0" smtClean="0"/>
              <a:t>Ellis Island</a:t>
            </a:r>
            <a:r>
              <a:rPr lang="en-US" altLang="en-US" sz="2500" dirty="0" smtClean="0"/>
              <a:t>, located in New York Harbor. </a:t>
            </a:r>
          </a:p>
          <a:p>
            <a:pPr eaLnBrk="1" hangingPunct="1">
              <a:buFontTx/>
              <a:buNone/>
            </a:pPr>
            <a:r>
              <a:rPr lang="en-US" altLang="en-US" sz="2500" dirty="0" smtClean="0"/>
              <a:t>The processing of immigrants on Ellis Island was an ordeal that might take five hours or more. First, they had to pass a physical examination by a doctor. Anyone with a serious health problem or a contagious disease, such as tuberculosis, was promptly sent home. </a:t>
            </a:r>
          </a:p>
          <a:p>
            <a:pPr eaLnBrk="1" hangingPunct="1">
              <a:buFontTx/>
              <a:buNone/>
            </a:pPr>
            <a:r>
              <a:rPr lang="en-US" altLang="en-US" sz="2500" dirty="0" smtClean="0"/>
              <a:t>Those who passed the medical exam then reported to a government inspector. The inspector questioned immigrants to determine whether they met the legal requirements for entering the USA. The requirements included proving they had never been convicted of a felony, demonstrating that they were able to work, and showing that they had some money (at least $25 after 1909).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203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724" y="152400"/>
            <a:ext cx="4697776" cy="64008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find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4623443"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639763"/>
          </a:xfrm>
        </p:spPr>
        <p:txBody>
          <a:bodyPr/>
          <a:lstStyle/>
          <a:p>
            <a:pPr eaLnBrk="1" hangingPunct="1"/>
            <a:r>
              <a:rPr lang="en-US" altLang="en-US" sz="4000" dirty="0" smtClean="0"/>
              <a:t>The Urban Environment</a:t>
            </a:r>
          </a:p>
        </p:txBody>
      </p:sp>
      <p:sp>
        <p:nvSpPr>
          <p:cNvPr id="8195" name="Content Placeholder 2"/>
          <p:cNvSpPr>
            <a:spLocks noGrp="1"/>
          </p:cNvSpPr>
          <p:nvPr>
            <p:ph idx="1"/>
          </p:nvPr>
        </p:nvSpPr>
        <p:spPr>
          <a:xfrm>
            <a:off x="152400" y="838200"/>
            <a:ext cx="8839200" cy="5867400"/>
          </a:xfrm>
        </p:spPr>
        <p:txBody>
          <a:bodyPr/>
          <a:lstStyle/>
          <a:p>
            <a:pPr eaLnBrk="1" hangingPunct="1"/>
            <a:r>
              <a:rPr lang="en-US" altLang="en-US" sz="2500" dirty="0" smtClean="0"/>
              <a:t>The Gilded Age experienced massive </a:t>
            </a:r>
            <a:r>
              <a:rPr lang="en-US" altLang="en-US" sz="2500" b="1" i="1" dirty="0" smtClean="0"/>
              <a:t>urbanization</a:t>
            </a:r>
            <a:r>
              <a:rPr lang="en-US" altLang="en-US" sz="2500" dirty="0" smtClean="0"/>
              <a:t>. In 1870, only 25 American cities had populations of 50,000 or more; by 1890, 58 cities could make that claim. By 1900, 40% of Americans lived in cities.</a:t>
            </a:r>
          </a:p>
          <a:p>
            <a:pPr eaLnBrk="1" hangingPunct="1"/>
            <a:r>
              <a:rPr lang="en-US" altLang="en-US" sz="2500" dirty="0" smtClean="0"/>
              <a:t>In response to these changes, technological advances began to meet the nation's needs. Engineering innovations, such as the Brooklyn Bridge and skyscrapers, laid the groundwork for modern American life. Cities in every industrial area of the country expanded outward from central business districts to suburbs as well as upward as steel allowed buildings to increase in size.</a:t>
            </a:r>
          </a:p>
          <a:p>
            <a:pPr eaLnBrk="1" hangingPunct="1"/>
            <a:r>
              <a:rPr lang="en-US" altLang="en-US" sz="2500" dirty="0" smtClean="0"/>
              <a:t>As cities grew larger and beyond walking distance, cities introduced new mass transit services, such as trolley  lines, elevated rail lines, and subways.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print">
            <a:lum bright="24000"/>
            <a:extLst>
              <a:ext uri="{28A0092B-C50C-407E-A947-70E740481C1C}">
                <a14:useLocalDpi xmlns:a14="http://schemas.microsoft.com/office/drawing/2010/main" val="0"/>
              </a:ext>
            </a:extLst>
          </a:blip>
          <a:srcRect/>
          <a:stretch>
            <a:fillRect/>
          </a:stretch>
        </p:blipFill>
        <p:spPr bwMode="auto">
          <a:xfrm>
            <a:off x="4953000" y="111125"/>
            <a:ext cx="4038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97225"/>
            <a:ext cx="4191000"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descr="020207a7"/>
          <p:cNvPicPr>
            <a:picLocks noChangeAspect="1" noChangeArrowheads="1"/>
          </p:cNvPicPr>
          <p:nvPr/>
        </p:nvPicPr>
        <p:blipFill>
          <a:blip r:embed="rId4" cstate="print">
            <a:lum bright="18000" contrast="6000"/>
            <a:extLst>
              <a:ext uri="{28A0092B-C50C-407E-A947-70E740481C1C}">
                <a14:useLocalDpi xmlns:a14="http://schemas.microsoft.com/office/drawing/2010/main" val="0"/>
              </a:ext>
            </a:extLst>
          </a:blip>
          <a:srcRect/>
          <a:stretch>
            <a:fillRect/>
          </a:stretch>
        </p:blipFill>
        <p:spPr bwMode="auto">
          <a:xfrm>
            <a:off x="128588" y="0"/>
            <a:ext cx="467201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1005</Words>
  <Application>Microsoft Office PowerPoint</Application>
  <PresentationFormat>On-screen Show (4:3)</PresentationFormat>
  <Paragraphs>46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Default Design</vt:lpstr>
      <vt:lpstr>PowerPoint Presentation</vt:lpstr>
      <vt:lpstr>Gilded Age: Immigration &amp; Urbanization</vt:lpstr>
      <vt:lpstr>PowerPoint Presentation</vt:lpstr>
      <vt:lpstr>New Immigrants</vt:lpstr>
      <vt:lpstr>PowerPoint Presentation</vt:lpstr>
      <vt:lpstr>Ellis Island</vt:lpstr>
      <vt:lpstr>PowerPoint Presentation</vt:lpstr>
      <vt:lpstr>The Urban Environment</vt:lpstr>
      <vt:lpstr>PowerPoint Presentation</vt:lpstr>
      <vt:lpstr>Urban Housing</vt:lpstr>
      <vt:lpstr>PowerPoint Presentation</vt:lpstr>
      <vt:lpstr>Nativism</vt:lpstr>
      <vt:lpstr>PowerPoint Presentation</vt:lpstr>
      <vt:lpstr>Ethnic Neighborhoods</vt:lpstr>
      <vt:lpstr>PowerPoint Presentation</vt:lpstr>
      <vt:lpstr>Working Conditions</vt:lpstr>
      <vt:lpstr>PowerPoint Presentation</vt:lpstr>
      <vt:lpstr>Child Labor</vt:lpstr>
      <vt:lpstr>PowerPoint Presentation</vt:lpstr>
      <vt:lpstr>Leisure Time</vt:lpstr>
      <vt:lpstr>Debriefing &amp; Closure</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e199902296</dc:creator>
  <cp:lastModifiedBy>Michael H Shumate</cp:lastModifiedBy>
  <cp:revision>50</cp:revision>
  <dcterms:created xsi:type="dcterms:W3CDTF">2009-11-12T20:50:02Z</dcterms:created>
  <dcterms:modified xsi:type="dcterms:W3CDTF">2016-03-01T21:22:54Z</dcterms:modified>
</cp:coreProperties>
</file>