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1" r:id="rId3"/>
    <p:sldId id="272" r:id="rId4"/>
    <p:sldId id="257" r:id="rId5"/>
    <p:sldId id="264" r:id="rId6"/>
    <p:sldId id="268" r:id="rId7"/>
    <p:sldId id="263" r:id="rId8"/>
    <p:sldId id="262" r:id="rId9"/>
    <p:sldId id="261" r:id="rId10"/>
    <p:sldId id="260" r:id="rId11"/>
    <p:sldId id="258" r:id="rId12"/>
    <p:sldId id="259" r:id="rId13"/>
    <p:sldId id="266" r:id="rId14"/>
    <p:sldId id="265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E6A-C07E-784B-9FFE-99AB5E4DB64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757-BE4F-F841-A498-738D37591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E6A-C07E-784B-9FFE-99AB5E4DB64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757-BE4F-F841-A498-738D375910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E6A-C07E-784B-9FFE-99AB5E4DB64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757-BE4F-F841-A498-738D37591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E6A-C07E-784B-9FFE-99AB5E4DB64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757-BE4F-F841-A498-738D37591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E6A-C07E-784B-9FFE-99AB5E4DB64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757-BE4F-F841-A498-738D37591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E6A-C07E-784B-9FFE-99AB5E4DB64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757-BE4F-F841-A498-738D375910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E6A-C07E-784B-9FFE-99AB5E4DB64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757-BE4F-F841-A498-738D37591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E6A-C07E-784B-9FFE-99AB5E4DB64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757-BE4F-F841-A498-738D37591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E6A-C07E-784B-9FFE-99AB5E4DB64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757-BE4F-F841-A498-738D37591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E6A-C07E-784B-9FFE-99AB5E4DB64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757-BE4F-F841-A498-738D37591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E6A-C07E-784B-9FFE-99AB5E4DB64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757-BE4F-F841-A498-738D37591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E6A-C07E-784B-9FFE-99AB5E4DB64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7757-BE4F-F841-A498-738D37591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121E6A-C07E-784B-9FFE-99AB5E4DB64F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7C87757-BE4F-F841-A498-738D37591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karlsagan\Google%20Drive\Curriculum\World%20History\Unit%2014%20-%20The%20Holocaust\Videos\StudentReactions.av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karlsagan\Google%20Drive\Curriculum\World%20History\Unit%2014%20-%20The%20Holocaust\Videos\Band%20of%20Brothers-%20Liberation%20of%20Concentration%20Camp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0" y="4216492"/>
            <a:ext cx="6498158" cy="1724867"/>
          </a:xfrm>
        </p:spPr>
        <p:txBody>
          <a:bodyPr/>
          <a:lstStyle/>
          <a:p>
            <a:r>
              <a:rPr lang="en-US" dirty="0" smtClean="0"/>
              <a:t>The Holocaust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0" y="5941359"/>
            <a:ext cx="6498159" cy="916641"/>
          </a:xfrm>
        </p:spPr>
        <p:txBody>
          <a:bodyPr>
            <a:normAutofit/>
          </a:bodyPr>
          <a:lstStyle/>
          <a:p>
            <a:r>
              <a:rPr lang="en-US" sz="4700" dirty="0" smtClean="0"/>
              <a:t>Outcome: Healing</a:t>
            </a:r>
            <a:endParaRPr lang="en-US" sz="47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921" y="241298"/>
            <a:ext cx="6498158" cy="4768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6371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6"/>
            </a:pPr>
            <a:r>
              <a:rPr lang="en-US" b="1" dirty="0" smtClean="0"/>
              <a:t>Nuremberg Trials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750" dirty="0" smtClean="0"/>
              <a:t>Many camp leaders and Nazis were put on trial for </a:t>
            </a:r>
            <a:r>
              <a:rPr lang="en-US" sz="1750" b="1" u="sng" dirty="0" smtClean="0">
                <a:solidFill>
                  <a:srgbClr val="3366FF"/>
                </a:solidFill>
              </a:rPr>
              <a:t>crimes against humanity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750" b="1" u="sng" dirty="0" smtClean="0">
                <a:solidFill>
                  <a:srgbClr val="3366FF"/>
                </a:solidFill>
              </a:rPr>
              <a:t>Rudolph </a:t>
            </a:r>
            <a:r>
              <a:rPr lang="en-US" sz="1750" b="1" u="sng" dirty="0" err="1" smtClean="0">
                <a:solidFill>
                  <a:srgbClr val="3366FF"/>
                </a:solidFill>
              </a:rPr>
              <a:t>Hoss</a:t>
            </a:r>
            <a:r>
              <a:rPr lang="en-US" sz="1750" dirty="0" smtClean="0"/>
              <a:t>, Commandant of Auschwitz, was hanged after a 3 week trial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750" b="1" u="sng" dirty="0" smtClean="0">
                <a:solidFill>
                  <a:srgbClr val="3366FF"/>
                </a:solidFill>
              </a:rPr>
              <a:t>Adolf Eichmann</a:t>
            </a:r>
            <a:r>
              <a:rPr lang="en-US" sz="1750" dirty="0" smtClean="0"/>
              <a:t> escaped to South America and later snatched by Israeli troops 15 years later and sentenced to death after a 4 month trial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750" b="1" u="sng" dirty="0" smtClean="0">
                <a:solidFill>
                  <a:srgbClr val="3366FF"/>
                </a:solidFill>
              </a:rPr>
              <a:t>Heinrich Himmler</a:t>
            </a:r>
            <a:r>
              <a:rPr lang="en-US" sz="1750" dirty="0" smtClean="0"/>
              <a:t> committed suicide with a potassium cyanide capsule shortly after arrest and before he would stand trial at Nuremberg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750" b="1" u="sng" dirty="0" smtClean="0">
                <a:solidFill>
                  <a:srgbClr val="3366FF"/>
                </a:solidFill>
              </a:rPr>
              <a:t>Joseph </a:t>
            </a:r>
            <a:r>
              <a:rPr lang="en-US" sz="1750" b="1" u="sng" dirty="0" err="1" smtClean="0">
                <a:solidFill>
                  <a:srgbClr val="3366FF"/>
                </a:solidFill>
              </a:rPr>
              <a:t>Mengele</a:t>
            </a:r>
            <a:r>
              <a:rPr lang="en-US" sz="1750" dirty="0" smtClean="0"/>
              <a:t> escaped to Argentina; died years later under name Wolfgang Gerhard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700" dirty="0" smtClean="0"/>
              <a:t>Of over 7000 </a:t>
            </a:r>
            <a:r>
              <a:rPr lang="en-US" sz="1700" b="1" u="sng" dirty="0" smtClean="0">
                <a:solidFill>
                  <a:srgbClr val="3366FF"/>
                </a:solidFill>
              </a:rPr>
              <a:t>SS</a:t>
            </a:r>
            <a:r>
              <a:rPr lang="en-US" sz="1700" dirty="0" smtClean="0"/>
              <a:t> guards who worked at Auschwitz and survived, fewer than 800 were ever put on trial and </a:t>
            </a:r>
            <a:r>
              <a:rPr lang="en-US" sz="1700" b="1" u="sng" dirty="0" smtClean="0">
                <a:solidFill>
                  <a:srgbClr val="3366FF"/>
                </a:solidFill>
              </a:rPr>
              <a:t>90</a:t>
            </a:r>
            <a:r>
              <a:rPr lang="en-US" sz="1700" dirty="0" smtClean="0"/>
              <a:t>% of those involved were never prosecuted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6371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7"/>
            </a:pPr>
            <a:r>
              <a:rPr lang="en-US" b="1" dirty="0" smtClean="0"/>
              <a:t>Deniers of the Holocaust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700" dirty="0" smtClean="0"/>
              <a:t>Proof that Anti-Semitism still exists, some deny the Holocaust </a:t>
            </a:r>
            <a:r>
              <a:rPr lang="en-US" sz="1700" b="1" u="sng" dirty="0" smtClean="0">
                <a:solidFill>
                  <a:srgbClr val="3366FF"/>
                </a:solidFill>
              </a:rPr>
              <a:t>ever happened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700" dirty="0" smtClean="0"/>
              <a:t>Holocaust deniers are often those </a:t>
            </a:r>
            <a:r>
              <a:rPr lang="en-US" sz="1700" b="1" u="sng" dirty="0" smtClean="0">
                <a:solidFill>
                  <a:srgbClr val="3366FF"/>
                </a:solidFill>
              </a:rPr>
              <a:t>upset</a:t>
            </a:r>
            <a:r>
              <a:rPr lang="en-US" sz="1700" dirty="0" smtClean="0"/>
              <a:t> about Israel’s independence and occupation of </a:t>
            </a:r>
            <a:r>
              <a:rPr lang="en-US" sz="1700" b="1" u="sng" dirty="0" smtClean="0">
                <a:solidFill>
                  <a:srgbClr val="3366FF"/>
                </a:solidFill>
              </a:rPr>
              <a:t>Palestinian</a:t>
            </a:r>
            <a:r>
              <a:rPr lang="en-US" sz="1700" dirty="0" smtClean="0"/>
              <a:t> lands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700" dirty="0" err="1" smtClean="0"/>
              <a:t>Mahmoud</a:t>
            </a:r>
            <a:r>
              <a:rPr lang="en-US" sz="1700" dirty="0" smtClean="0"/>
              <a:t> </a:t>
            </a:r>
            <a:r>
              <a:rPr lang="en-US" sz="1700" dirty="0" err="1" smtClean="0"/>
              <a:t>Ahmadinejad</a:t>
            </a:r>
            <a:r>
              <a:rPr lang="en-US" sz="1700" dirty="0" smtClean="0"/>
              <a:t>, former leader of </a:t>
            </a:r>
            <a:r>
              <a:rPr lang="en-US" sz="1700" b="1" u="sng" dirty="0" smtClean="0">
                <a:solidFill>
                  <a:srgbClr val="3366FF"/>
                </a:solidFill>
              </a:rPr>
              <a:t>Iran</a:t>
            </a:r>
            <a:r>
              <a:rPr lang="en-US" sz="1700" dirty="0" smtClean="0"/>
              <a:t>, is a denier of the Holocaust and is allegedly pursuing </a:t>
            </a:r>
            <a:r>
              <a:rPr lang="en-US" sz="1700" b="1" u="sng" dirty="0" smtClean="0">
                <a:solidFill>
                  <a:srgbClr val="3366FF"/>
                </a:solidFill>
              </a:rPr>
              <a:t>nuclear</a:t>
            </a:r>
            <a:r>
              <a:rPr lang="en-US" sz="1700" dirty="0" smtClean="0"/>
              <a:t> weapons for Iran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51" y="3774661"/>
            <a:ext cx="4109996" cy="2751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0474" y="3774661"/>
            <a:ext cx="3655101" cy="2751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6371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8"/>
            </a:pPr>
            <a:r>
              <a:rPr lang="en-US" b="1" dirty="0" smtClean="0"/>
              <a:t>Lessons for Today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 smtClean="0"/>
              <a:t>The power of a </a:t>
            </a:r>
            <a:r>
              <a:rPr lang="en-US" sz="1800" b="1" u="sng" dirty="0" smtClean="0">
                <a:solidFill>
                  <a:srgbClr val="3366FF"/>
                </a:solidFill>
              </a:rPr>
              <a:t>dictator</a:t>
            </a:r>
            <a:r>
              <a:rPr lang="en-US" sz="1800" dirty="0" smtClean="0"/>
              <a:t> is one our country is strongly opposed to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 smtClean="0">
                <a:solidFill>
                  <a:srgbClr val="3366FF"/>
                </a:solidFill>
              </a:rPr>
              <a:t> </a:t>
            </a:r>
            <a:r>
              <a:rPr lang="en-US" sz="1750" b="1" u="sng" dirty="0" smtClean="0">
                <a:solidFill>
                  <a:srgbClr val="3366FF"/>
                </a:solidFill>
              </a:rPr>
              <a:t>Democracy</a:t>
            </a:r>
            <a:r>
              <a:rPr lang="en-US" sz="1750" dirty="0" smtClean="0"/>
              <a:t> prevents such things; hopefully (Japanese internment camps??)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 smtClean="0"/>
              <a:t>Genocide </a:t>
            </a:r>
            <a:r>
              <a:rPr lang="en-US" sz="1800" b="1" u="sng" dirty="0" smtClean="0">
                <a:solidFill>
                  <a:srgbClr val="3366FF"/>
                </a:solidFill>
              </a:rPr>
              <a:t>did not die</a:t>
            </a:r>
            <a:r>
              <a:rPr lang="en-US" sz="1800" dirty="0" smtClean="0"/>
              <a:t> with the Holocaust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 smtClean="0">
                <a:solidFill>
                  <a:srgbClr val="3366FF"/>
                </a:solidFill>
              </a:rPr>
              <a:t> </a:t>
            </a:r>
            <a:r>
              <a:rPr lang="en-US" sz="1800" b="1" u="sng" dirty="0" smtClean="0">
                <a:solidFill>
                  <a:srgbClr val="3366FF"/>
                </a:solidFill>
              </a:rPr>
              <a:t>Rwanda</a:t>
            </a:r>
            <a:r>
              <a:rPr lang="en-US" sz="1800" dirty="0" smtClean="0"/>
              <a:t> and </a:t>
            </a:r>
            <a:r>
              <a:rPr lang="en-US" sz="1800" b="1" u="sng" dirty="0" smtClean="0">
                <a:solidFill>
                  <a:srgbClr val="3366FF"/>
                </a:solidFill>
              </a:rPr>
              <a:t>Darfur</a:t>
            </a:r>
            <a:r>
              <a:rPr lang="en-US" sz="1800" dirty="0" smtClean="0"/>
              <a:t> in Africa have seen hundreds of thousands slaughtered at the hands of corrupt governments and rival tribes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600" dirty="0" smtClean="0"/>
              <a:t>Studying the Holocaust teaches us the power of unity and the atrocities that can be brought on by hatred and </a:t>
            </a:r>
            <a:r>
              <a:rPr lang="en-US" sz="1600" b="1" u="sng" dirty="0" smtClean="0">
                <a:solidFill>
                  <a:srgbClr val="3366FF"/>
                </a:solidFill>
              </a:rPr>
              <a:t>Xenophobia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 smtClean="0"/>
              <a:t>The </a:t>
            </a:r>
            <a:r>
              <a:rPr lang="en-US" sz="1800" b="1" u="sng" dirty="0" smtClean="0">
                <a:solidFill>
                  <a:srgbClr val="3366FF"/>
                </a:solidFill>
              </a:rPr>
              <a:t>Holocaust Museum</a:t>
            </a:r>
            <a:r>
              <a:rPr lang="en-US" sz="1800" dirty="0" smtClean="0"/>
              <a:t> in Washington D.C. is great place to see real </a:t>
            </a:r>
            <a:r>
              <a:rPr lang="en-US" sz="1700" dirty="0" smtClean="0"/>
              <a:t>artifacts, stories, and to honor those who suffered at the hands of the Nazis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Reactions</a:t>
            </a:r>
            <a:endParaRPr lang="en-US" dirty="0"/>
          </a:p>
        </p:txBody>
      </p:sp>
      <p:pic>
        <p:nvPicPr>
          <p:cNvPr id="6" name="StudentReactions.avi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4462" y="1600200"/>
            <a:ext cx="7591901" cy="4343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6371"/>
          </a:xfrm>
        </p:spPr>
        <p:txBody>
          <a:bodyPr/>
          <a:lstStyle/>
          <a:p>
            <a:r>
              <a:rPr lang="en-US" sz="1700" b="1" dirty="0" smtClean="0"/>
              <a:t>Conclusion: The Holocaust is not ancient history.  These events are </a:t>
            </a:r>
            <a:r>
              <a:rPr lang="en-US" sz="1700" b="1" u="sng" dirty="0" smtClean="0">
                <a:solidFill>
                  <a:srgbClr val="3366FF"/>
                </a:solidFill>
              </a:rPr>
              <a:t>still possible</a:t>
            </a:r>
            <a:r>
              <a:rPr lang="en-US" sz="1700" b="1" dirty="0" smtClean="0"/>
              <a:t> in our world and if we take the time to understand how these events can unfold, then we have the power and </a:t>
            </a:r>
            <a:r>
              <a:rPr lang="en-US" sz="1700" b="1" u="sng" dirty="0" smtClean="0">
                <a:solidFill>
                  <a:srgbClr val="3366FF"/>
                </a:solidFill>
              </a:rPr>
              <a:t>knowledge</a:t>
            </a:r>
            <a:r>
              <a:rPr lang="en-US" sz="1700" b="1" dirty="0" smtClean="0"/>
              <a:t> to stop them from happening.  </a:t>
            </a:r>
            <a:endParaRPr lang="en-US" sz="1700" dirty="0" smtClean="0"/>
          </a:p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1619" y="2636463"/>
            <a:ext cx="4000799" cy="4080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dirty="0" smtClean="0"/>
              <a:t>Constructive Response Questions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22" y="1735138"/>
            <a:ext cx="7845291" cy="4056062"/>
          </a:xfrm>
        </p:spPr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4"/>
            </a:pPr>
            <a:r>
              <a:rPr lang="en-US" sz="4600" dirty="0" smtClean="0"/>
              <a:t>Evaluate the </a:t>
            </a:r>
            <a:r>
              <a:rPr lang="en-US" sz="4600" smtClean="0"/>
              <a:t>efforts made </a:t>
            </a:r>
            <a:r>
              <a:rPr lang="en-US" sz="4600" dirty="0" smtClean="0"/>
              <a:t>after the Holocaust to help heal the memories of </a:t>
            </a:r>
            <a:r>
              <a:rPr lang="en-US" sz="4600" smtClean="0"/>
              <a:t>the Holocaust.</a:t>
            </a:r>
            <a:endParaRPr lang="en-US" sz="4600" dirty="0" smtClean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7052105" y="4444370"/>
            <a:ext cx="1636293" cy="176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dirty="0" smtClean="0"/>
              <a:t>Constructive Response Questions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22" y="1735138"/>
            <a:ext cx="7845291" cy="4056062"/>
          </a:xfrm>
        </p:spPr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4"/>
            </a:pPr>
            <a:r>
              <a:rPr lang="en-US" sz="4600" dirty="0" smtClean="0"/>
              <a:t>Evaluate the efforts made after the Holocaust to help heal the memories of the Holocaust.</a:t>
            </a:r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7052105" y="4444370"/>
            <a:ext cx="1636293" cy="176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5" y="2133601"/>
            <a:ext cx="8574087" cy="3992563"/>
          </a:xfrm>
        </p:spPr>
        <p:txBody>
          <a:bodyPr>
            <a:normAutofit lnSpcReduction="10000"/>
          </a:bodyPr>
          <a:lstStyle/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Liberation of the camps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Role of German citizens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Creation of Israel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Nuremberg Trials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Lessons for today</a:t>
            </a:r>
          </a:p>
          <a:p>
            <a:pPr marL="852678" indent="-742950">
              <a:buFont typeface="+mj-lt"/>
              <a:buAutoNum type="arabicPeriod"/>
            </a:pPr>
            <a:endParaRPr lang="en-US" sz="3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6371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 smtClean="0"/>
              <a:t>Setting the Stage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 smtClean="0"/>
              <a:t>The Holocaust mostly ended with the </a:t>
            </a:r>
            <a:r>
              <a:rPr lang="en-US" sz="1800" b="1" u="sng" dirty="0" smtClean="0">
                <a:solidFill>
                  <a:srgbClr val="3366FF"/>
                </a:solidFill>
              </a:rPr>
              <a:t>German surrender</a:t>
            </a:r>
            <a:r>
              <a:rPr lang="en-US" sz="1800" dirty="0" smtClean="0"/>
              <a:t> in May 1945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00" b="1" u="sng" dirty="0" smtClean="0">
                <a:solidFill>
                  <a:srgbClr val="3366FF"/>
                </a:solidFill>
              </a:rPr>
              <a:t>6</a:t>
            </a:r>
            <a:r>
              <a:rPr lang="en-US" sz="1800" dirty="0" smtClean="0"/>
              <a:t> million Jews had been </a:t>
            </a:r>
            <a:r>
              <a:rPr lang="en-US" sz="1800" b="1" u="sng" dirty="0" smtClean="0">
                <a:solidFill>
                  <a:srgbClr val="3366FF"/>
                </a:solidFill>
              </a:rPr>
              <a:t>murdered</a:t>
            </a:r>
            <a:r>
              <a:rPr lang="en-US" sz="1800" dirty="0" smtClean="0"/>
              <a:t> and survivors had to start over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800" dirty="0" smtClean="0"/>
              <a:t>Hitler </a:t>
            </a:r>
            <a:r>
              <a:rPr lang="en-US" sz="1800" b="1" u="sng" dirty="0" smtClean="0">
                <a:solidFill>
                  <a:srgbClr val="3366FF"/>
                </a:solidFill>
              </a:rPr>
              <a:t>committed suicide</a:t>
            </a:r>
            <a:r>
              <a:rPr lang="en-US" sz="1800" dirty="0" smtClean="0"/>
              <a:t> before Germany surrendered leaving countless others to take the blame and punishment for his orders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2563" y="3619499"/>
            <a:ext cx="4144122" cy="2907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74800"/>
          </a:xfrm>
        </p:spPr>
        <p:txBody>
          <a:bodyPr/>
          <a:lstStyle/>
          <a:p>
            <a:r>
              <a:rPr lang="en-US" dirty="0" smtClean="0"/>
              <a:t>Healing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0814"/>
            <a:ext cx="9144000" cy="5495758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b="1" dirty="0" smtClean="0"/>
              <a:t>Liberation of the Camps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600" dirty="0" smtClean="0"/>
              <a:t>The </a:t>
            </a:r>
            <a:r>
              <a:rPr lang="en-US" sz="1600" b="1" u="sng" dirty="0" smtClean="0">
                <a:solidFill>
                  <a:srgbClr val="3366FF"/>
                </a:solidFill>
              </a:rPr>
              <a:t>Soviet Union</a:t>
            </a:r>
            <a:r>
              <a:rPr lang="en-US" sz="1600" dirty="0" smtClean="0"/>
              <a:t> liberated many of the camps as they pushed in from the East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600" dirty="0" smtClean="0"/>
              <a:t>When Allied troops found the camps, they had </a:t>
            </a:r>
            <a:r>
              <a:rPr lang="en-US" sz="1600" b="1" u="sng" dirty="0" smtClean="0">
                <a:solidFill>
                  <a:srgbClr val="3366FF"/>
                </a:solidFill>
              </a:rPr>
              <a:t>no idea</a:t>
            </a:r>
            <a:r>
              <a:rPr lang="en-US" sz="1600" dirty="0" smtClean="0"/>
              <a:t> what they were dealing with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600" dirty="0" smtClean="0"/>
              <a:t>Many remaining Nazi camp </a:t>
            </a:r>
            <a:r>
              <a:rPr lang="en-US" sz="1600" b="1" u="sng" dirty="0" smtClean="0">
                <a:solidFill>
                  <a:srgbClr val="3366FF"/>
                </a:solidFill>
              </a:rPr>
              <a:t>Commandants</a:t>
            </a:r>
            <a:r>
              <a:rPr lang="en-US" sz="1600" dirty="0" smtClean="0"/>
              <a:t>, or camp leaders, fled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16" y="2702714"/>
            <a:ext cx="8526611" cy="3647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of Brothers</a:t>
            </a:r>
            <a:endParaRPr lang="en-US" dirty="0"/>
          </a:p>
        </p:txBody>
      </p:sp>
      <p:pic>
        <p:nvPicPr>
          <p:cNvPr id="6" name="Band of Brothers- Liberation of Concentration Camp.mp4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9612" y="1600200"/>
            <a:ext cx="7721600" cy="4343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6371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3"/>
            </a:pPr>
            <a:r>
              <a:rPr lang="en-US" sz="2000" b="1" dirty="0" smtClean="0"/>
              <a:t>Role of the German citizens: Were they aware of the full situation?</a:t>
            </a:r>
            <a:endParaRPr lang="en-US" sz="2000" dirty="0" smtClean="0"/>
          </a:p>
          <a:p>
            <a:pPr lvl="1"/>
            <a:r>
              <a:rPr lang="en-US" sz="2000" dirty="0" smtClean="0"/>
              <a:t>Truth is: some </a:t>
            </a:r>
            <a:r>
              <a:rPr lang="en-US" sz="2000" b="1" u="sng" dirty="0" smtClean="0">
                <a:solidFill>
                  <a:srgbClr val="3366FF"/>
                </a:solidFill>
              </a:rPr>
              <a:t>knew</a:t>
            </a:r>
            <a:r>
              <a:rPr lang="en-US" sz="2000" dirty="0" smtClean="0"/>
              <a:t>, others </a:t>
            </a:r>
            <a:r>
              <a:rPr lang="en-US" sz="2000" b="1" u="sng" dirty="0" smtClean="0">
                <a:solidFill>
                  <a:srgbClr val="3366FF"/>
                </a:solidFill>
              </a:rPr>
              <a:t>did not</a:t>
            </a:r>
          </a:p>
          <a:p>
            <a:pPr lvl="1"/>
            <a:r>
              <a:rPr lang="en-US" sz="2000" dirty="0" smtClean="0"/>
              <a:t>It was </a:t>
            </a:r>
            <a:r>
              <a:rPr lang="en-US" sz="2000" b="1" u="sng" dirty="0" smtClean="0">
                <a:solidFill>
                  <a:srgbClr val="3366FF"/>
                </a:solidFill>
              </a:rPr>
              <a:t>difficult</a:t>
            </a:r>
            <a:r>
              <a:rPr lang="en-US" sz="2000" dirty="0" smtClean="0"/>
              <a:t> and dangerous to </a:t>
            </a:r>
            <a:r>
              <a:rPr lang="en-US" sz="2000" b="1" u="sng" dirty="0" smtClean="0">
                <a:solidFill>
                  <a:srgbClr val="3366FF"/>
                </a:solidFill>
              </a:rPr>
              <a:t>question</a:t>
            </a:r>
            <a:r>
              <a:rPr lang="en-US" sz="2000" dirty="0" smtClean="0"/>
              <a:t> Hitler &amp; the Nazis</a:t>
            </a:r>
          </a:p>
          <a:p>
            <a:pPr lvl="1"/>
            <a:r>
              <a:rPr lang="en-US" sz="2000" b="1" u="sng" dirty="0" smtClean="0">
                <a:solidFill>
                  <a:srgbClr val="3366FF"/>
                </a:solidFill>
              </a:rPr>
              <a:t>Anti-Semitism</a:t>
            </a:r>
            <a:r>
              <a:rPr lang="en-US" sz="2000" dirty="0" smtClean="0"/>
              <a:t> was strong and many turned a blind eye</a:t>
            </a:r>
          </a:p>
          <a:p>
            <a:pPr lvl="1"/>
            <a:r>
              <a:rPr lang="en-US" sz="2000" dirty="0" smtClean="0"/>
              <a:t>Some like </a:t>
            </a:r>
            <a:r>
              <a:rPr lang="en-US" sz="2000" b="1" u="sng" dirty="0" smtClean="0">
                <a:solidFill>
                  <a:srgbClr val="3366FF"/>
                </a:solidFill>
              </a:rPr>
              <a:t>Oskar Schindler</a:t>
            </a:r>
            <a:r>
              <a:rPr lang="en-US" sz="2000" dirty="0" smtClean="0"/>
              <a:t> risked their lives to help Jews find refuge</a:t>
            </a:r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9462" y="3789363"/>
            <a:ext cx="5237867" cy="2737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6371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4"/>
            </a:pPr>
            <a:r>
              <a:rPr lang="en-US" b="1" dirty="0" smtClean="0"/>
              <a:t>What was next for the Jews?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700" dirty="0" smtClean="0"/>
              <a:t>Wives, husbands, sons, daughters were </a:t>
            </a:r>
            <a:r>
              <a:rPr lang="en-US" sz="1700" b="1" u="sng" dirty="0" smtClean="0">
                <a:solidFill>
                  <a:srgbClr val="3366FF"/>
                </a:solidFill>
              </a:rPr>
              <a:t>gone</a:t>
            </a:r>
            <a:r>
              <a:rPr lang="en-US" sz="1700" dirty="0" smtClean="0"/>
              <a:t>; finding </a:t>
            </a:r>
            <a:r>
              <a:rPr lang="en-US" sz="1700" b="1" u="sng" dirty="0" smtClean="0">
                <a:solidFill>
                  <a:srgbClr val="3366FF"/>
                </a:solidFill>
              </a:rPr>
              <a:t>survivors</a:t>
            </a:r>
            <a:r>
              <a:rPr lang="en-US" sz="1700" dirty="0" smtClean="0"/>
              <a:t> was not easy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700" dirty="0" smtClean="0"/>
              <a:t>Just because the Holocaust was officially over didn’t mean Anti-Semitism </a:t>
            </a:r>
            <a:r>
              <a:rPr lang="en-US" sz="1700" b="1" u="sng" dirty="0" smtClean="0">
                <a:solidFill>
                  <a:srgbClr val="3366FF"/>
                </a:solidFill>
              </a:rPr>
              <a:t>was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700" b="1" u="sng" dirty="0" smtClean="0">
                <a:solidFill>
                  <a:srgbClr val="3366FF"/>
                </a:solidFill>
              </a:rPr>
              <a:t>Property rights</a:t>
            </a:r>
            <a:r>
              <a:rPr lang="en-US" sz="1700" dirty="0" smtClean="0"/>
              <a:t> of stolen goods and homes were </a:t>
            </a:r>
            <a:r>
              <a:rPr lang="en-US" sz="1700" b="1" u="sng" dirty="0" smtClean="0">
                <a:solidFill>
                  <a:srgbClr val="3366FF"/>
                </a:solidFill>
              </a:rPr>
              <a:t>not honored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650" dirty="0" smtClean="0"/>
              <a:t>Very few got </a:t>
            </a:r>
            <a:r>
              <a:rPr lang="en-US" sz="1650" b="1" u="sng" dirty="0" smtClean="0">
                <a:solidFill>
                  <a:srgbClr val="3366FF"/>
                </a:solidFill>
              </a:rPr>
              <a:t>wealth</a:t>
            </a:r>
            <a:r>
              <a:rPr lang="en-US" sz="1650" dirty="0" smtClean="0"/>
              <a:t> or </a:t>
            </a:r>
            <a:r>
              <a:rPr lang="en-US" sz="1650" b="1" u="sng" dirty="0" smtClean="0">
                <a:solidFill>
                  <a:srgbClr val="3366FF"/>
                </a:solidFill>
              </a:rPr>
              <a:t>property</a:t>
            </a:r>
            <a:r>
              <a:rPr lang="en-US" sz="1650" dirty="0" smtClean="0"/>
              <a:t> back; many were quite wealthy before relocation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700" dirty="0" smtClean="0"/>
              <a:t>Many Jews </a:t>
            </a:r>
            <a:r>
              <a:rPr lang="en-US" sz="1700" b="1" u="sng" dirty="0" smtClean="0">
                <a:solidFill>
                  <a:srgbClr val="3366FF"/>
                </a:solidFill>
              </a:rPr>
              <a:t>fled</a:t>
            </a:r>
            <a:r>
              <a:rPr lang="en-US" sz="1700" dirty="0" smtClean="0"/>
              <a:t> Europe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4053697"/>
            <a:ext cx="3804422" cy="2472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3605" y="4053697"/>
            <a:ext cx="3538314" cy="2472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50061"/>
          </a:xfrm>
        </p:spPr>
        <p:txBody>
          <a:bodyPr/>
          <a:lstStyle/>
          <a:p>
            <a:r>
              <a:rPr lang="en-US" dirty="0" smtClean="0"/>
              <a:t>Healing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4840"/>
            <a:ext cx="9144000" cy="5561731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b="1" dirty="0" smtClean="0"/>
              <a:t>Creation of Israel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700" dirty="0" smtClean="0"/>
              <a:t>Israel is at the </a:t>
            </a:r>
            <a:r>
              <a:rPr lang="en-US" sz="1700" b="1" u="sng" dirty="0" smtClean="0">
                <a:solidFill>
                  <a:srgbClr val="3366FF"/>
                </a:solidFill>
              </a:rPr>
              <a:t>SE</a:t>
            </a:r>
            <a:r>
              <a:rPr lang="en-US" sz="1700" dirty="0" smtClean="0"/>
              <a:t> tip of the </a:t>
            </a:r>
            <a:r>
              <a:rPr lang="en-US" sz="1700" b="1" u="sng" dirty="0" smtClean="0">
                <a:solidFill>
                  <a:srgbClr val="3366FF"/>
                </a:solidFill>
              </a:rPr>
              <a:t>Mediterranean</a:t>
            </a:r>
            <a:r>
              <a:rPr lang="en-US" sz="1700" dirty="0" smtClean="0"/>
              <a:t> Sea; was the promised land of the Ancient </a:t>
            </a:r>
            <a:r>
              <a:rPr lang="en-US" sz="1700" b="1" u="sng" dirty="0" smtClean="0">
                <a:solidFill>
                  <a:srgbClr val="3366FF"/>
                </a:solidFill>
              </a:rPr>
              <a:t>Hebrews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700" dirty="0" smtClean="0"/>
              <a:t>Israel declared itself a nation in </a:t>
            </a:r>
            <a:r>
              <a:rPr lang="en-US" sz="1700" b="1" u="sng" dirty="0" smtClean="0">
                <a:solidFill>
                  <a:srgbClr val="3366FF"/>
                </a:solidFill>
              </a:rPr>
              <a:t>1948</a:t>
            </a:r>
            <a:r>
              <a:rPr lang="en-US" sz="1700" dirty="0" smtClean="0"/>
              <a:t>; source of major </a:t>
            </a:r>
            <a:r>
              <a:rPr lang="en-US" sz="1700" b="1" u="sng" dirty="0" smtClean="0">
                <a:solidFill>
                  <a:srgbClr val="3366FF"/>
                </a:solidFill>
              </a:rPr>
              <a:t>conflict</a:t>
            </a:r>
            <a:r>
              <a:rPr lang="en-US" sz="1700" dirty="0" smtClean="0"/>
              <a:t> to this day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700" b="1" u="sng" dirty="0" smtClean="0">
                <a:solidFill>
                  <a:srgbClr val="3366FF"/>
                </a:solidFill>
              </a:rPr>
              <a:t>42</a:t>
            </a:r>
            <a:r>
              <a:rPr lang="en-US" sz="1700" dirty="0" smtClean="0"/>
              <a:t>% of the World’s Jewish population live in Israel today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299" y="2811869"/>
            <a:ext cx="4046131" cy="4046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82</TotalTime>
  <Words>649</Words>
  <Application>Microsoft Office PowerPoint</Application>
  <PresentationFormat>On-screen Show (4:3)</PresentationFormat>
  <Paragraphs>65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News Gothic MT</vt:lpstr>
      <vt:lpstr>Wingdings 2</vt:lpstr>
      <vt:lpstr>Breeze</vt:lpstr>
      <vt:lpstr>The Holocaust</vt:lpstr>
      <vt:lpstr>Constructive Response Questions</vt:lpstr>
      <vt:lpstr>What Will We Learn?</vt:lpstr>
      <vt:lpstr>Healing</vt:lpstr>
      <vt:lpstr>Healing</vt:lpstr>
      <vt:lpstr>Band of Brothers</vt:lpstr>
      <vt:lpstr>Healing</vt:lpstr>
      <vt:lpstr>Healing</vt:lpstr>
      <vt:lpstr>Healing</vt:lpstr>
      <vt:lpstr>Healing</vt:lpstr>
      <vt:lpstr>Healing</vt:lpstr>
      <vt:lpstr>Healing</vt:lpstr>
      <vt:lpstr>Student Reactions</vt:lpstr>
      <vt:lpstr>Healing</vt:lpstr>
      <vt:lpstr>Constructive Response 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Holocaust</dc:title>
  <dc:creator>Karl Sagan</dc:creator>
  <cp:lastModifiedBy>Michael H Shumate</cp:lastModifiedBy>
  <cp:revision>12</cp:revision>
  <dcterms:created xsi:type="dcterms:W3CDTF">2016-02-17T15:28:46Z</dcterms:created>
  <dcterms:modified xsi:type="dcterms:W3CDTF">2016-05-25T13:14:59Z</dcterms:modified>
</cp:coreProperties>
</file>