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7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2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1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8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7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6EC39-31B4-430B-925E-B362A38F387E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4C51-0A54-4F09-B300-6F15A316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8872"/>
            <a:ext cx="10363200" cy="2836033"/>
          </a:xfrm>
        </p:spPr>
        <p:txBody>
          <a:bodyPr/>
          <a:lstStyle/>
          <a:p>
            <a:r>
              <a:rPr lang="en-US" b="1" dirty="0" smtClean="0"/>
              <a:t>The Renaissance</a:t>
            </a:r>
            <a:br>
              <a:rPr lang="en-US" b="1" dirty="0" smtClean="0"/>
            </a:br>
            <a:r>
              <a:rPr lang="en-US" sz="4133" b="1" dirty="0"/>
              <a:t>Outcome: Renaissance Painters/Sculptors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16" y="2343309"/>
            <a:ext cx="5834616" cy="4284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 rot="20048155">
            <a:off x="2937967" y="2640618"/>
            <a:ext cx="292162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>
                <a:solidFill>
                  <a:srgbClr val="FFFF00"/>
                </a:solidFill>
              </a:rPr>
              <a:t>Florence</a:t>
            </a:r>
          </a:p>
        </p:txBody>
      </p:sp>
    </p:spTree>
    <p:extLst>
      <p:ext uri="{BB962C8B-B14F-4D97-AF65-F5344CB8AC3E}">
        <p14:creationId xmlns:p14="http://schemas.microsoft.com/office/powerpoint/2010/main" val="25412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677"/>
            <a:ext cx="12267768" cy="5733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9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57" y="1"/>
            <a:ext cx="10926391" cy="683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11" y="2"/>
            <a:ext cx="11224219" cy="6599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65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46" y="67236"/>
            <a:ext cx="1162543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Constructive Response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19170" indent="-1219170">
              <a:buFont typeface="+mj-lt"/>
              <a:buAutoNum type="arabicPeriod" startAt="2"/>
            </a:pPr>
            <a:r>
              <a:rPr lang="en-US" sz="5067" dirty="0"/>
              <a:t>Evaluate the accuracy of the following statement using specific examples: Michelangelo was a Renaissance Man.</a:t>
            </a:r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5714">
            <a:off x="9710038" y="4916896"/>
            <a:ext cx="1717749" cy="16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Michelangelo and his works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Donatello and his works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Leonardo </a:t>
            </a:r>
            <a:r>
              <a:rPr lang="en-US" dirty="0" err="1" smtClean="0"/>
              <a:t>da</a:t>
            </a:r>
            <a:r>
              <a:rPr lang="en-US" dirty="0" smtClean="0"/>
              <a:t> Vinci and his works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Raphael and </a:t>
            </a:r>
            <a:r>
              <a:rPr lang="en-US" smtClean="0"/>
              <a:t>his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12192000" cy="3657600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b="1" dirty="0" smtClean="0"/>
              <a:t>Renaissance Art</a:t>
            </a:r>
            <a:endParaRPr lang="en-US" sz="2667" dirty="0"/>
          </a:p>
          <a:p>
            <a:pPr lvl="1">
              <a:buFont typeface="+mj-lt"/>
              <a:buAutoNum type="alphaLcPeriod"/>
            </a:pPr>
            <a:r>
              <a:rPr lang="en-US" sz="2533" dirty="0"/>
              <a:t>Artists were supported by </a:t>
            </a:r>
            <a:r>
              <a:rPr lang="en-US" sz="2533" b="1" u="sng" dirty="0">
                <a:solidFill>
                  <a:srgbClr val="3366FF"/>
                </a:solidFill>
              </a:rPr>
              <a:t>patrons</a:t>
            </a:r>
            <a:r>
              <a:rPr lang="en-US" sz="2533" dirty="0"/>
              <a:t> like Isabella </a:t>
            </a:r>
            <a:r>
              <a:rPr lang="en-US" sz="2533" dirty="0" err="1"/>
              <a:t>d’Este</a:t>
            </a:r>
            <a:r>
              <a:rPr lang="en-US" sz="2533" dirty="0"/>
              <a:t> and the </a:t>
            </a:r>
            <a:r>
              <a:rPr lang="en-US" sz="2533" b="1" u="sng" dirty="0">
                <a:solidFill>
                  <a:srgbClr val="3366FF"/>
                </a:solidFill>
              </a:rPr>
              <a:t>Medici</a:t>
            </a:r>
          </a:p>
          <a:p>
            <a:pPr lvl="1">
              <a:buFont typeface="+mj-lt"/>
              <a:buAutoNum type="alphaLcPeriod"/>
            </a:pPr>
            <a:r>
              <a:rPr lang="en-US" sz="2533" dirty="0"/>
              <a:t>Medieval artists used </a:t>
            </a:r>
            <a:r>
              <a:rPr lang="en-US" sz="2533" b="1" u="sng" dirty="0">
                <a:solidFill>
                  <a:srgbClr val="3366FF"/>
                </a:solidFill>
              </a:rPr>
              <a:t>religious subjects </a:t>
            </a:r>
            <a:r>
              <a:rPr lang="en-US" sz="2533" dirty="0"/>
              <a:t>to convey a spiritual ideal</a:t>
            </a:r>
          </a:p>
          <a:p>
            <a:pPr lvl="1">
              <a:buFont typeface="+mj-lt"/>
              <a:buAutoNum type="alphaLcPeriod"/>
            </a:pPr>
            <a:r>
              <a:rPr lang="en-US" sz="2533" dirty="0"/>
              <a:t>Renaissance artists will portray religious subjects but will use realistic styles copied from classical models &amp; </a:t>
            </a:r>
            <a:r>
              <a:rPr lang="en-US" sz="2533" b="1" u="sng" dirty="0">
                <a:solidFill>
                  <a:srgbClr val="3366FF"/>
                </a:solidFill>
              </a:rPr>
              <a:t>Greece</a:t>
            </a:r>
            <a:r>
              <a:rPr lang="en-US" sz="2533" dirty="0"/>
              <a:t> and </a:t>
            </a:r>
            <a:r>
              <a:rPr lang="en-US" sz="2533" b="1" u="sng" dirty="0">
                <a:solidFill>
                  <a:srgbClr val="3366FF"/>
                </a:solidFill>
              </a:rPr>
              <a:t>Rome</a:t>
            </a:r>
          </a:p>
          <a:p>
            <a:pPr lvl="1">
              <a:buFont typeface="+mj-lt"/>
              <a:buAutoNum type="alphaLcPeriod"/>
            </a:pPr>
            <a:r>
              <a:rPr lang="en-US" sz="2533" dirty="0"/>
              <a:t>Renaissance painters used </a:t>
            </a:r>
            <a:r>
              <a:rPr lang="en-US" sz="2533" b="1" u="sng" dirty="0">
                <a:solidFill>
                  <a:srgbClr val="3366FF"/>
                </a:solidFill>
              </a:rPr>
              <a:t>perspective</a:t>
            </a:r>
            <a:r>
              <a:rPr lang="en-US" sz="2533" dirty="0"/>
              <a:t> which showed </a:t>
            </a:r>
            <a:r>
              <a:rPr lang="en-US" sz="2533" b="1" u="sng" dirty="0">
                <a:solidFill>
                  <a:srgbClr val="3366FF"/>
                </a:solidFill>
              </a:rPr>
              <a:t>three</a:t>
            </a:r>
            <a:r>
              <a:rPr lang="en-US" sz="2533" dirty="0"/>
              <a:t> dimensions on a flat surface with a vanishing point in the middle</a:t>
            </a:r>
          </a:p>
          <a:p>
            <a:pPr lvl="1">
              <a:buFont typeface="+mj-lt"/>
              <a:buAutoNum type="alphaLcPeriod"/>
            </a:pPr>
            <a:r>
              <a:rPr lang="en-US" sz="2533" dirty="0"/>
              <a:t>Often times </a:t>
            </a:r>
            <a:r>
              <a:rPr lang="en-US" sz="2533" b="1" u="sng" dirty="0">
                <a:solidFill>
                  <a:srgbClr val="0070C0"/>
                </a:solidFill>
              </a:rPr>
              <a:t>fresco</a:t>
            </a:r>
            <a:r>
              <a:rPr lang="en-US" sz="2533" dirty="0"/>
              <a:t> was used: painting on </a:t>
            </a:r>
            <a:r>
              <a:rPr lang="en-US" sz="2533" b="1" u="sng" dirty="0">
                <a:solidFill>
                  <a:srgbClr val="0070C0"/>
                </a:solidFill>
              </a:rPr>
              <a:t>wet plaster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Fresco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2927" y="1438836"/>
            <a:ext cx="6377635" cy="478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04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468" y="1784952"/>
            <a:ext cx="3253859" cy="434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5" y="1784949"/>
            <a:ext cx="3921980" cy="43535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60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Famous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5823" y="2209800"/>
            <a:ext cx="12697824" cy="3657600"/>
          </a:xfrm>
        </p:spPr>
        <p:txBody>
          <a:bodyPr>
            <a:normAutofit/>
          </a:bodyPr>
          <a:lstStyle/>
          <a:p>
            <a:pPr lvl="1">
              <a:buFont typeface="+mj-lt"/>
              <a:buAutoNum type="alphaLcPeriod"/>
            </a:pPr>
            <a:r>
              <a:rPr lang="en-US" sz="3200" b="1" u="sng" dirty="0">
                <a:solidFill>
                  <a:srgbClr val="3366FF"/>
                </a:solidFill>
              </a:rPr>
              <a:t>Michelangelo</a:t>
            </a:r>
          </a:p>
          <a:p>
            <a:pPr marL="1904952" lvl="2" indent="-685783">
              <a:buFont typeface="+mj-lt"/>
              <a:buAutoNum type="romanLcPeriod"/>
            </a:pPr>
            <a:r>
              <a:rPr lang="en-US" sz="3067" dirty="0"/>
              <a:t>Renaissance man: </a:t>
            </a:r>
            <a:r>
              <a:rPr lang="en-US" sz="3067" b="1" u="sng" dirty="0">
                <a:solidFill>
                  <a:srgbClr val="3366FF"/>
                </a:solidFill>
              </a:rPr>
              <a:t>sculptor</a:t>
            </a:r>
            <a:r>
              <a:rPr lang="en-US" sz="3067" dirty="0"/>
              <a:t>, painter, </a:t>
            </a:r>
            <a:r>
              <a:rPr lang="en-US" sz="3067" b="1" u="sng" dirty="0">
                <a:solidFill>
                  <a:srgbClr val="3366FF"/>
                </a:solidFill>
              </a:rPr>
              <a:t>architect</a:t>
            </a:r>
            <a:r>
              <a:rPr lang="en-US" sz="3067" dirty="0"/>
              <a:t>, and </a:t>
            </a:r>
            <a:r>
              <a:rPr lang="en-US" sz="3067" b="1" u="sng" dirty="0">
                <a:solidFill>
                  <a:srgbClr val="3366FF"/>
                </a:solidFill>
              </a:rPr>
              <a:t>poet</a:t>
            </a:r>
          </a:p>
          <a:p>
            <a:pPr marL="1904952" lvl="2" indent="-685783">
              <a:buFont typeface="+mj-lt"/>
              <a:buAutoNum type="romanLcPeriod"/>
            </a:pPr>
            <a:r>
              <a:rPr lang="en-US" sz="3067" dirty="0"/>
              <a:t>Famous for way he portrayed the </a:t>
            </a:r>
            <a:r>
              <a:rPr lang="en-US" sz="3067" b="1" u="sng" dirty="0">
                <a:solidFill>
                  <a:srgbClr val="3366FF"/>
                </a:solidFill>
              </a:rPr>
              <a:t>human body </a:t>
            </a:r>
          </a:p>
          <a:p>
            <a:pPr marL="1904952" lvl="2" indent="-685783">
              <a:buFont typeface="+mj-lt"/>
              <a:buAutoNum type="romanLcPeriod"/>
            </a:pPr>
            <a:r>
              <a:rPr lang="en-US" sz="3067" dirty="0"/>
              <a:t>Famous works: </a:t>
            </a:r>
          </a:p>
          <a:p>
            <a:pPr marL="2514537" lvl="3" indent="-685783">
              <a:buFont typeface="+mj-lt"/>
              <a:buAutoNum type="arabicPeriod"/>
            </a:pPr>
            <a:r>
              <a:rPr lang="en-US" sz="2800" dirty="0"/>
              <a:t>Statue of </a:t>
            </a:r>
            <a:r>
              <a:rPr lang="en-US" sz="2800" b="1" u="sng" dirty="0">
                <a:solidFill>
                  <a:srgbClr val="3366FF"/>
                </a:solidFill>
              </a:rPr>
              <a:t>David</a:t>
            </a:r>
            <a:r>
              <a:rPr lang="en-US" sz="2800" dirty="0"/>
              <a:t>, </a:t>
            </a:r>
          </a:p>
          <a:p>
            <a:pPr marL="2514537" lvl="3" indent="-685783">
              <a:buFont typeface="+mj-lt"/>
              <a:buAutoNum type="arabicPeriod"/>
            </a:pPr>
            <a:r>
              <a:rPr lang="en-US" sz="2800" dirty="0"/>
              <a:t>Ceiling of the </a:t>
            </a:r>
            <a:r>
              <a:rPr lang="en-US" sz="2800" b="1" u="sng" dirty="0">
                <a:solidFill>
                  <a:srgbClr val="3366FF"/>
                </a:solidFill>
              </a:rPr>
              <a:t>Sistine</a:t>
            </a:r>
            <a:r>
              <a:rPr lang="en-US" sz="2800" dirty="0"/>
              <a:t> Chapel, </a:t>
            </a:r>
          </a:p>
          <a:p>
            <a:pPr marL="2514537" lvl="3" indent="-685783">
              <a:buFont typeface="+mj-lt"/>
              <a:buAutoNum type="arabicPeriod"/>
            </a:pPr>
            <a:r>
              <a:rPr lang="en-US" sz="2800" b="1" u="sng" dirty="0">
                <a:solidFill>
                  <a:srgbClr val="3366FF"/>
                </a:solidFill>
              </a:rPr>
              <a:t>Dome</a:t>
            </a:r>
            <a:r>
              <a:rPr lang="en-US" sz="2800" dirty="0"/>
              <a:t> of St. Peter’s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3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681" y="2018831"/>
            <a:ext cx="3764788" cy="4444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125" y="1643711"/>
            <a:ext cx="2981064" cy="49195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92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5" y="1438835"/>
            <a:ext cx="10439172" cy="5419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Sistine Chapel Ceiling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165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Renaissance Outcome: Renaissance Painters/Sculptors </vt:lpstr>
      <vt:lpstr>Constructive Response Question</vt:lpstr>
      <vt:lpstr>What Will We Learn?</vt:lpstr>
      <vt:lpstr>The Renaissance</vt:lpstr>
      <vt:lpstr>Fresco</vt:lpstr>
      <vt:lpstr>Michelangelo</vt:lpstr>
      <vt:lpstr>Famous Artists</vt:lpstr>
      <vt:lpstr>David</vt:lpstr>
      <vt:lpstr>Sistine Chapel Ceiling</vt:lpstr>
      <vt:lpstr>PowerPoint Presentation</vt:lpstr>
      <vt:lpstr>PowerPoint Presentation</vt:lpstr>
      <vt:lpstr>PowerPoint Presentation</vt:lpstr>
    </vt:vector>
  </TitlesOfParts>
  <Company>Worcester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 Shumate</dc:creator>
  <cp:lastModifiedBy>Michael H Shumate</cp:lastModifiedBy>
  <cp:revision>2</cp:revision>
  <dcterms:created xsi:type="dcterms:W3CDTF">2016-02-03T19:21:47Z</dcterms:created>
  <dcterms:modified xsi:type="dcterms:W3CDTF">2016-02-03T19:28:10Z</dcterms:modified>
</cp:coreProperties>
</file>