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0272-A9A1-438D-92BB-CF9CBAE3D006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6322-2231-4B0A-9ABC-C5FE5F89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6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0272-A9A1-438D-92BB-CF9CBAE3D006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6322-2231-4B0A-9ABC-C5FE5F89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8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0272-A9A1-438D-92BB-CF9CBAE3D006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6322-2231-4B0A-9ABC-C5FE5F89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0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0272-A9A1-438D-92BB-CF9CBAE3D006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6322-2231-4B0A-9ABC-C5FE5F89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8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0272-A9A1-438D-92BB-CF9CBAE3D006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6322-2231-4B0A-9ABC-C5FE5F89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2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0272-A9A1-438D-92BB-CF9CBAE3D006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6322-2231-4B0A-9ABC-C5FE5F89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9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0272-A9A1-438D-92BB-CF9CBAE3D006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6322-2231-4B0A-9ABC-C5FE5F89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2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0272-A9A1-438D-92BB-CF9CBAE3D006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6322-2231-4B0A-9ABC-C5FE5F89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3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0272-A9A1-438D-92BB-CF9CBAE3D006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6322-2231-4B0A-9ABC-C5FE5F89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6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0272-A9A1-438D-92BB-CF9CBAE3D006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6322-2231-4B0A-9ABC-C5FE5F89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9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0272-A9A1-438D-92BB-CF9CBAE3D006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6322-2231-4B0A-9ABC-C5FE5F89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5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80272-A9A1-438D-92BB-CF9CBAE3D006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D6322-2231-4B0A-9ABC-C5FE5F89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5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9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1507836"/>
            <a:ext cx="11841480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64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st Supper on w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37" y="561045"/>
            <a:ext cx="11774151" cy="590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st_supper_right_w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954" y="2"/>
            <a:ext cx="6577580" cy="673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</a:t>
            </a:r>
            <a:r>
              <a:rPr lang="en-US" dirty="0" smtClean="0"/>
              <a:t> Vinci Sketches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80" y="1315709"/>
            <a:ext cx="5112035" cy="5308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720" y="1657095"/>
            <a:ext cx="643466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Raphael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56" y="1335935"/>
            <a:ext cx="4120953" cy="50602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022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Famous Artists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0843" y="2209800"/>
            <a:ext cx="12642843" cy="3657600"/>
          </a:xfrm>
        </p:spPr>
        <p:txBody>
          <a:bodyPr/>
          <a:lstStyle/>
          <a:p>
            <a:pPr lvl="1">
              <a:buFont typeface="+mj-lt"/>
              <a:buAutoNum type="alphaLcPeriod" startAt="4"/>
            </a:pPr>
            <a:r>
              <a:rPr lang="en-US" sz="3200" b="1" u="sng" dirty="0">
                <a:solidFill>
                  <a:srgbClr val="3366FF"/>
                </a:solidFill>
              </a:rPr>
              <a:t>Raphael</a:t>
            </a:r>
            <a:endParaRPr lang="en-US" sz="2667" b="1" u="sng" dirty="0">
              <a:solidFill>
                <a:srgbClr val="3366FF"/>
              </a:solidFill>
            </a:endParaRPr>
          </a:p>
          <a:p>
            <a:pPr marL="1904952" lvl="2" indent="-685783">
              <a:buFont typeface="+mj-lt"/>
              <a:buAutoNum type="romanLcPeriod"/>
            </a:pPr>
            <a:r>
              <a:rPr lang="en-US" sz="3067" dirty="0"/>
              <a:t>Learned from studying </a:t>
            </a:r>
            <a:r>
              <a:rPr lang="en-US" sz="3067" b="1" u="sng" dirty="0">
                <a:solidFill>
                  <a:srgbClr val="3366FF"/>
                </a:solidFill>
              </a:rPr>
              <a:t>Leonardo</a:t>
            </a:r>
            <a:r>
              <a:rPr lang="en-US" sz="3067" dirty="0"/>
              <a:t> and </a:t>
            </a:r>
            <a:r>
              <a:rPr lang="en-US" sz="3067" b="1" u="sng" dirty="0">
                <a:solidFill>
                  <a:srgbClr val="3366FF"/>
                </a:solidFill>
              </a:rPr>
              <a:t>Michelangelo</a:t>
            </a:r>
          </a:p>
          <a:p>
            <a:pPr marL="1904952" lvl="2" indent="-685783">
              <a:buFont typeface="+mj-lt"/>
              <a:buAutoNum type="romanLcPeriod"/>
            </a:pPr>
            <a:r>
              <a:rPr lang="en-US" sz="3067" dirty="0"/>
              <a:t>One of favorite subjects was </a:t>
            </a:r>
            <a:r>
              <a:rPr lang="en-US" sz="3067" b="1" u="sng" dirty="0">
                <a:solidFill>
                  <a:srgbClr val="3366FF"/>
                </a:solidFill>
              </a:rPr>
              <a:t>Madonna</a:t>
            </a:r>
            <a:r>
              <a:rPr lang="en-US" sz="3067" dirty="0"/>
              <a:t> and Child (Virgin </a:t>
            </a:r>
            <a:r>
              <a:rPr lang="en-US" sz="3067" dirty="0" err="1"/>
              <a:t>mary</a:t>
            </a:r>
            <a:r>
              <a:rPr lang="en-US" sz="3067" dirty="0"/>
              <a:t>)</a:t>
            </a:r>
          </a:p>
          <a:p>
            <a:pPr marL="1904952" lvl="2" indent="-685783">
              <a:buFont typeface="+mj-lt"/>
              <a:buAutoNum type="romanLcPeriod"/>
            </a:pPr>
            <a:r>
              <a:rPr lang="en-US" sz="3067" dirty="0"/>
              <a:t>Famous works: </a:t>
            </a:r>
          </a:p>
          <a:p>
            <a:pPr marL="2514537" lvl="3" indent="-685783">
              <a:buFont typeface="+mj-lt"/>
              <a:buAutoNum type="romanLcPeriod"/>
            </a:pPr>
            <a:r>
              <a:rPr lang="en-US" sz="2800" b="1" u="sng" dirty="0">
                <a:solidFill>
                  <a:srgbClr val="3366FF"/>
                </a:solidFill>
              </a:rPr>
              <a:t>School of Athens</a:t>
            </a:r>
            <a:r>
              <a:rPr lang="en-US" sz="2800" dirty="0"/>
              <a:t> </a:t>
            </a:r>
          </a:p>
          <a:p>
            <a:pPr marL="2514537" lvl="3" indent="-685783">
              <a:buFont typeface="+mj-lt"/>
              <a:buAutoNum type="romanLcPeriod"/>
            </a:pPr>
            <a:r>
              <a:rPr lang="en-US" sz="2800" b="1" u="sng" dirty="0">
                <a:solidFill>
                  <a:srgbClr val="0070C0"/>
                </a:solidFill>
              </a:rPr>
              <a:t>Marriage</a:t>
            </a:r>
            <a:r>
              <a:rPr lang="en-US" sz="2800" dirty="0"/>
              <a:t> of the </a:t>
            </a:r>
            <a:r>
              <a:rPr lang="en-US" sz="2800" b="1" u="sng" dirty="0">
                <a:solidFill>
                  <a:srgbClr val="0070C0"/>
                </a:solidFill>
              </a:rPr>
              <a:t>Virgin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0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68" y="55880"/>
            <a:ext cx="10062464" cy="67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57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402" y="442"/>
            <a:ext cx="5593253" cy="68575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20255" y="2055479"/>
            <a:ext cx="4169915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/>
              <a:t>Marriage of the Virgin</a:t>
            </a:r>
          </a:p>
        </p:txBody>
      </p:sp>
    </p:spTree>
    <p:extLst>
      <p:ext uri="{BB962C8B-B14F-4D97-AF65-F5344CB8AC3E}">
        <p14:creationId xmlns:p14="http://schemas.microsoft.com/office/powerpoint/2010/main" val="35507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67236"/>
            <a:ext cx="12191999" cy="1371600"/>
          </a:xfrm>
        </p:spPr>
        <p:txBody>
          <a:bodyPr/>
          <a:lstStyle/>
          <a:p>
            <a:r>
              <a:rPr lang="en-US" dirty="0" smtClean="0"/>
              <a:t>Others: Botticelli’s </a:t>
            </a:r>
            <a:r>
              <a:rPr lang="en-US" i="1" dirty="0" smtClean="0"/>
              <a:t>Birth of Venus</a:t>
            </a:r>
            <a:endParaRPr lang="en-US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12567" y="1438838"/>
            <a:ext cx="9495187" cy="541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862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46" y="67236"/>
            <a:ext cx="11625439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Constructive Response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19170" indent="-1219170">
              <a:buFont typeface="+mj-lt"/>
              <a:buAutoNum type="arabicPeriod" startAt="2"/>
            </a:pPr>
            <a:r>
              <a:rPr lang="en-US" sz="5067" dirty="0"/>
              <a:t>Evaluate the accuracy of the following statement using specific examples: Michelangelo was a Renaissance Man.</a:t>
            </a:r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5714">
            <a:off x="9710038" y="4916896"/>
            <a:ext cx="1717749" cy="169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Donatello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067" y="1935980"/>
            <a:ext cx="3519111" cy="44906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186" y="1935982"/>
            <a:ext cx="3447804" cy="45458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128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Famous Artists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95862" y="2209800"/>
            <a:ext cx="12587863" cy="3657600"/>
          </a:xfrm>
        </p:spPr>
        <p:txBody>
          <a:bodyPr/>
          <a:lstStyle/>
          <a:p>
            <a:pPr lvl="1">
              <a:buFont typeface="+mj-lt"/>
              <a:buAutoNum type="alphaLcPeriod" startAt="2"/>
            </a:pPr>
            <a:r>
              <a:rPr lang="en-US" sz="3200" b="1" u="sng" dirty="0">
                <a:solidFill>
                  <a:srgbClr val="3366FF"/>
                </a:solidFill>
              </a:rPr>
              <a:t>Donatello</a:t>
            </a:r>
            <a:endParaRPr lang="en-US" sz="2667" b="1" u="sng" dirty="0">
              <a:solidFill>
                <a:srgbClr val="3366FF"/>
              </a:solidFill>
            </a:endParaRPr>
          </a:p>
          <a:p>
            <a:pPr marL="1904952" lvl="2" indent="-685783">
              <a:buFont typeface="+mj-lt"/>
              <a:buAutoNum type="romanLcPeriod"/>
            </a:pPr>
            <a:r>
              <a:rPr lang="en-US" dirty="0" smtClean="0"/>
              <a:t>Made sculpture more realistic by carving natural postures and expression that revealed </a:t>
            </a:r>
            <a:r>
              <a:rPr lang="en-US" b="1" u="sng" dirty="0" smtClean="0">
                <a:solidFill>
                  <a:srgbClr val="3366FF"/>
                </a:solidFill>
              </a:rPr>
              <a:t>personality</a:t>
            </a:r>
            <a:r>
              <a:rPr lang="en-US" dirty="0" smtClean="0"/>
              <a:t>.</a:t>
            </a:r>
          </a:p>
          <a:p>
            <a:pPr marL="1904952" lvl="2" indent="-685783">
              <a:buFont typeface="+mj-lt"/>
              <a:buAutoNum type="romanLcPeriod"/>
            </a:pPr>
            <a:r>
              <a:rPr lang="en-US" b="1" u="sng" dirty="0" smtClean="0">
                <a:solidFill>
                  <a:srgbClr val="0070C0"/>
                </a:solidFill>
              </a:rPr>
              <a:t>Equestrian Statue of </a:t>
            </a:r>
            <a:r>
              <a:rPr lang="en-US" b="1" u="sng" dirty="0" err="1" smtClean="0">
                <a:solidFill>
                  <a:srgbClr val="0070C0"/>
                </a:solidFill>
              </a:rPr>
              <a:t>Gattamelata</a:t>
            </a:r>
            <a:endParaRPr lang="en-US" b="1" u="sng" dirty="0" smtClean="0">
              <a:solidFill>
                <a:srgbClr val="0070C0"/>
              </a:solidFill>
            </a:endParaRPr>
          </a:p>
          <a:p>
            <a:pPr marL="1904952" lvl="2" indent="-685783">
              <a:buFont typeface="+mj-lt"/>
              <a:buAutoNum type="romanLcPeriod"/>
            </a:pPr>
            <a:r>
              <a:rPr lang="en-US" dirty="0" smtClean="0"/>
              <a:t>Also sculpted a </a:t>
            </a:r>
            <a:r>
              <a:rPr lang="en-US" b="1" u="sng" dirty="0" smtClean="0">
                <a:solidFill>
                  <a:srgbClr val="3366FF"/>
                </a:solidFill>
              </a:rPr>
              <a:t>David</a:t>
            </a:r>
            <a:r>
              <a:rPr lang="en-US" dirty="0" smtClean="0"/>
              <a:t>- favorite subject of Renaissance </a:t>
            </a:r>
            <a:r>
              <a:rPr lang="en-US" b="1" u="sng" dirty="0" smtClean="0">
                <a:solidFill>
                  <a:srgbClr val="3366FF"/>
                </a:solidFill>
              </a:rPr>
              <a:t>sculptors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77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Donatello’s David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915" y="1438836"/>
            <a:ext cx="4872373" cy="50043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80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67236"/>
            <a:ext cx="11914039" cy="1371600"/>
          </a:xfrm>
        </p:spPr>
        <p:txBody>
          <a:bodyPr/>
          <a:lstStyle/>
          <a:p>
            <a:r>
              <a:rPr lang="en-US" sz="5867" dirty="0"/>
              <a:t>Equestrian Statue of </a:t>
            </a:r>
            <a:r>
              <a:rPr lang="en-US" sz="5867" dirty="0" err="1"/>
              <a:t>Gattamelata</a:t>
            </a:r>
            <a:endParaRPr lang="en-US" sz="5867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6819" y="1438836"/>
            <a:ext cx="4701923" cy="5287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525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Leonardo </a:t>
            </a:r>
            <a:r>
              <a:rPr lang="en-US" dirty="0" err="1" smtClean="0"/>
              <a:t>da</a:t>
            </a:r>
            <a:r>
              <a:rPr lang="en-US" dirty="0" smtClean="0"/>
              <a:t> Vinci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745" y="1438838"/>
            <a:ext cx="5047243" cy="5136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27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Famous Artists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94827" y="2209800"/>
            <a:ext cx="12686828" cy="3657600"/>
          </a:xfrm>
        </p:spPr>
        <p:txBody>
          <a:bodyPr>
            <a:normAutofit/>
          </a:bodyPr>
          <a:lstStyle/>
          <a:p>
            <a:pPr lvl="1">
              <a:buFont typeface="+mj-lt"/>
              <a:buAutoNum type="alphaLcPeriod" startAt="3"/>
            </a:pPr>
            <a:r>
              <a:rPr lang="en-US" sz="3200" b="1" u="sng" dirty="0">
                <a:solidFill>
                  <a:srgbClr val="3366FF"/>
                </a:solidFill>
              </a:rPr>
              <a:t>Leonardo </a:t>
            </a:r>
            <a:r>
              <a:rPr lang="en-US" sz="3200" b="1" u="sng" dirty="0" err="1">
                <a:solidFill>
                  <a:srgbClr val="3366FF"/>
                </a:solidFill>
              </a:rPr>
              <a:t>da</a:t>
            </a:r>
            <a:r>
              <a:rPr lang="en-US" sz="3200" b="1" u="sng" dirty="0">
                <a:solidFill>
                  <a:srgbClr val="3366FF"/>
                </a:solidFill>
              </a:rPr>
              <a:t> Vinci</a:t>
            </a:r>
            <a:endParaRPr lang="en-US" sz="2667" b="1" u="sng" dirty="0">
              <a:solidFill>
                <a:srgbClr val="3366FF"/>
              </a:solidFill>
            </a:endParaRPr>
          </a:p>
          <a:p>
            <a:pPr marL="1904952" lvl="2" indent="-685783">
              <a:buFont typeface="+mj-lt"/>
              <a:buAutoNum type="romanLcPeriod"/>
            </a:pPr>
            <a:r>
              <a:rPr lang="en-US" sz="2800" b="1" u="sng" dirty="0">
                <a:solidFill>
                  <a:srgbClr val="3366FF"/>
                </a:solidFill>
              </a:rPr>
              <a:t>Painter,</a:t>
            </a:r>
            <a:r>
              <a:rPr lang="en-US" sz="2800" dirty="0"/>
              <a:t> sculptor, inventor, and </a:t>
            </a:r>
            <a:r>
              <a:rPr lang="en-US" sz="2800" b="1" u="sng" dirty="0">
                <a:solidFill>
                  <a:srgbClr val="3366FF"/>
                </a:solidFill>
              </a:rPr>
              <a:t>scientist</a:t>
            </a:r>
          </a:p>
          <a:p>
            <a:pPr marL="1904952" lvl="2" indent="-685783">
              <a:buFont typeface="+mj-lt"/>
              <a:buAutoNum type="romanLcPeriod"/>
            </a:pPr>
            <a:r>
              <a:rPr lang="en-US" sz="2800" dirty="0"/>
              <a:t>Interested in </a:t>
            </a:r>
            <a:r>
              <a:rPr lang="en-US" sz="2800" b="1" u="sng" dirty="0">
                <a:solidFill>
                  <a:srgbClr val="3366FF"/>
                </a:solidFill>
              </a:rPr>
              <a:t>how things work </a:t>
            </a:r>
            <a:r>
              <a:rPr lang="en-US" sz="2800" dirty="0"/>
              <a:t>(veins in a leaf and muscle work)</a:t>
            </a:r>
          </a:p>
          <a:p>
            <a:pPr marL="1904952" lvl="2" indent="-685783">
              <a:buFont typeface="+mj-lt"/>
              <a:buAutoNum type="romanLcPeriod"/>
            </a:pPr>
            <a:r>
              <a:rPr lang="en-US" dirty="0" smtClean="0"/>
              <a:t>Famous works: </a:t>
            </a:r>
          </a:p>
          <a:p>
            <a:pPr marL="2514537" lvl="3" indent="-685783">
              <a:buFont typeface="+mj-lt"/>
              <a:buAutoNum type="arabicPeriod"/>
            </a:pPr>
            <a:r>
              <a:rPr lang="en-US" b="1" u="sng" dirty="0" smtClean="0">
                <a:solidFill>
                  <a:srgbClr val="3366FF"/>
                </a:solidFill>
              </a:rPr>
              <a:t>The Mona Lisa</a:t>
            </a:r>
            <a:endParaRPr lang="en-US" dirty="0" smtClean="0"/>
          </a:p>
          <a:p>
            <a:pPr marL="2514537" lvl="3" indent="-685783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u="sng" dirty="0" smtClean="0">
                <a:solidFill>
                  <a:srgbClr val="3366FF"/>
                </a:solidFill>
              </a:rPr>
              <a:t>Last Supper</a:t>
            </a:r>
            <a:endParaRPr lang="en-US" dirty="0" smtClean="0"/>
          </a:p>
          <a:p>
            <a:pPr marL="2514537" lvl="3" indent="-685783">
              <a:buFont typeface="+mj-lt"/>
              <a:buAutoNum type="arabicPeriod"/>
            </a:pPr>
            <a:r>
              <a:rPr lang="en-US" dirty="0" smtClean="0"/>
              <a:t>Virgin on the Rocks</a:t>
            </a:r>
          </a:p>
          <a:p>
            <a:pPr marL="1904952" lvl="2" indent="-685783">
              <a:buFont typeface="+mj-lt"/>
              <a:buAutoNum type="romanLcPeriod"/>
            </a:pPr>
            <a:r>
              <a:rPr lang="en-US" sz="2800" dirty="0"/>
              <a:t>The </a:t>
            </a:r>
            <a:r>
              <a:rPr lang="en-US" sz="2800" b="1" u="sng" dirty="0" err="1">
                <a:solidFill>
                  <a:srgbClr val="3366FF"/>
                </a:solidFill>
              </a:rPr>
              <a:t>Da</a:t>
            </a:r>
            <a:r>
              <a:rPr lang="en-US" sz="2800" b="1" u="sng" dirty="0">
                <a:solidFill>
                  <a:srgbClr val="3366FF"/>
                </a:solidFill>
              </a:rPr>
              <a:t> Vinci Code </a:t>
            </a:r>
            <a:r>
              <a:rPr lang="en-US" sz="2800" dirty="0"/>
              <a:t>featured many of his paintings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70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67238"/>
            <a:ext cx="10361084" cy="656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Mona Lisa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43" y="1142576"/>
            <a:ext cx="4694112" cy="57165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215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na-Li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533" y="395290"/>
            <a:ext cx="5797791" cy="624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4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Widescreen</PresentationFormat>
  <Paragraphs>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Donatello</vt:lpstr>
      <vt:lpstr>Famous Artists</vt:lpstr>
      <vt:lpstr>Donatello’s David</vt:lpstr>
      <vt:lpstr>Equestrian Statue of Gattamelata</vt:lpstr>
      <vt:lpstr>Leonardo da Vinci</vt:lpstr>
      <vt:lpstr>Famous Artists</vt:lpstr>
      <vt:lpstr>The Mona Lisa</vt:lpstr>
      <vt:lpstr>PowerPoint Presentation</vt:lpstr>
      <vt:lpstr>PowerPoint Presentation</vt:lpstr>
      <vt:lpstr>PowerPoint Presentation</vt:lpstr>
      <vt:lpstr>PowerPoint Presentation</vt:lpstr>
      <vt:lpstr>Da Vinci Sketches</vt:lpstr>
      <vt:lpstr>Raphael</vt:lpstr>
      <vt:lpstr>Famous Artists</vt:lpstr>
      <vt:lpstr>PowerPoint Presentation</vt:lpstr>
      <vt:lpstr>PowerPoint Presentation</vt:lpstr>
      <vt:lpstr>Others: Botticelli’s Birth of Venus</vt:lpstr>
      <vt:lpstr>Constructive Response Question</vt:lpstr>
    </vt:vector>
  </TitlesOfParts>
  <Company>Worcester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 Shumate</dc:creator>
  <cp:lastModifiedBy>Michael H Shumate</cp:lastModifiedBy>
  <cp:revision>2</cp:revision>
  <dcterms:created xsi:type="dcterms:W3CDTF">2016-02-03T19:23:15Z</dcterms:created>
  <dcterms:modified xsi:type="dcterms:W3CDTF">2016-02-03T19:28:46Z</dcterms:modified>
</cp:coreProperties>
</file>