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8"/>
  </p:notesMasterIdLst>
  <p:handoutMasterIdLst>
    <p:handoutMasterId r:id="rId39"/>
  </p:handoutMasterIdLst>
  <p:sldIdLst>
    <p:sldId id="368" r:id="rId2"/>
    <p:sldId id="433" r:id="rId3"/>
    <p:sldId id="427" r:id="rId4"/>
    <p:sldId id="434" r:id="rId5"/>
    <p:sldId id="428" r:id="rId6"/>
    <p:sldId id="514" r:id="rId7"/>
    <p:sldId id="436" r:id="rId8"/>
    <p:sldId id="429" r:id="rId9"/>
    <p:sldId id="445" r:id="rId10"/>
    <p:sldId id="462" r:id="rId11"/>
    <p:sldId id="439" r:id="rId12"/>
    <p:sldId id="463" r:id="rId13"/>
    <p:sldId id="468" r:id="rId14"/>
    <p:sldId id="440" r:id="rId15"/>
    <p:sldId id="464" r:id="rId16"/>
    <p:sldId id="466" r:id="rId17"/>
    <p:sldId id="461" r:id="rId18"/>
    <p:sldId id="460" r:id="rId19"/>
    <p:sldId id="506" r:id="rId20"/>
    <p:sldId id="450" r:id="rId21"/>
    <p:sldId id="503" r:id="rId22"/>
    <p:sldId id="508" r:id="rId23"/>
    <p:sldId id="452" r:id="rId24"/>
    <p:sldId id="516" r:id="rId25"/>
    <p:sldId id="509" r:id="rId26"/>
    <p:sldId id="504" r:id="rId27"/>
    <p:sldId id="510" r:id="rId28"/>
    <p:sldId id="451" r:id="rId29"/>
    <p:sldId id="454" r:id="rId30"/>
    <p:sldId id="456" r:id="rId31"/>
    <p:sldId id="457" r:id="rId32"/>
    <p:sldId id="458" r:id="rId33"/>
    <p:sldId id="511" r:id="rId34"/>
    <p:sldId id="517" r:id="rId35"/>
    <p:sldId id="512" r:id="rId36"/>
    <p:sldId id="513"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DDD"/>
    <a:srgbClr val="EAEAEA"/>
    <a:srgbClr val="FFCCFF"/>
    <a:srgbClr val="66FF33"/>
    <a:srgbClr val="000099"/>
    <a:srgbClr val="660066"/>
    <a:srgbClr val="0033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6" autoAdjust="0"/>
    <p:restoredTop sz="93961" autoAdjust="0"/>
  </p:normalViewPr>
  <p:slideViewPr>
    <p:cSldViewPr>
      <p:cViewPr varScale="1">
        <p:scale>
          <a:sx n="54" d="100"/>
          <a:sy n="54" d="100"/>
        </p:scale>
        <p:origin x="100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4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774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118953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1150938" y="692150"/>
            <a:ext cx="4556125" cy="3416300"/>
          </a:xfrm>
          <a:ln/>
        </p:spPr>
      </p:sp>
      <p:sp>
        <p:nvSpPr>
          <p:cNvPr id="2314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21265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body" idx="1"/>
          </p:nvPr>
        </p:nvSpPr>
        <p:spPr>
          <a:ln/>
        </p:spPr>
        <p:txBody>
          <a:bodyPr/>
          <a:lstStyle/>
          <a:p>
            <a:endParaRPr lang="en-US" altLang="en-US" sz="1400"/>
          </a:p>
        </p:txBody>
      </p:sp>
      <p:sp>
        <p:nvSpPr>
          <p:cNvPr id="386051"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543162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Rot="1" noChangeAspect="1" noChangeArrowheads="1" noTextEdit="1"/>
          </p:cNvSpPr>
          <p:nvPr>
            <p:ph type="sldImg"/>
          </p:nvPr>
        </p:nvSpPr>
        <p:spPr>
          <a:xfrm>
            <a:off x="1150938" y="692150"/>
            <a:ext cx="4556125" cy="3416300"/>
          </a:xfrm>
          <a:ln/>
        </p:spPr>
      </p:sp>
      <p:sp>
        <p:nvSpPr>
          <p:cNvPr id="5263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19590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Rot="1" noChangeAspect="1" noChangeArrowheads="1" noTextEdit="1"/>
          </p:cNvSpPr>
          <p:nvPr>
            <p:ph type="sldImg"/>
          </p:nvPr>
        </p:nvSpPr>
        <p:spPr>
          <a:xfrm>
            <a:off x="1150938" y="692150"/>
            <a:ext cx="4556125" cy="3416300"/>
          </a:xfrm>
          <a:ln/>
        </p:spPr>
      </p:sp>
      <p:sp>
        <p:nvSpPr>
          <p:cNvPr id="532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51441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Rot="1" noChangeAspect="1" noChangeArrowheads="1" noTextEdit="1"/>
          </p:cNvSpPr>
          <p:nvPr>
            <p:ph type="sldImg"/>
          </p:nvPr>
        </p:nvSpPr>
        <p:spPr>
          <a:xfrm>
            <a:off x="1150938" y="692150"/>
            <a:ext cx="4556125" cy="3416300"/>
          </a:xfrm>
          <a:ln/>
        </p:spPr>
      </p:sp>
      <p:sp>
        <p:nvSpPr>
          <p:cNvPr id="534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39608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Rot="1" noChangeAspect="1" noChangeArrowheads="1" noTextEdit="1"/>
          </p:cNvSpPr>
          <p:nvPr>
            <p:ph type="sldImg"/>
          </p:nvPr>
        </p:nvSpPr>
        <p:spPr>
          <a:xfrm>
            <a:off x="1150938" y="692150"/>
            <a:ext cx="4556125" cy="3416300"/>
          </a:xfrm>
          <a:ln/>
        </p:spPr>
      </p:sp>
      <p:sp>
        <p:nvSpPr>
          <p:cNvPr id="391171" name="Rectangle 3"/>
          <p:cNvSpPr>
            <a:spLocks noGrp="1" noChangeArrowheads="1"/>
          </p:cNvSpPr>
          <p:nvPr>
            <p:ph type="body" idx="1"/>
          </p:nvPr>
        </p:nvSpPr>
        <p:spPr/>
        <p:txBody>
          <a:bodyPr/>
          <a:lstStyle/>
          <a:p>
            <a:pPr>
              <a:lnSpc>
                <a:spcPct val="80000"/>
              </a:lnSpc>
              <a:spcBef>
                <a:spcPct val="20000"/>
              </a:spcBef>
              <a:buFont typeface="Arial" charset="0"/>
              <a:buNone/>
            </a:pPr>
            <a:r>
              <a:rPr kumimoji="1" lang="en-US" altLang="en-US"/>
              <a:t>By 1900, </a:t>
            </a:r>
            <a:r>
              <a:rPr lang="en-US" altLang="en-US"/>
              <a:t>(&amp; grandfather clauses)</a:t>
            </a:r>
          </a:p>
          <a:p>
            <a:endParaRPr lang="en-US" altLang="en-US"/>
          </a:p>
        </p:txBody>
      </p:sp>
    </p:spTree>
    <p:extLst>
      <p:ext uri="{BB962C8B-B14F-4D97-AF65-F5344CB8AC3E}">
        <p14:creationId xmlns:p14="http://schemas.microsoft.com/office/powerpoint/2010/main" val="1674381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body" idx="1"/>
          </p:nvPr>
        </p:nvSpPr>
        <p:spPr>
          <a:noFill/>
          <a:ln/>
        </p:spPr>
        <p:txBody>
          <a:bodyPr/>
          <a:lstStyle/>
          <a:p>
            <a:r>
              <a:rPr lang="en-US" altLang="en-US"/>
              <a:t>BTW was 1</a:t>
            </a:r>
            <a:r>
              <a:rPr lang="en-US" altLang="en-US" baseline="30000"/>
              <a:t>st</a:t>
            </a:r>
            <a:r>
              <a:rPr lang="en-US" altLang="en-US"/>
              <a:t> prez of Tuskegee; WEBD was Harvard &amp; Univ of Berlin educated, became sociologist who studied black urban pop of Phila &amp; wrote </a:t>
            </a:r>
            <a:r>
              <a:rPr lang="en-US" altLang="en-US" i="1"/>
              <a:t>The Souls of Black Folk</a:t>
            </a:r>
            <a:r>
              <a:rPr lang="en-US" altLang="en-US"/>
              <a:t> (1903)</a:t>
            </a:r>
          </a:p>
        </p:txBody>
      </p:sp>
      <p:sp>
        <p:nvSpPr>
          <p:cNvPr id="394243"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3047835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a:xfrm>
            <a:off x="1150938" y="692150"/>
            <a:ext cx="4556125" cy="3416300"/>
          </a:xfrm>
          <a:ln/>
        </p:spPr>
      </p:sp>
      <p:sp>
        <p:nvSpPr>
          <p:cNvPr id="396291" name="Rectangle 3"/>
          <p:cNvSpPr>
            <a:spLocks noGrp="1" noChangeArrowheads="1"/>
          </p:cNvSpPr>
          <p:nvPr>
            <p:ph type="body" idx="1"/>
          </p:nvPr>
        </p:nvSpPr>
        <p:spPr/>
        <p:txBody>
          <a:bodyPr/>
          <a:lstStyle/>
          <a:p>
            <a:pPr>
              <a:lnSpc>
                <a:spcPct val="95000"/>
              </a:lnSpc>
            </a:pPr>
            <a:r>
              <a:rPr lang="en-US" altLang="en-US" sz="1400">
                <a:solidFill>
                  <a:srgbClr val="FF0000"/>
                </a:solidFill>
              </a:rPr>
              <a:t>Washington vs. DuBois Reading</a:t>
            </a:r>
          </a:p>
          <a:p>
            <a:r>
              <a:rPr lang="en-US" altLang="en-US"/>
              <a:t>Compare view of Booker T Washington and WEB DuBois (CPUS book lesson 32): Have students read the passages and discuss their varying viewpoints on African-American civil rights</a:t>
            </a:r>
          </a:p>
        </p:txBody>
      </p:sp>
    </p:spTree>
    <p:extLst>
      <p:ext uri="{BB962C8B-B14F-4D97-AF65-F5344CB8AC3E}">
        <p14:creationId xmlns:p14="http://schemas.microsoft.com/office/powerpoint/2010/main" val="3588255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spect="1" noChangeArrowheads="1" noTextEdit="1"/>
          </p:cNvSpPr>
          <p:nvPr>
            <p:ph type="sldImg"/>
          </p:nvPr>
        </p:nvSpPr>
        <p:spPr>
          <a:xfrm>
            <a:off x="1150938" y="692150"/>
            <a:ext cx="4556125" cy="3416300"/>
          </a:xfrm>
          <a:ln/>
        </p:spPr>
      </p:sp>
      <p:sp>
        <p:nvSpPr>
          <p:cNvPr id="398339" name="Rectangle 3"/>
          <p:cNvSpPr>
            <a:spLocks noGrp="1" noChangeArrowheads="1"/>
          </p:cNvSpPr>
          <p:nvPr>
            <p:ph type="body" idx="1"/>
          </p:nvPr>
        </p:nvSpPr>
        <p:spPr/>
        <p:txBody>
          <a:bodyPr/>
          <a:lstStyle/>
          <a:p>
            <a:pPr>
              <a:spcBef>
                <a:spcPct val="50000"/>
              </a:spcBef>
            </a:pPr>
            <a:r>
              <a:rPr lang="en-US" altLang="en-US"/>
              <a:t>CFL Lesson #33</a:t>
            </a:r>
          </a:p>
          <a:p>
            <a:endParaRPr lang="en-US" altLang="en-US"/>
          </a:p>
        </p:txBody>
      </p:sp>
    </p:spTree>
    <p:extLst>
      <p:ext uri="{BB962C8B-B14F-4D97-AF65-F5344CB8AC3E}">
        <p14:creationId xmlns:p14="http://schemas.microsoft.com/office/powerpoint/2010/main" val="3082885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xfrm>
            <a:off x="1150938" y="692150"/>
            <a:ext cx="4556125" cy="3416300"/>
          </a:xfrm>
          <a:ln/>
        </p:spPr>
      </p:sp>
      <p:sp>
        <p:nvSpPr>
          <p:cNvPr id="361475" name="Rectangle 3"/>
          <p:cNvSpPr>
            <a:spLocks noGrp="1" noChangeArrowheads="1"/>
          </p:cNvSpPr>
          <p:nvPr>
            <p:ph type="body" idx="1"/>
          </p:nvPr>
        </p:nvSpPr>
        <p:spPr/>
        <p:txBody>
          <a:bodyPr/>
          <a:lstStyle/>
          <a:p>
            <a:r>
              <a:rPr lang="en-US" altLang="en-US"/>
              <a:t>To honor God, people must put aside their own earthly desires and help other people, especially the needy. The purpose of wealth was not to hoard it but to share it with other, less fortunate people. The ideas that originated from the Social Gospel would heavily influence the Progressive Movement. </a:t>
            </a:r>
          </a:p>
        </p:txBody>
      </p:sp>
    </p:spTree>
    <p:extLst>
      <p:ext uri="{BB962C8B-B14F-4D97-AF65-F5344CB8AC3E}">
        <p14:creationId xmlns:p14="http://schemas.microsoft.com/office/powerpoint/2010/main" val="3598090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xfrm>
            <a:off x="1150938" y="692150"/>
            <a:ext cx="4556125" cy="3416300"/>
          </a:xfrm>
          <a:ln/>
        </p:spPr>
      </p:sp>
      <p:sp>
        <p:nvSpPr>
          <p:cNvPr id="362499" name="Rectangle 3"/>
          <p:cNvSpPr>
            <a:spLocks noGrp="1" noChangeArrowheads="1"/>
          </p:cNvSpPr>
          <p:nvPr>
            <p:ph type="body" idx="1"/>
          </p:nvPr>
        </p:nvSpPr>
        <p:spPr/>
        <p:txBody>
          <a:bodyPr/>
          <a:lstStyle/>
          <a:p>
            <a:r>
              <a:rPr lang="en-US" altLang="en-US" sz="1000"/>
              <a:t>Education also became a self-conscious instrument of social change. The ideas of the educator and philosopher John Dewey influenced the reformers. Progressive educational reformers broadened school curricula to include teaching about health and community life; called for active learning that would engage students' minds and draw out their talents; applied new scientific discoveries about learning; and tailored teaching techniques to students' needs. Progressive educators promoted compulsory education laws, kindergartens, and high schools. They raised the literacy rate of African Americans from 43 percent to 77 percent.</a:t>
            </a:r>
          </a:p>
          <a:p>
            <a:endParaRPr lang="en-US" altLang="en-US" sz="1000"/>
          </a:p>
          <a:p>
            <a:r>
              <a:rPr lang="en-US" altLang="en-US" sz="1000"/>
              <a:t>During the Progressive Era, public health officers launched successful campaigns against hookworm, malaria, and pellagra, and reduced the incidence of tuberculosis, typhoid, and diphtheria. Pure milk campaigns also slashed rates of infant and child mortality.</a:t>
            </a:r>
          </a:p>
          <a:p>
            <a:endParaRPr lang="en-US" altLang="en-US" sz="1000"/>
          </a:p>
          <a:p>
            <a:r>
              <a:rPr lang="en-US" altLang="en-US" sz="1000"/>
              <a:t>Urban Progressives created public parks, libraries, hospitals, and museums. They also constructed new water and sewer systems and eliminated "red-light" districts, such as New Orleans' Storyville, in most major cities.</a:t>
            </a:r>
          </a:p>
          <a:p>
            <a:endParaRPr lang="en-US" altLang="en-US" sz="1000"/>
          </a:p>
          <a:p>
            <a:r>
              <a:rPr lang="en-US" altLang="en-US" sz="1000"/>
              <a:t>Of all the changes that took place in women's lives during the 20th century, one of the most significant was women's increasing ability to control fertility. In 1916, Margaret Sanger, a former nurse, opened the country's first birth control clinic in Brooklyn. Police shut it down ten days later. "No woman can call herself free," she insisted, "until she can choose consciously whether she will or will not be a mother." Margaret Sanger coined the phrase "birth control" and eventually convinced the courts that the Comstock Act did not prohibit doctors from distributing birth control information and devices. As founder of Planned Parenthood, she aided in the development of the birth control pill, which appeared in 1960.</a:t>
            </a:r>
          </a:p>
          <a:p>
            <a:endParaRPr lang="en-US" altLang="en-US" sz="1000"/>
          </a:p>
        </p:txBody>
      </p:sp>
    </p:spTree>
    <p:extLst>
      <p:ext uri="{BB962C8B-B14F-4D97-AF65-F5344CB8AC3E}">
        <p14:creationId xmlns:p14="http://schemas.microsoft.com/office/powerpoint/2010/main" val="1097524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spect="1" noChangeArrowheads="1" noTextEdit="1"/>
          </p:cNvSpPr>
          <p:nvPr>
            <p:ph type="sldImg"/>
          </p:nvPr>
        </p:nvSpPr>
        <p:spPr>
          <a:xfrm>
            <a:off x="1150938" y="692150"/>
            <a:ext cx="4556125" cy="3416300"/>
          </a:xfrm>
          <a:ln/>
        </p:spPr>
      </p:sp>
      <p:sp>
        <p:nvSpPr>
          <p:cNvPr id="377859" name="Rectangle 3"/>
          <p:cNvSpPr>
            <a:spLocks noGrp="1" noChangeArrowheads="1"/>
          </p:cNvSpPr>
          <p:nvPr>
            <p:ph type="body" idx="1"/>
          </p:nvPr>
        </p:nvSpPr>
        <p:spPr/>
        <p:txBody>
          <a:bodyPr/>
          <a:lstStyle/>
          <a:p>
            <a:r>
              <a:rPr lang="en-US" altLang="en-US"/>
              <a:t>The Young Men’s Christian Association (YMCA), for example, opened libraries, sponsored classes, and built swimming pools and handball courts. The Salvation Army fed poor people in soup kitchens, cared for children in nurseries, and sent “slum brigades” to instruct poor immigrants in middle-class values of hard work and temperance. In addition, many women were inspired by the settlement houses to take action. </a:t>
            </a:r>
            <a:r>
              <a:rPr lang="en-US" altLang="en-US" b="1"/>
              <a:t>Florence Kelley </a:t>
            </a:r>
            <a:r>
              <a:rPr lang="en-US" altLang="en-US"/>
              <a:t>became an advocate for improving the lives of women and children. She was appointed chief inspector of factories for Illinois after she had helped to win passage of the Illinois Factory Act in 1893. The act, which prohibited child labor and limited women’s working hours, soon became a model for other states.</a:t>
            </a:r>
          </a:p>
        </p:txBody>
      </p:sp>
    </p:spTree>
    <p:extLst>
      <p:ext uri="{BB962C8B-B14F-4D97-AF65-F5344CB8AC3E}">
        <p14:creationId xmlns:p14="http://schemas.microsoft.com/office/powerpoint/2010/main" val="25836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spect="1" noChangeArrowheads="1" noTextEdit="1"/>
          </p:cNvSpPr>
          <p:nvPr>
            <p:ph type="sldImg"/>
          </p:nvPr>
        </p:nvSpPr>
        <p:spPr>
          <a:xfrm>
            <a:off x="1150938" y="692150"/>
            <a:ext cx="4556125" cy="3416300"/>
          </a:xfrm>
          <a:ln/>
        </p:spPr>
      </p:sp>
      <p:sp>
        <p:nvSpPr>
          <p:cNvPr id="405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3620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noTextEdit="1"/>
          </p:cNvSpPr>
          <p:nvPr>
            <p:ph type="sldImg"/>
          </p:nvPr>
        </p:nvSpPr>
        <p:spPr>
          <a:xfrm>
            <a:off x="1150938" y="692150"/>
            <a:ext cx="4556125" cy="3416300"/>
          </a:xfrm>
          <a:ln/>
        </p:spPr>
      </p:sp>
      <p:sp>
        <p:nvSpPr>
          <p:cNvPr id="407555" name="Rectangle 3"/>
          <p:cNvSpPr>
            <a:spLocks noGrp="1" noChangeArrowheads="1"/>
          </p:cNvSpPr>
          <p:nvPr>
            <p:ph type="body" idx="1"/>
          </p:nvPr>
        </p:nvSpPr>
        <p:spPr/>
        <p:txBody>
          <a:bodyPr/>
          <a:lstStyle/>
          <a:p>
            <a:pPr>
              <a:lnSpc>
                <a:spcPct val="95000"/>
              </a:lnSpc>
            </a:pPr>
            <a:endParaRPr lang="en-US" altLang="en-US"/>
          </a:p>
        </p:txBody>
      </p:sp>
    </p:spTree>
    <p:extLst>
      <p:ext uri="{BB962C8B-B14F-4D97-AF65-F5344CB8AC3E}">
        <p14:creationId xmlns:p14="http://schemas.microsoft.com/office/powerpoint/2010/main" val="3160206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Rot="1" noChangeAspect="1" noChangeArrowheads="1" noTextEdit="1"/>
          </p:cNvSpPr>
          <p:nvPr>
            <p:ph type="sldImg"/>
          </p:nvPr>
        </p:nvSpPr>
        <p:spPr>
          <a:xfrm>
            <a:off x="1150938" y="692150"/>
            <a:ext cx="4556125" cy="3416300"/>
          </a:xfrm>
          <a:ln/>
        </p:spPr>
      </p:sp>
      <p:sp>
        <p:nvSpPr>
          <p:cNvPr id="409603" name="Rectangle 3"/>
          <p:cNvSpPr>
            <a:spLocks noGrp="1" noChangeArrowheads="1"/>
          </p:cNvSpPr>
          <p:nvPr>
            <p:ph type="body" idx="1"/>
          </p:nvPr>
        </p:nvSpPr>
        <p:spPr/>
        <p:txBody>
          <a:bodyPr/>
          <a:lstStyle/>
          <a:p>
            <a:pPr>
              <a:lnSpc>
                <a:spcPct val="95000"/>
              </a:lnSpc>
            </a:pPr>
            <a:endParaRPr lang="en-US" altLang="en-US"/>
          </a:p>
        </p:txBody>
      </p:sp>
    </p:spTree>
    <p:extLst>
      <p:ext uri="{BB962C8B-B14F-4D97-AF65-F5344CB8AC3E}">
        <p14:creationId xmlns:p14="http://schemas.microsoft.com/office/powerpoint/2010/main" val="2690393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Rot="1" noChangeAspect="1" noChangeArrowheads="1" noTextEdit="1"/>
          </p:cNvSpPr>
          <p:nvPr>
            <p:ph type="sldImg"/>
          </p:nvPr>
        </p:nvSpPr>
        <p:spPr>
          <a:xfrm>
            <a:off x="1150938" y="692150"/>
            <a:ext cx="4556125" cy="3416300"/>
          </a:xfrm>
          <a:ln/>
        </p:spPr>
      </p:sp>
      <p:sp>
        <p:nvSpPr>
          <p:cNvPr id="412675" name="Rectangle 3"/>
          <p:cNvSpPr>
            <a:spLocks noGrp="1" noChangeArrowheads="1"/>
          </p:cNvSpPr>
          <p:nvPr>
            <p:ph type="body" idx="1"/>
          </p:nvPr>
        </p:nvSpPr>
        <p:spPr/>
        <p:txBody>
          <a:bodyPr/>
          <a:lstStyle/>
          <a:p>
            <a:pPr>
              <a:lnSpc>
                <a:spcPct val="95000"/>
              </a:lnSpc>
            </a:pPr>
            <a:endParaRPr lang="en-US" altLang="en-US"/>
          </a:p>
        </p:txBody>
      </p:sp>
    </p:spTree>
    <p:extLst>
      <p:ext uri="{BB962C8B-B14F-4D97-AF65-F5344CB8AC3E}">
        <p14:creationId xmlns:p14="http://schemas.microsoft.com/office/powerpoint/2010/main" val="344839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Rot="1" noChangeAspect="1" noChangeArrowheads="1" noTextEdit="1"/>
          </p:cNvSpPr>
          <p:nvPr>
            <p:ph type="sldImg"/>
          </p:nvPr>
        </p:nvSpPr>
        <p:spPr>
          <a:xfrm>
            <a:off x="1150938" y="692150"/>
            <a:ext cx="4556125" cy="3416300"/>
          </a:xfrm>
          <a:ln/>
        </p:spPr>
      </p:sp>
      <p:sp>
        <p:nvSpPr>
          <p:cNvPr id="401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7522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5538" name="Group 2"/>
          <p:cNvGrpSpPr>
            <a:grpSpLocks/>
          </p:cNvGrpSpPr>
          <p:nvPr/>
        </p:nvGrpSpPr>
        <p:grpSpPr bwMode="auto">
          <a:xfrm>
            <a:off x="-3175" y="2438400"/>
            <a:ext cx="9147175" cy="1063625"/>
            <a:chOff x="-2" y="1536"/>
            <a:chExt cx="5762" cy="670"/>
          </a:xfrm>
        </p:grpSpPr>
        <p:grpSp>
          <p:nvGrpSpPr>
            <p:cNvPr id="65539" name="Group 3"/>
            <p:cNvGrpSpPr>
              <a:grpSpLocks/>
            </p:cNvGrpSpPr>
            <p:nvPr/>
          </p:nvGrpSpPr>
          <p:grpSpPr bwMode="auto">
            <a:xfrm flipH="1">
              <a:off x="-2" y="1562"/>
              <a:ext cx="5762" cy="638"/>
              <a:chOff x="-2" y="1562"/>
              <a:chExt cx="5762" cy="638"/>
            </a:xfrm>
          </p:grpSpPr>
          <p:sp>
            <p:nvSpPr>
              <p:cNvPr id="65540"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5541"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5542"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5543"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65544"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5545"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5546"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5547"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5548"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5549"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65550"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5551"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5552"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5553"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5554"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5555"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65556"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5557"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5558"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65559"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5560"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65561" name="Rectangle 25"/>
          <p:cNvSpPr>
            <a:spLocks noGrp="1" noChangeArrowheads="1"/>
          </p:cNvSpPr>
          <p:nvPr>
            <p:ph type="ctrTitle"/>
          </p:nvPr>
        </p:nvSpPr>
        <p:spPr>
          <a:xfrm>
            <a:off x="381000" y="762000"/>
            <a:ext cx="8564563" cy="1722438"/>
          </a:xfrm>
        </p:spPr>
        <p:txBody>
          <a:bodyPr/>
          <a:lstStyle>
            <a:lvl1pPr>
              <a:defRPr sz="6000"/>
            </a:lvl1pPr>
          </a:lstStyle>
          <a:p>
            <a:pPr lvl="0"/>
            <a:r>
              <a:rPr lang="en-US" altLang="en-US" noProof="0" smtClean="0"/>
              <a:t>Click to edit Master title style</a:t>
            </a:r>
          </a:p>
        </p:txBody>
      </p:sp>
      <p:sp>
        <p:nvSpPr>
          <p:cNvPr id="65562"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0280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7478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5913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93645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3893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2226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9106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089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7326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9534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64514" name="Group 2"/>
          <p:cNvGrpSpPr>
            <a:grpSpLocks/>
          </p:cNvGrpSpPr>
          <p:nvPr/>
        </p:nvGrpSpPr>
        <p:grpSpPr bwMode="auto">
          <a:xfrm>
            <a:off x="0" y="-4763"/>
            <a:ext cx="1063625" cy="6858001"/>
            <a:chOff x="0" y="-3"/>
            <a:chExt cx="670" cy="4320"/>
          </a:xfrm>
        </p:grpSpPr>
        <p:grpSp>
          <p:nvGrpSpPr>
            <p:cNvPr id="64515" name="Group 3"/>
            <p:cNvGrpSpPr>
              <a:grpSpLocks/>
            </p:cNvGrpSpPr>
            <p:nvPr/>
          </p:nvGrpSpPr>
          <p:grpSpPr bwMode="auto">
            <a:xfrm rot="16200000" flipH="1">
              <a:off x="-1815" y="1838"/>
              <a:ext cx="4320" cy="638"/>
              <a:chOff x="-2" y="1562"/>
              <a:chExt cx="5762" cy="638"/>
            </a:xfrm>
          </p:grpSpPr>
          <p:sp>
            <p:nvSpPr>
              <p:cNvPr id="64516"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4517"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4518"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4519"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64520"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4521"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4522"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4523"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4524"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4525"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64526"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4527"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4528"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4529"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4530"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4531"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64532"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4533"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4534"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64535"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4536" name="Freeform 24"/>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6453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453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hyperlink" Target="http://www.beggarscanbechoosers.com/uploaded_images/april%2022%2006%20image-724603.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i7hapnYg8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MS725FS01\groups$\Staff\Social%20Studies\Women's%20Suffrage%20(2.49).asf" TargetMode="External"/><Relationship Id="rId1" Type="http://schemas.microsoft.com/office/2007/relationships/media" Target="file:///\\MS725FS01\groups$\Staff\Social%20Studies\Women's%20Suffrage%20(2.49).asf" TargetMode="Externa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MS725FS01\groups$\Staff\Social%20Studies\The%20Limits%20of%20Progressivism%20(2.40).asf" TargetMode="External"/><Relationship Id="rId1" Type="http://schemas.microsoft.com/office/2007/relationships/media" Target="file:///\\MS725FS01\groups$\Staff\Social%20Studies\The%20Limits%20of%20Progressivism%20(2.40).asf" TargetMode="Externa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MS725FS01\Groups$\Staff\Social%20Studies\Billie%20Holiday%20-%20Strange%20Fruit.mp3" TargetMode="External"/><Relationship Id="rId1" Type="http://schemas.microsoft.com/office/2007/relationships/media" Target="file:///\\MS725FS01\Groups$\Staff\Social%20Studies\Billie%20Holiday%20-%20Strange%20Fruit.mp3" TargetMode="External"/><Relationship Id="rId5" Type="http://schemas.openxmlformats.org/officeDocument/2006/relationships/image" Target="../media/image39.png"/><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youtube.com/watch?v=SfVQBtrLXo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1" name="Rectangle 5"/>
          <p:cNvSpPr>
            <a:spLocks noGrp="1" noChangeArrowheads="1"/>
          </p:cNvSpPr>
          <p:nvPr>
            <p:ph type="body" idx="1"/>
          </p:nvPr>
        </p:nvSpPr>
        <p:spPr>
          <a:xfrm>
            <a:off x="838200" y="0"/>
            <a:ext cx="8305800" cy="6858000"/>
          </a:xfrm>
        </p:spPr>
        <p:txBody>
          <a:bodyPr/>
          <a:lstStyle/>
          <a:p>
            <a:pPr>
              <a:lnSpc>
                <a:spcPct val="90000"/>
              </a:lnSpc>
            </a:pPr>
            <a:r>
              <a:rPr lang="en-US" altLang="en-US" sz="3900" u="sng" dirty="0">
                <a:effectLst>
                  <a:outerShdw blurRad="38100" dist="38100" dir="2700000" algn="tl">
                    <a:srgbClr val="C0C0C0"/>
                  </a:outerShdw>
                </a:effectLst>
              </a:rPr>
              <a:t>Essential Question</a:t>
            </a:r>
            <a:r>
              <a:rPr lang="en-US" altLang="en-US" sz="3900" dirty="0"/>
              <a:t>:</a:t>
            </a:r>
          </a:p>
          <a:p>
            <a:pPr lvl="1">
              <a:lnSpc>
                <a:spcPct val="90000"/>
              </a:lnSpc>
            </a:pPr>
            <a:r>
              <a:rPr lang="en-US" altLang="en-US" sz="3900" dirty="0"/>
              <a:t>How did problems in the Gilded Age contribute to “progressive” reforms in the early 20</a:t>
            </a:r>
            <a:r>
              <a:rPr lang="en-US" altLang="en-US" sz="3900" baseline="30000" dirty="0"/>
              <a:t>th</a:t>
            </a:r>
            <a:r>
              <a:rPr lang="en-US" altLang="en-US" sz="3900" dirty="0"/>
              <a:t> century?</a:t>
            </a:r>
          </a:p>
          <a:p>
            <a:pPr>
              <a:lnSpc>
                <a:spcPct val="90000"/>
              </a:lnSpc>
            </a:pPr>
            <a:endParaRPr lang="en-US" altLang="en-US" sz="2000" u="sng" dirty="0">
              <a:solidFill>
                <a:schemeClr val="folHlink"/>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5" name="Picture 5" descr="Photo of TEMPERANCE, 1874. &#10;'The Bootle Imp.' American cartoon by Frank Bellew, 18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000625"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4487" name="Picture 7" descr="carrien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52400"/>
            <a:ext cx="2989263" cy="3276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4489" name="Picture 9" descr="40552-004-EF3CBE8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3505200"/>
            <a:ext cx="2552700" cy="3200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4490" name="Text Box 10"/>
          <p:cNvSpPr txBox="1">
            <a:spLocks noChangeArrowheads="1"/>
          </p:cNvSpPr>
          <p:nvPr/>
        </p:nvSpPr>
        <p:spPr bwMode="auto">
          <a:xfrm>
            <a:off x="5334000" y="5410200"/>
            <a:ext cx="1600200" cy="113982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400">
                <a:latin typeface="Calibri" pitchFamily="34" charset="0"/>
              </a:rPr>
              <a:t>Frances Willard </a:t>
            </a:r>
          </a:p>
        </p:txBody>
      </p:sp>
      <p:sp>
        <p:nvSpPr>
          <p:cNvPr id="404491" name="Text Box 11"/>
          <p:cNvSpPr txBox="1">
            <a:spLocks noChangeArrowheads="1"/>
          </p:cNvSpPr>
          <p:nvPr/>
        </p:nvSpPr>
        <p:spPr bwMode="auto">
          <a:xfrm>
            <a:off x="7391400" y="533400"/>
            <a:ext cx="1600200" cy="120332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a:latin typeface="Calibri" pitchFamily="34" charset="0"/>
              </a:rPr>
              <a:t>Carrie Nation</a:t>
            </a:r>
          </a:p>
        </p:txBody>
      </p:sp>
      <p:pic>
        <p:nvPicPr>
          <p:cNvPr id="404493" name="Picture 13" descr="Photo of CARRY NATION CARTOON, 1901. &#10;Carry Nation (1846-1911), on the warpath in Kansas. American newspaper cartoon, 19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563040"/>
            <a:ext cx="8153400" cy="5884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04493"/>
                                        </p:tgtEl>
                                        <p:attrNameLst>
                                          <p:attrName>style.visibility</p:attrName>
                                        </p:attrNameLst>
                                      </p:cBhvr>
                                      <p:to>
                                        <p:strVal val="visible"/>
                                      </p:to>
                                    </p:set>
                                    <p:anim calcmode="lin" valueType="num">
                                      <p:cBhvr>
                                        <p:cTn id="7" dur="500" fill="hold"/>
                                        <p:tgtEl>
                                          <p:spTgt spid="404493"/>
                                        </p:tgtEl>
                                        <p:attrNameLst>
                                          <p:attrName>ppt_w</p:attrName>
                                        </p:attrNameLst>
                                      </p:cBhvr>
                                      <p:tavLst>
                                        <p:tav tm="0">
                                          <p:val>
                                            <p:fltVal val="0"/>
                                          </p:val>
                                        </p:tav>
                                        <p:tav tm="100000">
                                          <p:val>
                                            <p:strVal val="#ppt_w"/>
                                          </p:val>
                                        </p:tav>
                                      </p:tavLst>
                                    </p:anim>
                                    <p:anim calcmode="lin" valueType="num">
                                      <p:cBhvr>
                                        <p:cTn id="8" dur="500" fill="hold"/>
                                        <p:tgtEl>
                                          <p:spTgt spid="404493"/>
                                        </p:tgtEl>
                                        <p:attrNameLst>
                                          <p:attrName>ppt_h</p:attrName>
                                        </p:attrNameLst>
                                      </p:cBhvr>
                                      <p:tavLst>
                                        <p:tav tm="0">
                                          <p:val>
                                            <p:fltVal val="0"/>
                                          </p:val>
                                        </p:tav>
                                        <p:tav tm="100000">
                                          <p:val>
                                            <p:strVal val="#ppt_h"/>
                                          </p:val>
                                        </p:tav>
                                      </p:tavLst>
                                    </p:anim>
                                    <p:animEffect transition="in" filter="fade">
                                      <p:cBhvr>
                                        <p:cTn id="9" dur="500"/>
                                        <p:tgtEl>
                                          <p:spTgt spid="404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body" idx="1"/>
          </p:nvPr>
        </p:nvSpPr>
        <p:spPr/>
        <p:txBody>
          <a:bodyPr/>
          <a:lstStyle/>
          <a:p>
            <a:endParaRPr lang="en-US" altLang="en-US"/>
          </a:p>
        </p:txBody>
      </p:sp>
      <p:pic>
        <p:nvPicPr>
          <p:cNvPr id="369667" name="Picture 3" descr="203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extLst>
            <a:ext uri="{909E8E84-426E-40DD-AFC4-6F175D3DCCD1}">
              <a14:hiddenFill xmlns:a14="http://schemas.microsoft.com/office/drawing/2010/main">
                <a:solidFill>
                  <a:srgbClr val="FFFFFF"/>
                </a:solidFill>
              </a14:hiddenFill>
            </a:ext>
          </a:extLst>
        </p:spPr>
      </p:pic>
      <p:sp>
        <p:nvSpPr>
          <p:cNvPr id="369668" name="Rectangle 4"/>
          <p:cNvSpPr>
            <a:spLocks noGrp="1" noChangeArrowheads="1"/>
          </p:cNvSpPr>
          <p:nvPr>
            <p:ph type="title"/>
          </p:nvPr>
        </p:nvSpPr>
        <p:spPr>
          <a:xfrm>
            <a:off x="0" y="0"/>
            <a:ext cx="9144000" cy="914400"/>
          </a:xfrm>
          <a:solidFill>
            <a:srgbClr val="FFFF99"/>
          </a:solidFill>
          <a:ln w="38100">
            <a:solidFill>
              <a:schemeClr val="tx1"/>
            </a:solidFill>
            <a:miter lim="800000"/>
            <a:headEnd/>
            <a:tailEnd/>
          </a:ln>
        </p:spPr>
        <p:txBody>
          <a:bodyPr/>
          <a:lstStyle/>
          <a:p>
            <a:r>
              <a:rPr lang="en-US" altLang="en-US" sz="3600">
                <a:solidFill>
                  <a:schemeClr val="tx1"/>
                </a:solidFill>
              </a:rPr>
              <a:t>Prohibition of alcohol in the states prior to 1920</a:t>
            </a:r>
          </a:p>
        </p:txBody>
      </p:sp>
      <p:pic>
        <p:nvPicPr>
          <p:cNvPr id="369670" name="Picture 6" descr="Photo of PROHIBITION CARTOON. &#10;American cartoon on the establishment of Prohibition in the United States in 19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
            <a:ext cx="9144000" cy="6684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69670"/>
                                        </p:tgtEl>
                                        <p:attrNameLst>
                                          <p:attrName>style.visibility</p:attrName>
                                        </p:attrNameLst>
                                      </p:cBhvr>
                                      <p:to>
                                        <p:strVal val="visible"/>
                                      </p:to>
                                    </p:set>
                                    <p:anim calcmode="lin" valueType="num">
                                      <p:cBhvr>
                                        <p:cTn id="7" dur="500" fill="hold"/>
                                        <p:tgtEl>
                                          <p:spTgt spid="369670"/>
                                        </p:tgtEl>
                                        <p:attrNameLst>
                                          <p:attrName>ppt_w</p:attrName>
                                        </p:attrNameLst>
                                      </p:cBhvr>
                                      <p:tavLst>
                                        <p:tav tm="0">
                                          <p:val>
                                            <p:fltVal val="0"/>
                                          </p:val>
                                        </p:tav>
                                        <p:tav tm="100000">
                                          <p:val>
                                            <p:strVal val="#ppt_w"/>
                                          </p:val>
                                        </p:tav>
                                      </p:tavLst>
                                    </p:anim>
                                    <p:anim calcmode="lin" valueType="num">
                                      <p:cBhvr>
                                        <p:cTn id="8" dur="500" fill="hold"/>
                                        <p:tgtEl>
                                          <p:spTgt spid="369670"/>
                                        </p:tgtEl>
                                        <p:attrNameLst>
                                          <p:attrName>ppt_h</p:attrName>
                                        </p:attrNameLst>
                                      </p:cBhvr>
                                      <p:tavLst>
                                        <p:tav tm="0">
                                          <p:val>
                                            <p:fltVal val="0"/>
                                          </p:val>
                                        </p:tav>
                                        <p:tav tm="100000">
                                          <p:val>
                                            <p:strVal val="#ppt_h"/>
                                          </p:val>
                                        </p:tav>
                                      </p:tavLst>
                                    </p:anim>
                                    <p:animEffect transition="in" filter="fade">
                                      <p:cBhvr>
                                        <p:cTn id="9" dur="500"/>
                                        <p:tgtEl>
                                          <p:spTgt spid="369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1143000" y="0"/>
            <a:ext cx="7772400" cy="914400"/>
          </a:xfrm>
        </p:spPr>
        <p:txBody>
          <a:bodyPr/>
          <a:lstStyle/>
          <a:p>
            <a:r>
              <a:rPr lang="en-US" altLang="en-US"/>
              <a:t>Muckrakers </a:t>
            </a:r>
          </a:p>
        </p:txBody>
      </p:sp>
      <p:sp>
        <p:nvSpPr>
          <p:cNvPr id="406531" name="Rectangle 3"/>
          <p:cNvSpPr>
            <a:spLocks noGrp="1" noChangeArrowheads="1"/>
          </p:cNvSpPr>
          <p:nvPr>
            <p:ph type="body" idx="1"/>
          </p:nvPr>
        </p:nvSpPr>
        <p:spPr>
          <a:xfrm>
            <a:off x="1219200" y="914400"/>
            <a:ext cx="6705600" cy="4800600"/>
          </a:xfrm>
        </p:spPr>
        <p:txBody>
          <a:bodyPr/>
          <a:lstStyle/>
          <a:p>
            <a:pPr>
              <a:lnSpc>
                <a:spcPct val="95000"/>
              </a:lnSpc>
              <a:spcBef>
                <a:spcPct val="10000"/>
              </a:spcBef>
            </a:pPr>
            <a:r>
              <a:rPr lang="en-US" altLang="en-US" sz="2800" dirty="0"/>
              <a:t>In addition to the Social Gospel, progressive reformers were aided by a new, investigative journalism:</a:t>
            </a:r>
          </a:p>
          <a:p>
            <a:pPr lvl="1">
              <a:lnSpc>
                <a:spcPct val="95000"/>
              </a:lnSpc>
              <a:spcBef>
                <a:spcPct val="10000"/>
              </a:spcBef>
            </a:pPr>
            <a:r>
              <a:rPr lang="en-US" altLang="en-US" sz="2800" u="sng" dirty="0"/>
              <a:t>Muckrakers</a:t>
            </a:r>
            <a:r>
              <a:rPr lang="en-US" altLang="en-US" sz="2800" dirty="0"/>
              <a:t> were journalists who exposed problems like poverty, corruption, monopolization (“</a:t>
            </a:r>
            <a:r>
              <a:rPr lang="en-US" altLang="en-US" sz="2800" i="1" dirty="0"/>
              <a:t>Investigate, Educate, Legislate</a:t>
            </a:r>
            <a:r>
              <a:rPr lang="en-US" altLang="en-US" sz="2800" dirty="0"/>
              <a:t>”)</a:t>
            </a:r>
          </a:p>
          <a:p>
            <a:pPr lvl="1">
              <a:lnSpc>
                <a:spcPct val="95000"/>
              </a:lnSpc>
              <a:spcBef>
                <a:spcPct val="10000"/>
              </a:spcBef>
            </a:pPr>
            <a:r>
              <a:rPr lang="en-US" altLang="en-US" sz="2800" dirty="0"/>
              <a:t>Popular monthly magazines,  like </a:t>
            </a:r>
            <a:r>
              <a:rPr lang="en-US" altLang="en-US" sz="2800" i="1" dirty="0"/>
              <a:t>McClure’s </a:t>
            </a:r>
            <a:r>
              <a:rPr lang="en-US" altLang="en-US" sz="2800" dirty="0"/>
              <a:t>&amp; </a:t>
            </a:r>
            <a:r>
              <a:rPr lang="en-US" altLang="en-US" sz="2800" i="1" dirty="0"/>
              <a:t>Colliers,</a:t>
            </a:r>
            <a:r>
              <a:rPr lang="en-US" altLang="en-US" sz="2800" dirty="0"/>
              <a:t> used investigative journalism &amp; photos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endParaRPr lang="en-US" altLang="en-US"/>
          </a:p>
        </p:txBody>
      </p:sp>
      <p:sp>
        <p:nvSpPr>
          <p:cNvPr id="414723" name="Rectangle 3"/>
          <p:cNvSpPr>
            <a:spLocks noGrp="1" noChangeArrowheads="1"/>
          </p:cNvSpPr>
          <p:nvPr>
            <p:ph type="body" idx="1"/>
          </p:nvPr>
        </p:nvSpPr>
        <p:spPr/>
        <p:txBody>
          <a:bodyPr/>
          <a:lstStyle/>
          <a:p>
            <a:endParaRPr lang="en-US" altLang="en-US" dirty="0"/>
          </a:p>
        </p:txBody>
      </p:sp>
      <p:pic>
        <p:nvPicPr>
          <p:cNvPr id="414724" name="Picture 4" descr="mcclurescoverjan19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990600"/>
            <a:ext cx="3395698" cy="4876800"/>
          </a:xfrm>
          <a:prstGeom prst="rect">
            <a:avLst/>
          </a:prstGeom>
          <a:noFill/>
          <a:extLst>
            <a:ext uri="{909E8E84-426E-40DD-AFC4-6F175D3DCCD1}">
              <a14:hiddenFill xmlns:a14="http://schemas.microsoft.com/office/drawing/2010/main">
                <a:solidFill>
                  <a:srgbClr val="FFFFFF"/>
                </a:solidFill>
              </a14:hiddenFill>
            </a:ext>
          </a:extLst>
        </p:spPr>
      </p:pic>
      <p:pic>
        <p:nvPicPr>
          <p:cNvPr id="414725" name="Picture 5" descr="DeathsLaboratory_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3869" y="1035951"/>
            <a:ext cx="2933700" cy="47860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CCFFCC"/>
        </a:solidFill>
        <a:effectLst/>
      </p:bgPr>
    </p:bg>
    <p:spTree>
      <p:nvGrpSpPr>
        <p:cNvPr id="1" name=""/>
        <p:cNvGrpSpPr/>
        <p:nvPr/>
      </p:nvGrpSpPr>
      <p:grpSpPr>
        <a:xfrm>
          <a:off x="0" y="0"/>
          <a:ext cx="0" cy="0"/>
          <a:chOff x="0" y="0"/>
          <a:chExt cx="0" cy="0"/>
        </a:xfrm>
      </p:grpSpPr>
      <p:pic>
        <p:nvPicPr>
          <p:cNvPr id="370693" name="Picture 5" descr="riis4"/>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l="19200" t="1352" r="8064"/>
          <a:stretch>
            <a:fillRect/>
          </a:stretch>
        </p:blipFill>
        <p:spPr bwMode="auto">
          <a:xfrm>
            <a:off x="0" y="1295400"/>
            <a:ext cx="5076825" cy="5562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0696" name="Text Box 8"/>
          <p:cNvSpPr txBox="1">
            <a:spLocks noChangeArrowheads="1"/>
          </p:cNvSpPr>
          <p:nvPr/>
        </p:nvSpPr>
        <p:spPr bwMode="auto">
          <a:xfrm>
            <a:off x="0" y="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pPr>
            <a:r>
              <a:rPr lang="en-US" altLang="en-US" sz="4000" dirty="0">
                <a:latin typeface="Calibri" pitchFamily="34" charset="0"/>
              </a:rPr>
              <a:t>What did Jacob Riis’ </a:t>
            </a:r>
            <a:br>
              <a:rPr lang="en-US" altLang="en-US" sz="4000" dirty="0">
                <a:latin typeface="Calibri" pitchFamily="34" charset="0"/>
              </a:rPr>
            </a:br>
            <a:r>
              <a:rPr lang="en-US" altLang="en-US" sz="4000" i="1" u="sng" dirty="0">
                <a:latin typeface="Calibri" pitchFamily="34" charset="0"/>
              </a:rPr>
              <a:t>How the Other Half Lives</a:t>
            </a:r>
            <a:r>
              <a:rPr lang="en-US" altLang="en-US" sz="4000" dirty="0">
                <a:latin typeface="Calibri" pitchFamily="34" charset="0"/>
              </a:rPr>
              <a:t> (1890) expose? </a:t>
            </a:r>
          </a:p>
        </p:txBody>
      </p:sp>
      <p:pic>
        <p:nvPicPr>
          <p:cNvPr id="370699" name="Picture 11" descr="riis_arab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1925" y="1828800"/>
            <a:ext cx="3902075" cy="41052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0700" name="Rectangle 12"/>
          <p:cNvSpPr>
            <a:spLocks noChangeArrowheads="1"/>
          </p:cNvSpPr>
          <p:nvPr/>
        </p:nvSpPr>
        <p:spPr bwMode="auto">
          <a:xfrm>
            <a:off x="2133600" y="1447800"/>
            <a:ext cx="5386388" cy="3308598"/>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5000"/>
              </a:lnSpc>
              <a:spcBef>
                <a:spcPct val="30000"/>
              </a:spcBef>
            </a:pPr>
            <a:r>
              <a:rPr lang="en-US" altLang="en-US" sz="4400" dirty="0">
                <a:latin typeface="Calibri" pitchFamily="34" charset="0"/>
              </a:rPr>
              <a:t>Jacob Riis’ </a:t>
            </a:r>
            <a:r>
              <a:rPr lang="en-US" altLang="en-US" sz="4400" i="1" u="sng" dirty="0">
                <a:latin typeface="Calibri" pitchFamily="34" charset="0"/>
              </a:rPr>
              <a:t>How the Other Half Lives</a:t>
            </a:r>
            <a:r>
              <a:rPr lang="en-US" altLang="en-US" sz="4400" dirty="0">
                <a:latin typeface="Calibri" pitchFamily="34" charset="0"/>
              </a:rPr>
              <a:t> (1890) exposed urban poverty &amp; life in the slums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nodeType="clickEffect">
                                  <p:stCondLst>
                                    <p:cond delay="0"/>
                                  </p:stCondLst>
                                  <p:childTnLst>
                                    <p:anim calcmode="lin" valueType="num">
                                      <p:cBhvr>
                                        <p:cTn id="6" dur="500"/>
                                        <p:tgtEl>
                                          <p:spTgt spid="370699"/>
                                        </p:tgtEl>
                                        <p:attrNameLst>
                                          <p:attrName>ppt_w</p:attrName>
                                        </p:attrNameLst>
                                      </p:cBhvr>
                                      <p:tavLst>
                                        <p:tav tm="0">
                                          <p:val>
                                            <p:strVal val="ppt_w"/>
                                          </p:val>
                                        </p:tav>
                                        <p:tav tm="100000">
                                          <p:val>
                                            <p:fltVal val="0"/>
                                          </p:val>
                                        </p:tav>
                                      </p:tavLst>
                                    </p:anim>
                                    <p:anim calcmode="lin" valueType="num">
                                      <p:cBhvr>
                                        <p:cTn id="7" dur="500"/>
                                        <p:tgtEl>
                                          <p:spTgt spid="370699"/>
                                        </p:tgtEl>
                                        <p:attrNameLst>
                                          <p:attrName>ppt_h</p:attrName>
                                        </p:attrNameLst>
                                      </p:cBhvr>
                                      <p:tavLst>
                                        <p:tav tm="0">
                                          <p:val>
                                            <p:strVal val="ppt_h"/>
                                          </p:val>
                                        </p:tav>
                                        <p:tav tm="100000">
                                          <p:val>
                                            <p:fltVal val="0"/>
                                          </p:val>
                                        </p:tav>
                                      </p:tavLst>
                                    </p:anim>
                                    <p:animEffect transition="out" filter="fade">
                                      <p:cBhvr>
                                        <p:cTn id="8" dur="500"/>
                                        <p:tgtEl>
                                          <p:spTgt spid="370699"/>
                                        </p:tgtEl>
                                      </p:cBhvr>
                                    </p:animEffect>
                                    <p:set>
                                      <p:cBhvr>
                                        <p:cTn id="9" dur="1" fill="hold">
                                          <p:stCondLst>
                                            <p:cond delay="499"/>
                                          </p:stCondLst>
                                        </p:cTn>
                                        <p:tgtEl>
                                          <p:spTgt spid="370699"/>
                                        </p:tgtEl>
                                        <p:attrNameLst>
                                          <p:attrName>style.visibility</p:attrName>
                                        </p:attrNameLst>
                                      </p:cBhvr>
                                      <p:to>
                                        <p:strVal val="hidden"/>
                                      </p:to>
                                    </p:set>
                                  </p:childTnLst>
                                </p:cTn>
                              </p:par>
                              <p:par>
                                <p:cTn id="10" presetID="53" presetClass="entr" presetSubtype="0" fill="hold" grpId="0" nodeType="withEffect">
                                  <p:stCondLst>
                                    <p:cond delay="0"/>
                                  </p:stCondLst>
                                  <p:childTnLst>
                                    <p:set>
                                      <p:cBhvr>
                                        <p:cTn id="11" dur="1" fill="hold">
                                          <p:stCondLst>
                                            <p:cond delay="0"/>
                                          </p:stCondLst>
                                        </p:cTn>
                                        <p:tgtEl>
                                          <p:spTgt spid="370700"/>
                                        </p:tgtEl>
                                        <p:attrNameLst>
                                          <p:attrName>style.visibility</p:attrName>
                                        </p:attrNameLst>
                                      </p:cBhvr>
                                      <p:to>
                                        <p:strVal val="visible"/>
                                      </p:to>
                                    </p:set>
                                    <p:anim calcmode="lin" valueType="num">
                                      <p:cBhvr>
                                        <p:cTn id="12" dur="500" fill="hold"/>
                                        <p:tgtEl>
                                          <p:spTgt spid="370700"/>
                                        </p:tgtEl>
                                        <p:attrNameLst>
                                          <p:attrName>ppt_w</p:attrName>
                                        </p:attrNameLst>
                                      </p:cBhvr>
                                      <p:tavLst>
                                        <p:tav tm="0">
                                          <p:val>
                                            <p:fltVal val="0"/>
                                          </p:val>
                                        </p:tav>
                                        <p:tav tm="100000">
                                          <p:val>
                                            <p:strVal val="#ppt_w"/>
                                          </p:val>
                                        </p:tav>
                                      </p:tavLst>
                                    </p:anim>
                                    <p:anim calcmode="lin" valueType="num">
                                      <p:cBhvr>
                                        <p:cTn id="13" dur="500" fill="hold"/>
                                        <p:tgtEl>
                                          <p:spTgt spid="370700"/>
                                        </p:tgtEl>
                                        <p:attrNameLst>
                                          <p:attrName>ppt_h</p:attrName>
                                        </p:attrNameLst>
                                      </p:cBhvr>
                                      <p:tavLst>
                                        <p:tav tm="0">
                                          <p:val>
                                            <p:fltVal val="0"/>
                                          </p:val>
                                        </p:tav>
                                        <p:tav tm="100000">
                                          <p:val>
                                            <p:strVal val="#ppt_h"/>
                                          </p:val>
                                        </p:tav>
                                      </p:tavLst>
                                    </p:anim>
                                    <p:animEffect transition="in" filter="fade">
                                      <p:cBhvr>
                                        <p:cTn id="14" dur="500"/>
                                        <p:tgtEl>
                                          <p:spTgt spid="370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0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CC99"/>
        </a:solidFill>
        <a:effectLst/>
      </p:bgPr>
    </p:bg>
    <p:spTree>
      <p:nvGrpSpPr>
        <p:cNvPr id="1" name=""/>
        <p:cNvGrpSpPr/>
        <p:nvPr/>
      </p:nvGrpSpPr>
      <p:grpSpPr>
        <a:xfrm>
          <a:off x="0" y="0"/>
          <a:ext cx="0" cy="0"/>
          <a:chOff x="0" y="0"/>
          <a:chExt cx="0" cy="0"/>
        </a:xfrm>
      </p:grpSpPr>
      <p:sp>
        <p:nvSpPr>
          <p:cNvPr id="408579" name="Text Box 3"/>
          <p:cNvSpPr txBox="1">
            <a:spLocks noChangeArrowheads="1"/>
          </p:cNvSpPr>
          <p:nvPr/>
        </p:nvSpPr>
        <p:spPr bwMode="auto">
          <a:xfrm>
            <a:off x="0" y="0"/>
            <a:ext cx="9144000" cy="108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pPr>
            <a:r>
              <a:rPr lang="en-US" altLang="en-US" sz="3600" dirty="0">
                <a:latin typeface="Calibri" pitchFamily="34" charset="0"/>
              </a:rPr>
              <a:t>What did Ida Tarbell’s </a:t>
            </a:r>
            <a:br>
              <a:rPr lang="en-US" altLang="en-US" sz="3600" dirty="0">
                <a:latin typeface="Calibri" pitchFamily="34" charset="0"/>
              </a:rPr>
            </a:br>
            <a:r>
              <a:rPr lang="en-US" altLang="en-US" sz="3600" i="1" u="sng" dirty="0">
                <a:latin typeface="Calibri" pitchFamily="34" charset="0"/>
              </a:rPr>
              <a:t>The History of Standard Oil</a:t>
            </a:r>
            <a:r>
              <a:rPr lang="en-US" altLang="en-US" sz="3600" dirty="0">
                <a:latin typeface="Calibri" pitchFamily="34" charset="0"/>
              </a:rPr>
              <a:t> (1904) expose? </a:t>
            </a:r>
          </a:p>
        </p:txBody>
      </p:sp>
      <p:pic>
        <p:nvPicPr>
          <p:cNvPr id="408582" name="Picture 6" descr="HistoryofStandardO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295400"/>
            <a:ext cx="3136900" cy="468929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8584" name="Picture 8" descr="290208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2300" y="1295400"/>
            <a:ext cx="3416300" cy="438809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8585" name="Rectangle 9"/>
          <p:cNvSpPr>
            <a:spLocks noChangeArrowheads="1"/>
          </p:cNvSpPr>
          <p:nvPr/>
        </p:nvSpPr>
        <p:spPr bwMode="auto">
          <a:xfrm>
            <a:off x="2489200" y="1295400"/>
            <a:ext cx="3886200" cy="4308475"/>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5000"/>
              </a:lnSpc>
              <a:spcBef>
                <a:spcPct val="30000"/>
              </a:spcBef>
            </a:pPr>
            <a:r>
              <a:rPr lang="en-US" altLang="en-US" sz="3600" dirty="0">
                <a:latin typeface="Calibri" pitchFamily="34" charset="0"/>
              </a:rPr>
              <a:t>Ida Tarbell’s </a:t>
            </a:r>
            <a:r>
              <a:rPr lang="en-US" altLang="en-US" sz="3600" i="1" u="sng" dirty="0">
                <a:latin typeface="Calibri" pitchFamily="34" charset="0"/>
              </a:rPr>
              <a:t>The History of Standard Oil</a:t>
            </a:r>
            <a:r>
              <a:rPr lang="en-US" altLang="en-US" sz="3600" dirty="0">
                <a:latin typeface="Calibri" pitchFamily="34" charset="0"/>
              </a:rPr>
              <a:t> (1904) revealed Rockefeller’s ruthless business practices &amp; called for the break-up of large monopolies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nodeType="clickEffect">
                                  <p:stCondLst>
                                    <p:cond delay="0"/>
                                  </p:stCondLst>
                                  <p:childTnLst>
                                    <p:anim calcmode="lin" valueType="num">
                                      <p:cBhvr>
                                        <p:cTn id="6" dur="500"/>
                                        <p:tgtEl>
                                          <p:spTgt spid="408584"/>
                                        </p:tgtEl>
                                        <p:attrNameLst>
                                          <p:attrName>ppt_w</p:attrName>
                                        </p:attrNameLst>
                                      </p:cBhvr>
                                      <p:tavLst>
                                        <p:tav tm="0">
                                          <p:val>
                                            <p:strVal val="ppt_w"/>
                                          </p:val>
                                        </p:tav>
                                        <p:tav tm="100000">
                                          <p:val>
                                            <p:fltVal val="0"/>
                                          </p:val>
                                        </p:tav>
                                      </p:tavLst>
                                    </p:anim>
                                    <p:anim calcmode="lin" valueType="num">
                                      <p:cBhvr>
                                        <p:cTn id="7" dur="500"/>
                                        <p:tgtEl>
                                          <p:spTgt spid="408584"/>
                                        </p:tgtEl>
                                        <p:attrNameLst>
                                          <p:attrName>ppt_h</p:attrName>
                                        </p:attrNameLst>
                                      </p:cBhvr>
                                      <p:tavLst>
                                        <p:tav tm="0">
                                          <p:val>
                                            <p:strVal val="ppt_h"/>
                                          </p:val>
                                        </p:tav>
                                        <p:tav tm="100000">
                                          <p:val>
                                            <p:fltVal val="0"/>
                                          </p:val>
                                        </p:tav>
                                      </p:tavLst>
                                    </p:anim>
                                    <p:animEffect transition="out" filter="fade">
                                      <p:cBhvr>
                                        <p:cTn id="8" dur="500"/>
                                        <p:tgtEl>
                                          <p:spTgt spid="408584"/>
                                        </p:tgtEl>
                                      </p:cBhvr>
                                    </p:animEffect>
                                    <p:set>
                                      <p:cBhvr>
                                        <p:cTn id="9" dur="1" fill="hold">
                                          <p:stCondLst>
                                            <p:cond delay="499"/>
                                          </p:stCondLst>
                                        </p:cTn>
                                        <p:tgtEl>
                                          <p:spTgt spid="408584"/>
                                        </p:tgtEl>
                                        <p:attrNameLst>
                                          <p:attrName>style.visibility</p:attrName>
                                        </p:attrNameLst>
                                      </p:cBhvr>
                                      <p:to>
                                        <p:strVal val="hidden"/>
                                      </p:to>
                                    </p:set>
                                  </p:childTnLst>
                                </p:cTn>
                              </p:par>
                              <p:par>
                                <p:cTn id="10" presetID="53" presetClass="entr" presetSubtype="0" fill="hold" grpId="0" nodeType="withEffect">
                                  <p:stCondLst>
                                    <p:cond delay="0"/>
                                  </p:stCondLst>
                                  <p:childTnLst>
                                    <p:set>
                                      <p:cBhvr>
                                        <p:cTn id="11" dur="1" fill="hold">
                                          <p:stCondLst>
                                            <p:cond delay="0"/>
                                          </p:stCondLst>
                                        </p:cTn>
                                        <p:tgtEl>
                                          <p:spTgt spid="408585"/>
                                        </p:tgtEl>
                                        <p:attrNameLst>
                                          <p:attrName>style.visibility</p:attrName>
                                        </p:attrNameLst>
                                      </p:cBhvr>
                                      <p:to>
                                        <p:strVal val="visible"/>
                                      </p:to>
                                    </p:set>
                                    <p:anim calcmode="lin" valueType="num">
                                      <p:cBhvr>
                                        <p:cTn id="12" dur="500" fill="hold"/>
                                        <p:tgtEl>
                                          <p:spTgt spid="408585"/>
                                        </p:tgtEl>
                                        <p:attrNameLst>
                                          <p:attrName>ppt_w</p:attrName>
                                        </p:attrNameLst>
                                      </p:cBhvr>
                                      <p:tavLst>
                                        <p:tav tm="0">
                                          <p:val>
                                            <p:fltVal val="0"/>
                                          </p:val>
                                        </p:tav>
                                        <p:tav tm="100000">
                                          <p:val>
                                            <p:strVal val="#ppt_w"/>
                                          </p:val>
                                        </p:tav>
                                      </p:tavLst>
                                    </p:anim>
                                    <p:anim calcmode="lin" valueType="num">
                                      <p:cBhvr>
                                        <p:cTn id="13" dur="500" fill="hold"/>
                                        <p:tgtEl>
                                          <p:spTgt spid="408585"/>
                                        </p:tgtEl>
                                        <p:attrNameLst>
                                          <p:attrName>ppt_h</p:attrName>
                                        </p:attrNameLst>
                                      </p:cBhvr>
                                      <p:tavLst>
                                        <p:tav tm="0">
                                          <p:val>
                                            <p:fltVal val="0"/>
                                          </p:val>
                                        </p:tav>
                                        <p:tav tm="100000">
                                          <p:val>
                                            <p:strVal val="#ppt_h"/>
                                          </p:val>
                                        </p:tav>
                                      </p:tavLst>
                                    </p:anim>
                                    <p:animEffect transition="in" filter="fade">
                                      <p:cBhvr>
                                        <p:cTn id="14" dur="500"/>
                                        <p:tgtEl>
                                          <p:spTgt spid="408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CCFF"/>
        </a:solidFill>
        <a:effectLst/>
      </p:bgPr>
    </p:bg>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0" y="104775"/>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pPr>
            <a:r>
              <a:rPr lang="en-US" altLang="en-US" sz="4000">
                <a:latin typeface="Calibri" pitchFamily="34" charset="0"/>
              </a:rPr>
              <a:t>What did Upton Sinclair’s </a:t>
            </a:r>
            <a:br>
              <a:rPr lang="en-US" altLang="en-US" sz="4000">
                <a:latin typeface="Calibri" pitchFamily="34" charset="0"/>
              </a:rPr>
            </a:br>
            <a:r>
              <a:rPr lang="en-US" altLang="en-US" sz="4000" i="1" u="sng">
                <a:latin typeface="Calibri" pitchFamily="34" charset="0"/>
              </a:rPr>
              <a:t>The Jungle</a:t>
            </a:r>
            <a:r>
              <a:rPr lang="en-US" altLang="en-US" sz="4000">
                <a:latin typeface="Calibri" pitchFamily="34" charset="0"/>
              </a:rPr>
              <a:t> (1906) expose? </a:t>
            </a:r>
          </a:p>
        </p:txBody>
      </p:sp>
      <p:pic>
        <p:nvPicPr>
          <p:cNvPr id="411654" name="Picture 6" descr="april%2022%2006%20image-72115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1447800"/>
            <a:ext cx="4805451" cy="40259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1655" name="Picture 7" descr="jung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075" y="1484870"/>
            <a:ext cx="2834723" cy="434327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1656" name="Picture 8" descr="MMAG00206_0000[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3135">
            <a:off x="7375613" y="5079206"/>
            <a:ext cx="2022475" cy="788987"/>
          </a:xfrm>
          <a:prstGeom prst="rect">
            <a:avLst/>
          </a:prstGeom>
          <a:noFill/>
          <a:extLst>
            <a:ext uri="{909E8E84-426E-40DD-AFC4-6F175D3DCCD1}">
              <a14:hiddenFill xmlns:a14="http://schemas.microsoft.com/office/drawing/2010/main">
                <a:solidFill>
                  <a:srgbClr val="FFFFFF"/>
                </a:solidFill>
              </a14:hiddenFill>
            </a:ext>
          </a:extLst>
        </p:spPr>
      </p:pic>
      <p:pic>
        <p:nvPicPr>
          <p:cNvPr id="411657" name="Picture 9" descr="MMAG00206_0000[1]"/>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3135">
            <a:off x="962588" y="5735788"/>
            <a:ext cx="2022475" cy="788987"/>
          </a:xfrm>
          <a:prstGeom prst="rect">
            <a:avLst/>
          </a:prstGeom>
          <a:noFill/>
          <a:extLst>
            <a:ext uri="{909E8E84-426E-40DD-AFC4-6F175D3DCCD1}">
              <a14:hiddenFill xmlns:a14="http://schemas.microsoft.com/office/drawing/2010/main">
                <a:solidFill>
                  <a:srgbClr val="FFFFFF"/>
                </a:solidFill>
              </a14:hiddenFill>
            </a:ext>
          </a:extLst>
        </p:spPr>
      </p:pic>
      <p:sp>
        <p:nvSpPr>
          <p:cNvPr id="411658" name="Rectangle 10"/>
          <p:cNvSpPr>
            <a:spLocks noChangeArrowheads="1"/>
          </p:cNvSpPr>
          <p:nvPr/>
        </p:nvSpPr>
        <p:spPr bwMode="auto">
          <a:xfrm>
            <a:off x="3276600" y="1299519"/>
            <a:ext cx="3810000" cy="4830763"/>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5000"/>
              </a:lnSpc>
              <a:spcBef>
                <a:spcPct val="30000"/>
              </a:spcBef>
            </a:pPr>
            <a:r>
              <a:rPr lang="en-US" altLang="en-US" sz="3600" dirty="0">
                <a:latin typeface="Calibri" pitchFamily="34" charset="0"/>
              </a:rPr>
              <a:t>Upton Sinclair’s </a:t>
            </a:r>
            <a:br>
              <a:rPr lang="en-US" altLang="en-US" sz="3600" dirty="0">
                <a:latin typeface="Calibri" pitchFamily="34" charset="0"/>
              </a:rPr>
            </a:br>
            <a:r>
              <a:rPr lang="en-US" altLang="en-US" sz="3600" i="1" u="sng" dirty="0">
                <a:latin typeface="Calibri" pitchFamily="34" charset="0"/>
              </a:rPr>
              <a:t>The Jungle</a:t>
            </a:r>
            <a:r>
              <a:rPr lang="en-US" altLang="en-US" sz="3600" dirty="0">
                <a:latin typeface="Calibri" pitchFamily="34" charset="0"/>
              </a:rPr>
              <a:t> (1906) revealed the unsanitary conditions of slaughterhouses </a:t>
            </a:r>
            <a:br>
              <a:rPr lang="en-US" altLang="en-US" sz="3600" dirty="0">
                <a:latin typeface="Calibri" pitchFamily="34" charset="0"/>
              </a:rPr>
            </a:br>
            <a:r>
              <a:rPr lang="en-US" altLang="en-US" sz="3600" dirty="0">
                <a:latin typeface="Calibri" pitchFamily="34" charset="0"/>
              </a:rPr>
              <a:t>&amp; led to gov’t regulation of </a:t>
            </a:r>
            <a:br>
              <a:rPr lang="en-US" altLang="en-US" sz="3600" dirty="0">
                <a:latin typeface="Calibri" pitchFamily="34" charset="0"/>
              </a:rPr>
            </a:br>
            <a:r>
              <a:rPr lang="en-US" altLang="en-US" sz="3600" dirty="0">
                <a:latin typeface="Calibri" pitchFamily="34" charset="0"/>
              </a:rPr>
              <a:t>food industries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path" presetSubtype="0" accel="50000" decel="50000" fill="hold" nodeType="afterEffect">
                                  <p:stCondLst>
                                    <p:cond delay="1000"/>
                                  </p:stCondLst>
                                  <p:childTnLst>
                                    <p:animMotion origin="layout" path="M 3.05556E-6 0 L 0.90607 -0.90903 " pathEditMode="relative" rAng="0" ptsTypes="AA">
                                      <p:cBhvr>
                                        <p:cTn id="6" dur="5000" fill="hold"/>
                                        <p:tgtEl>
                                          <p:spTgt spid="411656"/>
                                        </p:tgtEl>
                                        <p:attrNameLst>
                                          <p:attrName>ppt_x</p:attrName>
                                          <p:attrName>ppt_y</p:attrName>
                                        </p:attrNameLst>
                                      </p:cBhvr>
                                      <p:rCtr x="45295" y="-45463"/>
                                    </p:animMotion>
                                  </p:childTnLst>
                                </p:cTn>
                              </p:par>
                            </p:childTnLst>
                          </p:cTn>
                        </p:par>
                        <p:par>
                          <p:cTn id="7" fill="hold" nodeType="afterGroup">
                            <p:stCondLst>
                              <p:cond delay="6000"/>
                            </p:stCondLst>
                            <p:childTnLst>
                              <p:par>
                                <p:cTn id="8" presetID="56" presetClass="path" presetSubtype="0" accel="50000" decel="50000" fill="hold" nodeType="afterEffect">
                                  <p:stCondLst>
                                    <p:cond delay="0"/>
                                  </p:stCondLst>
                                  <p:childTnLst>
                                    <p:animMotion origin="layout" path="M -3.61111E-6 -1.11111E-6 L 0.86441 -0.85347 " pathEditMode="relative" rAng="0" ptsTypes="AA">
                                      <p:cBhvr>
                                        <p:cTn id="9" dur="5000" fill="hold"/>
                                        <p:tgtEl>
                                          <p:spTgt spid="411657"/>
                                        </p:tgtEl>
                                        <p:attrNameLst>
                                          <p:attrName>ppt_x</p:attrName>
                                          <p:attrName>ppt_y</p:attrName>
                                        </p:attrNameLst>
                                      </p:cBhvr>
                                      <p:rCtr x="43212" y="-42685"/>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nodeType="clickEffect">
                                  <p:stCondLst>
                                    <p:cond delay="0"/>
                                  </p:stCondLst>
                                  <p:childTnLst>
                                    <p:anim calcmode="lin" valueType="num">
                                      <p:cBhvr>
                                        <p:cTn id="13" dur="500"/>
                                        <p:tgtEl>
                                          <p:spTgt spid="411654"/>
                                        </p:tgtEl>
                                        <p:attrNameLst>
                                          <p:attrName>ppt_w</p:attrName>
                                        </p:attrNameLst>
                                      </p:cBhvr>
                                      <p:tavLst>
                                        <p:tav tm="0">
                                          <p:val>
                                            <p:strVal val="ppt_w"/>
                                          </p:val>
                                        </p:tav>
                                        <p:tav tm="100000">
                                          <p:val>
                                            <p:fltVal val="0"/>
                                          </p:val>
                                        </p:tav>
                                      </p:tavLst>
                                    </p:anim>
                                    <p:anim calcmode="lin" valueType="num">
                                      <p:cBhvr>
                                        <p:cTn id="14" dur="500"/>
                                        <p:tgtEl>
                                          <p:spTgt spid="411654"/>
                                        </p:tgtEl>
                                        <p:attrNameLst>
                                          <p:attrName>ppt_h</p:attrName>
                                        </p:attrNameLst>
                                      </p:cBhvr>
                                      <p:tavLst>
                                        <p:tav tm="0">
                                          <p:val>
                                            <p:strVal val="ppt_h"/>
                                          </p:val>
                                        </p:tav>
                                        <p:tav tm="100000">
                                          <p:val>
                                            <p:fltVal val="0"/>
                                          </p:val>
                                        </p:tav>
                                      </p:tavLst>
                                    </p:anim>
                                    <p:animEffect transition="out" filter="fade">
                                      <p:cBhvr>
                                        <p:cTn id="15" dur="500"/>
                                        <p:tgtEl>
                                          <p:spTgt spid="411654"/>
                                        </p:tgtEl>
                                      </p:cBhvr>
                                    </p:animEffect>
                                    <p:set>
                                      <p:cBhvr>
                                        <p:cTn id="16" dur="1" fill="hold">
                                          <p:stCondLst>
                                            <p:cond delay="499"/>
                                          </p:stCondLst>
                                        </p:cTn>
                                        <p:tgtEl>
                                          <p:spTgt spid="411654"/>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411658"/>
                                        </p:tgtEl>
                                        <p:attrNameLst>
                                          <p:attrName>style.visibility</p:attrName>
                                        </p:attrNameLst>
                                      </p:cBhvr>
                                      <p:to>
                                        <p:strVal val="visible"/>
                                      </p:to>
                                    </p:set>
                                    <p:anim calcmode="lin" valueType="num">
                                      <p:cBhvr>
                                        <p:cTn id="19" dur="500" fill="hold"/>
                                        <p:tgtEl>
                                          <p:spTgt spid="411658"/>
                                        </p:tgtEl>
                                        <p:attrNameLst>
                                          <p:attrName>ppt_w</p:attrName>
                                        </p:attrNameLst>
                                      </p:cBhvr>
                                      <p:tavLst>
                                        <p:tav tm="0">
                                          <p:val>
                                            <p:fltVal val="0"/>
                                          </p:val>
                                        </p:tav>
                                        <p:tav tm="100000">
                                          <p:val>
                                            <p:strVal val="#ppt_w"/>
                                          </p:val>
                                        </p:tav>
                                      </p:tavLst>
                                    </p:anim>
                                    <p:anim calcmode="lin" valueType="num">
                                      <p:cBhvr>
                                        <p:cTn id="20" dur="500" fill="hold"/>
                                        <p:tgtEl>
                                          <p:spTgt spid="411658"/>
                                        </p:tgtEl>
                                        <p:attrNameLst>
                                          <p:attrName>ppt_h</p:attrName>
                                        </p:attrNameLst>
                                      </p:cBhvr>
                                      <p:tavLst>
                                        <p:tav tm="0">
                                          <p:val>
                                            <p:fltVal val="0"/>
                                          </p:val>
                                        </p:tav>
                                        <p:tav tm="100000">
                                          <p:val>
                                            <p:strVal val="#ppt_h"/>
                                          </p:val>
                                        </p:tav>
                                      </p:tavLst>
                                    </p:anim>
                                    <p:animEffect transition="in" filter="fade">
                                      <p:cBhvr>
                                        <p:cTn id="21" dur="500"/>
                                        <p:tgtEl>
                                          <p:spTgt spid="411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1143000" y="0"/>
            <a:ext cx="7772400" cy="990600"/>
          </a:xfrm>
        </p:spPr>
        <p:txBody>
          <a:bodyPr/>
          <a:lstStyle/>
          <a:p>
            <a:r>
              <a:rPr lang="en-US" altLang="en-US"/>
              <a:t>Conclusions</a:t>
            </a:r>
          </a:p>
        </p:txBody>
      </p:sp>
      <p:sp>
        <p:nvSpPr>
          <p:cNvPr id="402435" name="Rectangle 3"/>
          <p:cNvSpPr>
            <a:spLocks noGrp="1" noChangeArrowheads="1"/>
          </p:cNvSpPr>
          <p:nvPr>
            <p:ph type="body" idx="1"/>
          </p:nvPr>
        </p:nvSpPr>
        <p:spPr>
          <a:xfrm>
            <a:off x="1828800" y="976952"/>
            <a:ext cx="6400800" cy="5943600"/>
          </a:xfrm>
        </p:spPr>
        <p:txBody>
          <a:bodyPr/>
          <a:lstStyle/>
          <a:p>
            <a:r>
              <a:rPr lang="en-US" altLang="en-US" sz="2800" dirty="0"/>
              <a:t>The Progressive movement began as an attempt to fix urban problems</a:t>
            </a:r>
          </a:p>
          <a:p>
            <a:pPr lvl="1"/>
            <a:r>
              <a:rPr lang="en-US" altLang="en-US" sz="2800" dirty="0"/>
              <a:t>Reformers lacked unity &amp; were dedicated to their own causes</a:t>
            </a:r>
          </a:p>
          <a:p>
            <a:pPr lvl="1"/>
            <a:r>
              <a:rPr lang="en-US" altLang="en-US" sz="2800" dirty="0"/>
              <a:t>But their efforts led to a shift: gov’t began to take responsibility for citizens &amp; intervene in their lives</a:t>
            </a:r>
          </a:p>
          <a:p>
            <a:pPr lvl="1"/>
            <a:r>
              <a:rPr lang="en-US" altLang="en-US" sz="2800" dirty="0"/>
              <a:t>Unlike the Populists, these reform efforts led to real change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body" idx="1"/>
          </p:nvPr>
        </p:nvSpPr>
        <p:spPr>
          <a:xfrm>
            <a:off x="838200" y="228600"/>
            <a:ext cx="7086600" cy="6629400"/>
          </a:xfrm>
        </p:spPr>
        <p:txBody>
          <a:bodyPr/>
          <a:lstStyle/>
          <a:p>
            <a:pPr>
              <a:lnSpc>
                <a:spcPct val="95000"/>
              </a:lnSpc>
            </a:pPr>
            <a:r>
              <a:rPr lang="en-US" altLang="en-US" sz="3800" u="sng" dirty="0">
                <a:effectLst>
                  <a:outerShdw blurRad="38100" dist="38100" dir="2700000" algn="tl">
                    <a:srgbClr val="C0C0C0"/>
                  </a:outerShdw>
                </a:effectLst>
              </a:rPr>
              <a:t>Essential Question</a:t>
            </a:r>
            <a:r>
              <a:rPr lang="en-US" altLang="en-US" sz="3800" dirty="0"/>
              <a:t>:</a:t>
            </a:r>
          </a:p>
          <a:p>
            <a:pPr lvl="1">
              <a:lnSpc>
                <a:spcPct val="95000"/>
              </a:lnSpc>
            </a:pPr>
            <a:r>
              <a:rPr lang="en-US" altLang="en-US" sz="3200" dirty="0"/>
              <a:t>How did Progressive reformers attempt to improve the lives of women &amp; African-Americans</a:t>
            </a:r>
            <a:r>
              <a:rPr lang="en-US" altLang="en-US" sz="3200" dirty="0" smtClean="0"/>
              <a:t>?</a:t>
            </a:r>
            <a:endParaRPr lang="en-US" altLang="en-US" sz="2000" u="sng" dirty="0">
              <a:solidFill>
                <a:schemeClr val="folHlink"/>
              </a:solidFill>
              <a:effectLst>
                <a:outerShdw blurRad="38100" dist="38100" dir="2700000" algn="tl">
                  <a:srgbClr val="C0C0C0"/>
                </a:outerShdw>
              </a:effectLst>
            </a:endParaRPr>
          </a:p>
          <a:p>
            <a:pPr>
              <a:lnSpc>
                <a:spcPct val="95000"/>
              </a:lnSpc>
            </a:pPr>
            <a:r>
              <a:rPr lang="en-US" altLang="en-US" sz="2800" u="sng" dirty="0">
                <a:solidFill>
                  <a:schemeClr val="folHlink"/>
                </a:solidFill>
                <a:effectLst>
                  <a:outerShdw blurRad="38100" dist="38100" dir="2700000" algn="tl">
                    <a:srgbClr val="C0C0C0"/>
                  </a:outerShdw>
                </a:effectLst>
              </a:rPr>
              <a:t>Warm-Up Question</a:t>
            </a:r>
            <a:r>
              <a:rPr lang="en-US" altLang="en-US" sz="2800" u="sng" dirty="0" smtClean="0">
                <a:solidFill>
                  <a:schemeClr val="folHlink"/>
                </a:solidFill>
                <a:effectLst>
                  <a:outerShdw blurRad="38100" dist="38100" dir="2700000" algn="tl">
                    <a:srgbClr val="C0C0C0"/>
                  </a:outerShdw>
                </a:effectLst>
              </a:rPr>
              <a:t>: (</a:t>
            </a:r>
            <a:r>
              <a:rPr lang="en-US" altLang="en-US" sz="2800" dirty="0" smtClean="0">
                <a:solidFill>
                  <a:schemeClr val="folHlink"/>
                </a:solidFill>
                <a:effectLst>
                  <a:outerShdw blurRad="38100" dist="38100" dir="2700000" algn="tl">
                    <a:srgbClr val="C0C0C0"/>
                  </a:outerShdw>
                </a:effectLst>
              </a:rPr>
              <a:t>write in your spiral)</a:t>
            </a:r>
            <a:endParaRPr lang="en-US" altLang="en-US" sz="2800" dirty="0">
              <a:solidFill>
                <a:schemeClr val="folHlink"/>
              </a:solidFill>
              <a:effectLst>
                <a:outerShdw blurRad="38100" dist="38100" dir="2700000" algn="tl">
                  <a:srgbClr val="C0C0C0"/>
                </a:outerShdw>
              </a:effectLst>
            </a:endParaRPr>
          </a:p>
          <a:p>
            <a:pPr lvl="1">
              <a:lnSpc>
                <a:spcPct val="95000"/>
              </a:lnSpc>
            </a:pPr>
            <a:r>
              <a:rPr lang="en-US" altLang="en-US" sz="2800" dirty="0">
                <a:solidFill>
                  <a:schemeClr val="folHlink"/>
                </a:solidFill>
              </a:rPr>
              <a:t>What was the “Social Gospel”?</a:t>
            </a:r>
          </a:p>
          <a:p>
            <a:pPr lvl="1">
              <a:lnSpc>
                <a:spcPct val="95000"/>
              </a:lnSpc>
            </a:pPr>
            <a:r>
              <a:rPr lang="en-US" altLang="en-US" sz="2800" dirty="0">
                <a:solidFill>
                  <a:schemeClr val="folHlink"/>
                </a:solidFill>
              </a:rPr>
              <a:t>What was a “muckraker”?</a:t>
            </a:r>
          </a:p>
          <a:p>
            <a:pPr lvl="1">
              <a:lnSpc>
                <a:spcPct val="95000"/>
              </a:lnSpc>
            </a:pPr>
            <a:r>
              <a:rPr lang="en-US" altLang="en-US" sz="2800" dirty="0">
                <a:solidFill>
                  <a:schemeClr val="folHlink"/>
                </a:solidFill>
              </a:rPr>
              <a:t>Who was the more important reformer: </a:t>
            </a:r>
            <a:r>
              <a:rPr lang="en-US" altLang="en-US" sz="2800" dirty="0">
                <a:solidFill>
                  <a:srgbClr val="000099"/>
                </a:solidFill>
              </a:rPr>
              <a:t>Florence Kelley</a:t>
            </a:r>
            <a:r>
              <a:rPr lang="en-US" altLang="en-US" sz="2800" dirty="0">
                <a:solidFill>
                  <a:schemeClr val="folHlink"/>
                </a:solidFill>
              </a:rPr>
              <a:t>, </a:t>
            </a:r>
            <a:r>
              <a:rPr lang="en-US" altLang="en-US" sz="2800" dirty="0">
                <a:solidFill>
                  <a:srgbClr val="003300"/>
                </a:solidFill>
              </a:rPr>
              <a:t>Jane Addams</a:t>
            </a:r>
            <a:r>
              <a:rPr lang="en-US" altLang="en-US" sz="2800" dirty="0">
                <a:solidFill>
                  <a:schemeClr val="folHlink"/>
                </a:solidFill>
              </a:rPr>
              <a:t>, </a:t>
            </a:r>
            <a:r>
              <a:rPr lang="en-US" altLang="en-US" sz="2800" dirty="0">
                <a:solidFill>
                  <a:srgbClr val="660066"/>
                </a:solidFill>
              </a:rPr>
              <a:t>Carrie Nation (WCTU)</a:t>
            </a:r>
            <a:r>
              <a:rPr lang="en-US" altLang="en-US" sz="2800" dirty="0">
                <a:solidFill>
                  <a:schemeClr val="folHlink"/>
                </a:solidFill>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1143000" y="0"/>
            <a:ext cx="7772400" cy="914400"/>
          </a:xfrm>
        </p:spPr>
        <p:txBody>
          <a:bodyPr/>
          <a:lstStyle/>
          <a:p>
            <a:r>
              <a:rPr lang="en-US" altLang="en-US"/>
              <a:t>The Women’s Movement</a:t>
            </a:r>
          </a:p>
        </p:txBody>
      </p:sp>
      <p:sp>
        <p:nvSpPr>
          <p:cNvPr id="528387" name="Rectangle 3"/>
          <p:cNvSpPr>
            <a:spLocks noGrp="1" noChangeArrowheads="1"/>
          </p:cNvSpPr>
          <p:nvPr>
            <p:ph type="body" idx="1"/>
          </p:nvPr>
        </p:nvSpPr>
        <p:spPr>
          <a:xfrm>
            <a:off x="838200" y="914400"/>
            <a:ext cx="4191000" cy="5943600"/>
          </a:xfrm>
        </p:spPr>
        <p:txBody>
          <a:bodyPr/>
          <a:lstStyle/>
          <a:p>
            <a:pPr>
              <a:lnSpc>
                <a:spcPct val="95000"/>
              </a:lnSpc>
            </a:pPr>
            <a:r>
              <a:rPr lang="en-US" altLang="en-US" sz="2400" dirty="0"/>
              <a:t>In the Gilded Age, women had more opportunities beyond marriage:</a:t>
            </a:r>
          </a:p>
          <a:p>
            <a:pPr lvl="1">
              <a:lnSpc>
                <a:spcPct val="95000"/>
              </a:lnSpc>
            </a:pPr>
            <a:r>
              <a:rPr lang="en-US" altLang="en-US" sz="2400" dirty="0"/>
              <a:t>New urban jobs as secretaries, store clerks, &amp; telephone operators gave a sense of independence </a:t>
            </a:r>
          </a:p>
          <a:p>
            <a:pPr lvl="1">
              <a:lnSpc>
                <a:spcPct val="95000"/>
              </a:lnSpc>
            </a:pPr>
            <a:r>
              <a:rPr lang="en-US" altLang="en-US" sz="2400" dirty="0"/>
              <a:t>More girls                        graduated from                              high school &amp;                      attended                           universities </a:t>
            </a:r>
          </a:p>
        </p:txBody>
      </p:sp>
      <p:pic>
        <p:nvPicPr>
          <p:cNvPr id="528389" name="Picture 5" descr="telephone-operato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95725"/>
            <a:ext cx="3886200" cy="2962275"/>
          </a:xfrm>
          <a:prstGeom prst="rect">
            <a:avLst/>
          </a:prstGeom>
          <a:noFill/>
          <a:extLst>
            <a:ext uri="{909E8E84-426E-40DD-AFC4-6F175D3DCCD1}">
              <a14:hiddenFill xmlns:a14="http://schemas.microsoft.com/office/drawing/2010/main">
                <a:solidFill>
                  <a:srgbClr val="FFFFFF"/>
                </a:solidFill>
              </a14:hiddenFill>
            </a:ext>
          </a:extLst>
        </p:spPr>
      </p:pic>
      <p:pic>
        <p:nvPicPr>
          <p:cNvPr id="528391" name="Picture 7" descr="1909vassar-girls1"/>
          <p:cNvPicPr>
            <a:picLocks noChangeAspect="1" noChangeArrowheads="1"/>
          </p:cNvPicPr>
          <p:nvPr/>
        </p:nvPicPr>
        <p:blipFill>
          <a:blip r:embed="rId3" cstate="print">
            <a:extLst>
              <a:ext uri="{28A0092B-C50C-407E-A947-70E740481C1C}">
                <a14:useLocalDpi xmlns:a14="http://schemas.microsoft.com/office/drawing/2010/main" val="0"/>
              </a:ext>
            </a:extLst>
          </a:blip>
          <a:srcRect b="171"/>
          <a:stretch>
            <a:fillRect/>
          </a:stretch>
        </p:blipFill>
        <p:spPr bwMode="auto">
          <a:xfrm>
            <a:off x="4953000" y="838200"/>
            <a:ext cx="4049712" cy="5562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28391"/>
                                        </p:tgtEl>
                                        <p:attrNameLst>
                                          <p:attrName>style.visibility</p:attrName>
                                        </p:attrNameLst>
                                      </p:cBhvr>
                                      <p:to>
                                        <p:strVal val="visible"/>
                                      </p:to>
                                    </p:set>
                                    <p:anim calcmode="lin" valueType="num">
                                      <p:cBhvr>
                                        <p:cTn id="7" dur="500" fill="hold"/>
                                        <p:tgtEl>
                                          <p:spTgt spid="528391"/>
                                        </p:tgtEl>
                                        <p:attrNameLst>
                                          <p:attrName>ppt_w</p:attrName>
                                        </p:attrNameLst>
                                      </p:cBhvr>
                                      <p:tavLst>
                                        <p:tav tm="0">
                                          <p:val>
                                            <p:fltVal val="0"/>
                                          </p:val>
                                        </p:tav>
                                        <p:tav tm="100000">
                                          <p:val>
                                            <p:strVal val="#ppt_w"/>
                                          </p:val>
                                        </p:tav>
                                      </p:tavLst>
                                    </p:anim>
                                    <p:anim calcmode="lin" valueType="num">
                                      <p:cBhvr>
                                        <p:cTn id="8" dur="500" fill="hold"/>
                                        <p:tgtEl>
                                          <p:spTgt spid="528391"/>
                                        </p:tgtEl>
                                        <p:attrNameLst>
                                          <p:attrName>ppt_h</p:attrName>
                                        </p:attrNameLst>
                                      </p:cBhvr>
                                      <p:tavLst>
                                        <p:tav tm="0">
                                          <p:val>
                                            <p:fltVal val="0"/>
                                          </p:val>
                                        </p:tav>
                                        <p:tav tm="100000">
                                          <p:val>
                                            <p:strVal val="#ppt_h"/>
                                          </p:val>
                                        </p:tav>
                                      </p:tavLst>
                                    </p:anim>
                                    <p:animEffect transition="in" filter="fade">
                                      <p:cBhvr>
                                        <p:cTn id="9" dur="500"/>
                                        <p:tgtEl>
                                          <p:spTgt spid="528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838200" y="0"/>
            <a:ext cx="8305800" cy="1143000"/>
          </a:xfrm>
        </p:spPr>
        <p:txBody>
          <a:bodyPr/>
          <a:lstStyle/>
          <a:p>
            <a:pPr>
              <a:lnSpc>
                <a:spcPct val="90000"/>
              </a:lnSpc>
            </a:pPr>
            <a:r>
              <a:rPr lang="en-US" altLang="en-US" sz="4000" i="1" u="sng">
                <a:solidFill>
                  <a:schemeClr val="tx1"/>
                </a:solidFill>
              </a:rPr>
              <a:t>Quick Class Discussion</a:t>
            </a:r>
            <a:r>
              <a:rPr lang="en-US" altLang="en-US" sz="4000">
                <a:solidFill>
                  <a:schemeClr val="tx1"/>
                </a:solidFill>
              </a:rPr>
              <a:t>: </a:t>
            </a:r>
            <a:br>
              <a:rPr lang="en-US" altLang="en-US" sz="4000">
                <a:solidFill>
                  <a:schemeClr val="tx1"/>
                </a:solidFill>
              </a:rPr>
            </a:br>
            <a:r>
              <a:rPr lang="en-US" altLang="en-US" sz="4000">
                <a:solidFill>
                  <a:schemeClr val="tx1"/>
                </a:solidFill>
              </a:rPr>
              <a:t>Problems of the Gilded Age </a:t>
            </a:r>
          </a:p>
        </p:txBody>
      </p:sp>
      <p:sp>
        <p:nvSpPr>
          <p:cNvPr id="359427" name="Rectangle 3"/>
          <p:cNvSpPr>
            <a:spLocks noGrp="1" noChangeArrowheads="1"/>
          </p:cNvSpPr>
          <p:nvPr>
            <p:ph type="body" idx="1"/>
          </p:nvPr>
        </p:nvSpPr>
        <p:spPr>
          <a:xfrm>
            <a:off x="1905000" y="1122218"/>
            <a:ext cx="6400800" cy="5715000"/>
          </a:xfrm>
        </p:spPr>
        <p:txBody>
          <a:bodyPr/>
          <a:lstStyle/>
          <a:p>
            <a:pPr>
              <a:spcBef>
                <a:spcPct val="15000"/>
              </a:spcBef>
            </a:pPr>
            <a:r>
              <a:rPr lang="en-US" altLang="en-US" sz="3200" dirty="0">
                <a:solidFill>
                  <a:srgbClr val="000099"/>
                </a:solidFill>
              </a:rPr>
              <a:t>What problems existed in U.S. cities as a result of the Gilded Age</a:t>
            </a:r>
            <a:r>
              <a:rPr lang="en-US" altLang="en-US" sz="3200" dirty="0" smtClean="0">
                <a:solidFill>
                  <a:srgbClr val="000099"/>
                </a:solidFill>
              </a:rPr>
              <a:t>?</a:t>
            </a:r>
          </a:p>
          <a:p>
            <a:pPr>
              <a:spcBef>
                <a:spcPct val="15000"/>
              </a:spcBef>
            </a:pPr>
            <a:r>
              <a:rPr lang="en-US" sz="2000" dirty="0">
                <a:hlinkClick r:id="rId2"/>
              </a:rPr>
              <a:t>http://</a:t>
            </a:r>
            <a:r>
              <a:rPr lang="en-US" sz="2000" dirty="0" smtClean="0">
                <a:hlinkClick r:id="rId2"/>
              </a:rPr>
              <a:t>www.youtube.com/watch?v=i7hapnYg8DU</a:t>
            </a:r>
            <a:r>
              <a:rPr lang="en-US" sz="2000" dirty="0">
                <a:solidFill>
                  <a:srgbClr val="000099"/>
                </a:solidFill>
              </a:rPr>
              <a:t> </a:t>
            </a:r>
            <a:endParaRPr lang="en-US" altLang="en-US" sz="2000" dirty="0">
              <a:solidFill>
                <a:srgbClr val="000099"/>
              </a:solidFill>
            </a:endParaRPr>
          </a:p>
          <a:p>
            <a:pPr lvl="1">
              <a:spcBef>
                <a:spcPct val="15000"/>
              </a:spcBef>
            </a:pPr>
            <a:r>
              <a:rPr lang="en-US" altLang="en-US" sz="2800" dirty="0" smtClean="0">
                <a:solidFill>
                  <a:schemeClr val="folHlink"/>
                </a:solidFill>
              </a:rPr>
              <a:t>Identify </a:t>
            </a:r>
            <a:r>
              <a:rPr lang="en-US" altLang="en-US" sz="2800" dirty="0">
                <a:solidFill>
                  <a:schemeClr val="folHlink"/>
                </a:solidFill>
              </a:rPr>
              <a:t>at least 4 examples from  the film that expose problems associated with urbanization, industrialization, &amp; immigration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0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028" name="Rectangle 4"/>
          <p:cNvSpPr>
            <a:spLocks noGrp="1" noChangeArrowheads="1"/>
          </p:cNvSpPr>
          <p:nvPr>
            <p:ph type="title"/>
          </p:nvPr>
        </p:nvSpPr>
        <p:spPr>
          <a:xfrm>
            <a:off x="1143000" y="0"/>
            <a:ext cx="7772400"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tLang="en-US"/>
              <a:t>The Women’s Movement</a:t>
            </a:r>
          </a:p>
        </p:txBody>
      </p:sp>
      <p:sp>
        <p:nvSpPr>
          <p:cNvPr id="385029" name="Rectangle 5"/>
          <p:cNvSpPr>
            <a:spLocks noGrp="1" noChangeArrowheads="1"/>
          </p:cNvSpPr>
          <p:nvPr>
            <p:ph type="body" idx="1"/>
          </p:nvPr>
        </p:nvSpPr>
        <p:spPr>
          <a:xfrm>
            <a:off x="1447800" y="838200"/>
            <a:ext cx="7086600" cy="6172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5000"/>
              </a:lnSpc>
              <a:spcBef>
                <a:spcPct val="15000"/>
              </a:spcBef>
            </a:pPr>
            <a:r>
              <a:rPr lang="en-US" altLang="en-US" sz="2800" dirty="0"/>
              <a:t>Women played an important role as Progressive reformers:</a:t>
            </a:r>
          </a:p>
          <a:p>
            <a:pPr lvl="1">
              <a:lnSpc>
                <a:spcPct val="95000"/>
              </a:lnSpc>
              <a:spcBef>
                <a:spcPct val="15000"/>
              </a:spcBef>
            </a:pPr>
            <a:r>
              <a:rPr lang="en-US" altLang="en-US" sz="2800" dirty="0"/>
              <a:t>Jane Addams led the settlement house movement</a:t>
            </a:r>
          </a:p>
          <a:p>
            <a:pPr lvl="1">
              <a:lnSpc>
                <a:spcPct val="95000"/>
              </a:lnSpc>
              <a:spcBef>
                <a:spcPct val="15000"/>
              </a:spcBef>
            </a:pPr>
            <a:r>
              <a:rPr lang="en-US" altLang="en-US" sz="2800" dirty="0"/>
              <a:t>Muckraker Ida Tarbell exposed monopoly abuses of Standard Oil</a:t>
            </a:r>
          </a:p>
          <a:p>
            <a:pPr lvl="1">
              <a:lnSpc>
                <a:spcPct val="95000"/>
              </a:lnSpc>
              <a:spcBef>
                <a:spcPct val="15000"/>
              </a:spcBef>
            </a:pPr>
            <a:r>
              <a:rPr lang="en-US" altLang="en-US" sz="2800" dirty="0"/>
              <a:t>Florence Kelley helped bring about child &amp; women labor laws</a:t>
            </a:r>
          </a:p>
          <a:p>
            <a:pPr lvl="1">
              <a:lnSpc>
                <a:spcPct val="95000"/>
              </a:lnSpc>
              <a:spcBef>
                <a:spcPct val="15000"/>
              </a:spcBef>
            </a:pPr>
            <a:r>
              <a:rPr lang="en-US" altLang="en-US" sz="2800" dirty="0"/>
              <a:t>Carrie Nation &amp; Frances Willard helped push for prohibition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1143000" y="0"/>
            <a:ext cx="7772400" cy="838200"/>
          </a:xfrm>
        </p:spPr>
        <p:txBody>
          <a:bodyPr/>
          <a:lstStyle/>
          <a:p>
            <a:r>
              <a:rPr lang="en-US" altLang="en-US"/>
              <a:t>The Women’s Movement</a:t>
            </a:r>
          </a:p>
        </p:txBody>
      </p:sp>
      <p:sp>
        <p:nvSpPr>
          <p:cNvPr id="524291" name="Rectangle 3"/>
          <p:cNvSpPr>
            <a:spLocks noGrp="1" noChangeArrowheads="1"/>
          </p:cNvSpPr>
          <p:nvPr>
            <p:ph type="body" idx="1"/>
          </p:nvPr>
        </p:nvSpPr>
        <p:spPr>
          <a:xfrm>
            <a:off x="838200" y="762000"/>
            <a:ext cx="6934200" cy="5105400"/>
          </a:xfrm>
        </p:spPr>
        <p:txBody>
          <a:bodyPr/>
          <a:lstStyle/>
          <a:p>
            <a:pPr>
              <a:lnSpc>
                <a:spcPct val="90000"/>
              </a:lnSpc>
              <a:spcBef>
                <a:spcPct val="10000"/>
              </a:spcBef>
            </a:pPr>
            <a:r>
              <a:rPr lang="en-US" altLang="en-US" sz="2400" dirty="0"/>
              <a:t>Women reformers began to call attention to their own lack of rights:</a:t>
            </a:r>
          </a:p>
          <a:p>
            <a:pPr lvl="1">
              <a:lnSpc>
                <a:spcPct val="90000"/>
              </a:lnSpc>
              <a:spcBef>
                <a:spcPct val="10000"/>
              </a:spcBef>
            </a:pPr>
            <a:r>
              <a:rPr lang="en-US" altLang="en-US" sz="2400" dirty="0">
                <a:solidFill>
                  <a:srgbClr val="000099"/>
                </a:solidFill>
              </a:rPr>
              <a:t>In most states, married women could not divorce or own property </a:t>
            </a:r>
          </a:p>
          <a:p>
            <a:pPr lvl="1">
              <a:lnSpc>
                <a:spcPct val="90000"/>
              </a:lnSpc>
              <a:spcBef>
                <a:spcPct val="10000"/>
              </a:spcBef>
            </a:pPr>
            <a:r>
              <a:rPr lang="en-US" altLang="en-US" sz="2400" dirty="0">
                <a:solidFill>
                  <a:schemeClr val="folHlink"/>
                </a:solidFill>
              </a:rPr>
              <a:t>Women could not vote, but black, immigrant, &amp; illiterate men could</a:t>
            </a:r>
          </a:p>
          <a:p>
            <a:pPr lvl="1">
              <a:lnSpc>
                <a:spcPct val="90000"/>
              </a:lnSpc>
              <a:spcBef>
                <a:spcPct val="10000"/>
              </a:spcBef>
            </a:pPr>
            <a:r>
              <a:rPr lang="en-US" altLang="en-US" sz="2400" dirty="0">
                <a:solidFill>
                  <a:srgbClr val="000099"/>
                </a:solidFill>
              </a:rPr>
              <a:t>Women workers were paid less than men for doing the same jobs </a:t>
            </a:r>
          </a:p>
          <a:p>
            <a:pPr lvl="1">
              <a:lnSpc>
                <a:spcPct val="90000"/>
              </a:lnSpc>
              <a:spcBef>
                <a:spcPct val="10000"/>
              </a:spcBef>
            </a:pPr>
            <a:r>
              <a:rPr lang="en-US" altLang="en-US" sz="2400" dirty="0">
                <a:solidFill>
                  <a:schemeClr val="folHlink"/>
                </a:solidFill>
              </a:rPr>
              <a:t>Middle &amp; upper class women were expected to serve domestic &amp; child rearing roles in the home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524291">
                                            <p:txEl>
                                              <p:pRg st="1" end="1"/>
                                            </p:txEl>
                                          </p:spTgt>
                                        </p:tgtEl>
                                        <p:attrNameLst>
                                          <p:attrName>style.visibility</p:attrName>
                                        </p:attrNameLst>
                                      </p:cBhvr>
                                      <p:to>
                                        <p:strVal val="visible"/>
                                      </p:to>
                                    </p:set>
                                    <p:anim calcmode="lin" valueType="num">
                                      <p:cBhvr>
                                        <p:cTn id="7" dur="500" fill="hold"/>
                                        <p:tgtEl>
                                          <p:spTgt spid="52429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2429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24291">
                                            <p:txEl>
                                              <p:pRg st="1" end="1"/>
                                            </p:txEl>
                                          </p:spTgt>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524291">
                                            <p:txEl>
                                              <p:pRg st="2" end="2"/>
                                            </p:txEl>
                                          </p:spTgt>
                                        </p:tgtEl>
                                        <p:attrNameLst>
                                          <p:attrName>style.visibility</p:attrName>
                                        </p:attrNameLst>
                                      </p:cBhvr>
                                      <p:to>
                                        <p:strVal val="visible"/>
                                      </p:to>
                                    </p:set>
                                    <p:anim calcmode="lin" valueType="num">
                                      <p:cBhvr>
                                        <p:cTn id="13" dur="500" fill="hold"/>
                                        <p:tgtEl>
                                          <p:spTgt spid="524291">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24291">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524291">
                                            <p:txEl>
                                              <p:pRg st="2" end="2"/>
                                            </p:txEl>
                                          </p:spTgt>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524291">
                                            <p:txEl>
                                              <p:pRg st="3" end="3"/>
                                            </p:txEl>
                                          </p:spTgt>
                                        </p:tgtEl>
                                        <p:attrNameLst>
                                          <p:attrName>style.visibility</p:attrName>
                                        </p:attrNameLst>
                                      </p:cBhvr>
                                      <p:to>
                                        <p:strVal val="visible"/>
                                      </p:to>
                                    </p:set>
                                    <p:anim calcmode="lin" valueType="num">
                                      <p:cBhvr>
                                        <p:cTn id="19" dur="500" fill="hold"/>
                                        <p:tgtEl>
                                          <p:spTgt spid="524291">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24291">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524291">
                                            <p:txEl>
                                              <p:pRg st="3" end="3"/>
                                            </p:txEl>
                                          </p:spTgt>
                                        </p:tgtEl>
                                      </p:cBhvr>
                                    </p:animEffect>
                                  </p:childTnLst>
                                </p:cTn>
                              </p:par>
                            </p:childTnLst>
                          </p:cTn>
                        </p:par>
                        <p:par>
                          <p:cTn id="22" fill="hold" nodeType="afterGroup">
                            <p:stCondLst>
                              <p:cond delay="1500"/>
                            </p:stCondLst>
                            <p:childTnLst>
                              <p:par>
                                <p:cTn id="23" presetID="53" presetClass="entr" presetSubtype="0" fill="hold" nodeType="afterEffect">
                                  <p:stCondLst>
                                    <p:cond delay="0"/>
                                  </p:stCondLst>
                                  <p:childTnLst>
                                    <p:set>
                                      <p:cBhvr>
                                        <p:cTn id="24" dur="1" fill="hold">
                                          <p:stCondLst>
                                            <p:cond delay="0"/>
                                          </p:stCondLst>
                                        </p:cTn>
                                        <p:tgtEl>
                                          <p:spTgt spid="524291">
                                            <p:txEl>
                                              <p:pRg st="4" end="4"/>
                                            </p:txEl>
                                          </p:spTgt>
                                        </p:tgtEl>
                                        <p:attrNameLst>
                                          <p:attrName>style.visibility</p:attrName>
                                        </p:attrNameLst>
                                      </p:cBhvr>
                                      <p:to>
                                        <p:strVal val="visible"/>
                                      </p:to>
                                    </p:set>
                                    <p:anim calcmode="lin" valueType="num">
                                      <p:cBhvr>
                                        <p:cTn id="25" dur="500" fill="hold"/>
                                        <p:tgtEl>
                                          <p:spTgt spid="524291">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524291">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524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1143000" y="0"/>
            <a:ext cx="7772400" cy="914400"/>
          </a:xfrm>
        </p:spPr>
        <p:txBody>
          <a:bodyPr/>
          <a:lstStyle/>
          <a:p>
            <a:r>
              <a:rPr lang="en-US" altLang="en-US"/>
              <a:t>Reform for Women</a:t>
            </a:r>
          </a:p>
        </p:txBody>
      </p:sp>
      <p:sp>
        <p:nvSpPr>
          <p:cNvPr id="530435" name="Rectangle 3"/>
          <p:cNvSpPr>
            <a:spLocks noGrp="1" noChangeArrowheads="1"/>
          </p:cNvSpPr>
          <p:nvPr>
            <p:ph type="body" idx="1"/>
          </p:nvPr>
        </p:nvSpPr>
        <p:spPr>
          <a:xfrm>
            <a:off x="1828800" y="914400"/>
            <a:ext cx="6172200" cy="5943600"/>
          </a:xfrm>
        </p:spPr>
        <p:txBody>
          <a:bodyPr/>
          <a:lstStyle/>
          <a:p>
            <a:pPr>
              <a:lnSpc>
                <a:spcPct val="90000"/>
              </a:lnSpc>
            </a:pPr>
            <a:r>
              <a:rPr lang="en-US" altLang="en-US" sz="2800" dirty="0"/>
              <a:t>Women reformers gained laws that banned prostitution &amp; limited work hours for women to 10 hours </a:t>
            </a:r>
          </a:p>
          <a:p>
            <a:pPr>
              <a:lnSpc>
                <a:spcPct val="90000"/>
              </a:lnSpc>
            </a:pPr>
            <a:r>
              <a:rPr lang="en-US" altLang="en-US" sz="2800" dirty="0"/>
              <a:t>Margaret Sanger promoted birth control for women:</a:t>
            </a:r>
          </a:p>
          <a:p>
            <a:pPr lvl="1">
              <a:lnSpc>
                <a:spcPct val="90000"/>
              </a:lnSpc>
            </a:pPr>
            <a:r>
              <a:rPr lang="en-US" altLang="en-US" sz="2800" dirty="0"/>
              <a:t>Her journals provided contraceptive information for poor &amp; middle-class women</a:t>
            </a:r>
          </a:p>
          <a:p>
            <a:pPr lvl="1">
              <a:lnSpc>
                <a:spcPct val="90000"/>
              </a:lnSpc>
            </a:pPr>
            <a:r>
              <a:rPr lang="en-US" altLang="en-US" sz="2800" dirty="0"/>
              <a:t>Sanger opened the 1</a:t>
            </a:r>
            <a:r>
              <a:rPr lang="en-US" altLang="en-US" sz="2800" baseline="30000" dirty="0"/>
              <a:t>st</a:t>
            </a:r>
            <a:r>
              <a:rPr lang="en-US" altLang="en-US" sz="2800" dirty="0"/>
              <a:t> birth control clinic in the U.S. in 1915</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CCFF"/>
        </a:solidFill>
        <a:effectLst/>
      </p:bgPr>
    </p:bg>
    <p:spTree>
      <p:nvGrpSpPr>
        <p:cNvPr id="1" name=""/>
        <p:cNvGrpSpPr/>
        <p:nvPr/>
      </p:nvGrpSpPr>
      <p:grpSpPr>
        <a:xfrm>
          <a:off x="0" y="0"/>
          <a:ext cx="0" cy="0"/>
          <a:chOff x="0" y="0"/>
          <a:chExt cx="0" cy="0"/>
        </a:xfrm>
      </p:grpSpPr>
      <p:sp>
        <p:nvSpPr>
          <p:cNvPr id="388099" name="Rectangle 3"/>
          <p:cNvSpPr>
            <a:spLocks noGrp="1" noChangeArrowheads="1"/>
          </p:cNvSpPr>
          <p:nvPr>
            <p:ph type="body" idx="1"/>
          </p:nvPr>
        </p:nvSpPr>
        <p:spPr>
          <a:xfrm>
            <a:off x="914400" y="762000"/>
            <a:ext cx="8229600" cy="6096000"/>
          </a:xfrm>
        </p:spPr>
        <p:txBody>
          <a:bodyPr/>
          <a:lstStyle/>
          <a:p>
            <a:pPr>
              <a:lnSpc>
                <a:spcPct val="85000"/>
              </a:lnSpc>
              <a:spcBef>
                <a:spcPct val="15000"/>
              </a:spcBef>
            </a:pPr>
            <a:endParaRPr lang="en-US" altLang="en-US"/>
          </a:p>
        </p:txBody>
      </p:sp>
      <p:pic>
        <p:nvPicPr>
          <p:cNvPr id="388100" name="Picture 4" descr="margaret-sanger-flyer"/>
          <p:cNvPicPr>
            <a:picLocks noChangeAspect="1" noChangeArrowheads="1"/>
          </p:cNvPicPr>
          <p:nvPr/>
        </p:nvPicPr>
        <p:blipFill>
          <a:blip r:embed="rId2" cstate="print">
            <a:extLst>
              <a:ext uri="{28A0092B-C50C-407E-A947-70E740481C1C}">
                <a14:useLocalDpi xmlns:a14="http://schemas.microsoft.com/office/drawing/2010/main" val="0"/>
              </a:ext>
            </a:extLst>
          </a:blip>
          <a:srcRect b="4546"/>
          <a:stretch>
            <a:fillRect/>
          </a:stretch>
        </p:blipFill>
        <p:spPr bwMode="auto">
          <a:xfrm>
            <a:off x="4643438" y="228600"/>
            <a:ext cx="4500562" cy="6477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8101" name="Picture 5" descr="sang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8600"/>
            <a:ext cx="4418013" cy="6477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88100"/>
                                        </p:tgtEl>
                                        <p:attrNameLst>
                                          <p:attrName>style.visibility</p:attrName>
                                        </p:attrNameLst>
                                      </p:cBhvr>
                                      <p:to>
                                        <p:strVal val="visible"/>
                                      </p:to>
                                    </p:set>
                                    <p:anim calcmode="lin" valueType="num">
                                      <p:cBhvr>
                                        <p:cTn id="7" dur="500" fill="hold"/>
                                        <p:tgtEl>
                                          <p:spTgt spid="388100"/>
                                        </p:tgtEl>
                                        <p:attrNameLst>
                                          <p:attrName>ppt_w</p:attrName>
                                        </p:attrNameLst>
                                      </p:cBhvr>
                                      <p:tavLst>
                                        <p:tav tm="0">
                                          <p:val>
                                            <p:fltVal val="0"/>
                                          </p:val>
                                        </p:tav>
                                        <p:tav tm="100000">
                                          <p:val>
                                            <p:strVal val="#ppt_w"/>
                                          </p:val>
                                        </p:tav>
                                      </p:tavLst>
                                    </p:anim>
                                    <p:anim calcmode="lin" valueType="num">
                                      <p:cBhvr>
                                        <p:cTn id="8" dur="500" fill="hold"/>
                                        <p:tgtEl>
                                          <p:spTgt spid="388100"/>
                                        </p:tgtEl>
                                        <p:attrNameLst>
                                          <p:attrName>ppt_h</p:attrName>
                                        </p:attrNameLst>
                                      </p:cBhvr>
                                      <p:tavLst>
                                        <p:tav tm="0">
                                          <p:val>
                                            <p:fltVal val="0"/>
                                          </p:val>
                                        </p:tav>
                                        <p:tav tm="100000">
                                          <p:val>
                                            <p:strVal val="#ppt_h"/>
                                          </p:val>
                                        </p:tav>
                                      </p:tavLst>
                                    </p:anim>
                                    <p:animEffect transition="in" filter="fade">
                                      <p:cBhvr>
                                        <p:cTn id="9" dur="500"/>
                                        <p:tgtEl>
                                          <p:spTgt spid="388100"/>
                                        </p:tgtEl>
                                      </p:cBhvr>
                                    </p:animEffect>
                                  </p:childTnLst>
                                </p:cTn>
                              </p:par>
                              <p:par>
                                <p:cTn id="10" presetID="53" presetClass="entr" presetSubtype="0" fill="hold" nodeType="withEffect">
                                  <p:stCondLst>
                                    <p:cond delay="0"/>
                                  </p:stCondLst>
                                  <p:childTnLst>
                                    <p:set>
                                      <p:cBhvr>
                                        <p:cTn id="11" dur="1" fill="hold">
                                          <p:stCondLst>
                                            <p:cond delay="0"/>
                                          </p:stCondLst>
                                        </p:cTn>
                                        <p:tgtEl>
                                          <p:spTgt spid="388101"/>
                                        </p:tgtEl>
                                        <p:attrNameLst>
                                          <p:attrName>style.visibility</p:attrName>
                                        </p:attrNameLst>
                                      </p:cBhvr>
                                      <p:to>
                                        <p:strVal val="visible"/>
                                      </p:to>
                                    </p:set>
                                    <p:anim calcmode="lin" valueType="num">
                                      <p:cBhvr>
                                        <p:cTn id="12" dur="500" fill="hold"/>
                                        <p:tgtEl>
                                          <p:spTgt spid="388101"/>
                                        </p:tgtEl>
                                        <p:attrNameLst>
                                          <p:attrName>ppt_w</p:attrName>
                                        </p:attrNameLst>
                                      </p:cBhvr>
                                      <p:tavLst>
                                        <p:tav tm="0">
                                          <p:val>
                                            <p:fltVal val="0"/>
                                          </p:val>
                                        </p:tav>
                                        <p:tav tm="100000">
                                          <p:val>
                                            <p:strVal val="#ppt_w"/>
                                          </p:val>
                                        </p:tav>
                                      </p:tavLst>
                                    </p:anim>
                                    <p:anim calcmode="lin" valueType="num">
                                      <p:cBhvr>
                                        <p:cTn id="13" dur="500" fill="hold"/>
                                        <p:tgtEl>
                                          <p:spTgt spid="388101"/>
                                        </p:tgtEl>
                                        <p:attrNameLst>
                                          <p:attrName>ppt_h</p:attrName>
                                        </p:attrNameLst>
                                      </p:cBhvr>
                                      <p:tavLst>
                                        <p:tav tm="0">
                                          <p:val>
                                            <p:fltVal val="0"/>
                                          </p:val>
                                        </p:tav>
                                        <p:tav tm="100000">
                                          <p:val>
                                            <p:strVal val="#ppt_h"/>
                                          </p:val>
                                        </p:tav>
                                      </p:tavLst>
                                    </p:anim>
                                    <p:animEffect transition="in" filter="fade">
                                      <p:cBhvr>
                                        <p:cTn id="14" dur="500"/>
                                        <p:tgtEl>
                                          <p:spTgt spid="388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CCFF"/>
        </a:solidFill>
        <a:effectLst/>
      </p:bgPr>
    </p:bg>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a:xfrm>
            <a:off x="0" y="0"/>
            <a:ext cx="9144000" cy="1143000"/>
          </a:xfrm>
        </p:spPr>
        <p:txBody>
          <a:bodyPr/>
          <a:lstStyle/>
          <a:p>
            <a:r>
              <a:rPr lang="en-US" altLang="en-US">
                <a:solidFill>
                  <a:schemeClr val="tx1"/>
                </a:solidFill>
              </a:rPr>
              <a:t>Women’s Suffrage (2.49)</a:t>
            </a:r>
          </a:p>
        </p:txBody>
      </p:sp>
      <p:pic>
        <p:nvPicPr>
          <p:cNvPr id="548868" name="Women's Suffrage (2.49).asf">
            <a:hlinkClick r:id="" action="ppaction://media"/>
          </p:cNvPr>
          <p:cNvPicPr>
            <a:picLocks noGrp="1" noChangeAspect="1" noChangeArrowheads="1"/>
          </p:cNvPicPr>
          <p:nvPr>
            <p:ph idx="1"/>
            <a:videoFile r:link="rId2"/>
            <p:extLst>
              <p:ext uri="{DAA4B4D4-6D71-4841-9C94-3DE7FCFB9230}">
                <p14:media xmlns:p14="http://schemas.microsoft.com/office/powerpoint/2010/main" r:link="rId1"/>
              </p:ext>
            </p:extLst>
          </p:nvPr>
        </p:nvPicPr>
        <p:blipFill>
          <a:blip r:embed="rId4" cstate="print">
            <a:extLst>
              <a:ext uri="{28A0092B-C50C-407E-A947-70E740481C1C}">
                <a14:useLocalDpi xmlns:a14="http://schemas.microsoft.com/office/drawing/2010/main" val="0"/>
              </a:ext>
            </a:extLst>
          </a:blip>
          <a:srcRect/>
          <a:stretch>
            <a:fillRect/>
          </a:stretch>
        </p:blipFill>
        <p:spPr>
          <a:xfrm>
            <a:off x="2819400" y="2667000"/>
            <a:ext cx="3352800" cy="2286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4886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48868"/>
                                        </p:tgtEl>
                                      </p:cBhvr>
                                    </p:cmd>
                                  </p:childTnLst>
                                </p:cTn>
                              </p:par>
                            </p:childTnLst>
                          </p:cTn>
                        </p:par>
                      </p:childTnLst>
                    </p:cTn>
                  </p:par>
                </p:childTnLst>
              </p:cTn>
              <p:nextCondLst>
                <p:cond evt="onClick" delay="0">
                  <p:tgtEl>
                    <p:spTgt spid="548868"/>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48868"/>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914400" y="0"/>
            <a:ext cx="8229600" cy="990600"/>
          </a:xfrm>
        </p:spPr>
        <p:txBody>
          <a:bodyPr/>
          <a:lstStyle/>
          <a:p>
            <a:r>
              <a:rPr lang="en-US" altLang="en-US"/>
              <a:t>Women’s Suffrage</a:t>
            </a:r>
          </a:p>
        </p:txBody>
      </p:sp>
      <p:sp>
        <p:nvSpPr>
          <p:cNvPr id="531459" name="Rectangle 3"/>
          <p:cNvSpPr>
            <a:spLocks noGrp="1" noChangeArrowheads="1"/>
          </p:cNvSpPr>
          <p:nvPr>
            <p:ph type="body" idx="1"/>
          </p:nvPr>
        </p:nvSpPr>
        <p:spPr>
          <a:xfrm>
            <a:off x="1409700" y="990600"/>
            <a:ext cx="7239000" cy="5943600"/>
          </a:xfrm>
        </p:spPr>
        <p:txBody>
          <a:bodyPr/>
          <a:lstStyle/>
          <a:p>
            <a:pPr>
              <a:lnSpc>
                <a:spcPct val="90000"/>
              </a:lnSpc>
            </a:pPr>
            <a:r>
              <a:rPr lang="en-US" altLang="en-US" sz="2800" dirty="0"/>
              <a:t>The most significant reform for women was voting rights (suffrage)</a:t>
            </a:r>
          </a:p>
          <a:p>
            <a:pPr lvl="1">
              <a:lnSpc>
                <a:spcPct val="90000"/>
              </a:lnSpc>
            </a:pPr>
            <a:r>
              <a:rPr lang="en-US" altLang="en-US" sz="2800" dirty="0"/>
              <a:t>Women demanded suffrage since Seneca Falls in 1848</a:t>
            </a:r>
          </a:p>
          <a:p>
            <a:pPr lvl="1">
              <a:lnSpc>
                <a:spcPct val="90000"/>
              </a:lnSpc>
            </a:pPr>
            <a:r>
              <a:rPr lang="en-US" altLang="en-US" sz="2800" dirty="0"/>
              <a:t>Were frustrated in 1870 when the 15</a:t>
            </a:r>
            <a:r>
              <a:rPr lang="en-US" altLang="en-US" sz="2800" baseline="30000" dirty="0"/>
              <a:t>th</a:t>
            </a:r>
            <a:r>
              <a:rPr lang="en-US" altLang="en-US" sz="2800" dirty="0"/>
              <a:t> Amendment gave black men the right to vote but not women</a:t>
            </a:r>
          </a:p>
          <a:p>
            <a:pPr lvl="1">
              <a:lnSpc>
                <a:spcPct val="90000"/>
              </a:lnSpc>
            </a:pPr>
            <a:r>
              <a:rPr lang="en-US" altLang="en-US" sz="2800" dirty="0"/>
              <a:t>In 1890, the National American Women Suffrage Association (NAWSA) was formed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CCFF"/>
        </a:solidFill>
        <a:effectLst/>
      </p:bgPr>
    </p:bg>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0" y="0"/>
            <a:ext cx="9144000" cy="762000"/>
          </a:xfrm>
        </p:spPr>
        <p:txBody>
          <a:bodyPr/>
          <a:lstStyle/>
          <a:p>
            <a:r>
              <a:rPr lang="en-US" altLang="en-US">
                <a:solidFill>
                  <a:schemeClr val="tx1"/>
                </a:solidFill>
              </a:rPr>
              <a:t>Suffragettes</a:t>
            </a:r>
          </a:p>
        </p:txBody>
      </p:sp>
      <p:sp>
        <p:nvSpPr>
          <p:cNvPr id="525315" name="Rectangle 3"/>
          <p:cNvSpPr>
            <a:spLocks noGrp="1" noChangeArrowheads="1"/>
          </p:cNvSpPr>
          <p:nvPr>
            <p:ph type="body" idx="1"/>
          </p:nvPr>
        </p:nvSpPr>
        <p:spPr/>
        <p:txBody>
          <a:bodyPr/>
          <a:lstStyle/>
          <a:p>
            <a:endParaRPr lang="en-US" altLang="en-US"/>
          </a:p>
        </p:txBody>
      </p:sp>
      <p:pic>
        <p:nvPicPr>
          <p:cNvPr id="525324" name="Picture 12" descr="Photo of SUFFRAGE CARTOON, c1919. &#10;'Are Not Women Half the Nation?': American pro-suffrage cartoon, c19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238" y="990600"/>
            <a:ext cx="4703762" cy="57531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5326" name="Picture 14" descr="votes_for_wom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0"/>
            <a:ext cx="4454525" cy="6096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25328" name="Picture 16" descr="Image, Source: b&amp;w film copy neg."/>
          <p:cNvPicPr>
            <a:picLocks noChangeAspect="1" noChangeArrowheads="1"/>
          </p:cNvPicPr>
          <p:nvPr/>
        </p:nvPicPr>
        <p:blipFill>
          <a:blip r:embed="rId4" cstate="print">
            <a:extLst>
              <a:ext uri="{28A0092B-C50C-407E-A947-70E740481C1C}">
                <a14:useLocalDpi xmlns:a14="http://schemas.microsoft.com/office/drawing/2010/main" val="0"/>
              </a:ext>
            </a:extLst>
          </a:blip>
          <a:srcRect t="23392" r="18750" b="18713"/>
          <a:stretch>
            <a:fillRect/>
          </a:stretch>
        </p:blipFill>
        <p:spPr bwMode="auto">
          <a:xfrm>
            <a:off x="0" y="1196975"/>
            <a:ext cx="9147175" cy="52260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nodeType="clickEffect">
                                  <p:stCondLst>
                                    <p:cond delay="0"/>
                                  </p:stCondLst>
                                  <p:childTnLst>
                                    <p:anim calcmode="lin" valueType="num">
                                      <p:cBhvr>
                                        <p:cTn id="6" dur="500"/>
                                        <p:tgtEl>
                                          <p:spTgt spid="525328"/>
                                        </p:tgtEl>
                                        <p:attrNameLst>
                                          <p:attrName>ppt_w</p:attrName>
                                        </p:attrNameLst>
                                      </p:cBhvr>
                                      <p:tavLst>
                                        <p:tav tm="0">
                                          <p:val>
                                            <p:strVal val="ppt_w"/>
                                          </p:val>
                                        </p:tav>
                                        <p:tav tm="100000">
                                          <p:val>
                                            <p:fltVal val="0"/>
                                          </p:val>
                                        </p:tav>
                                      </p:tavLst>
                                    </p:anim>
                                    <p:anim calcmode="lin" valueType="num">
                                      <p:cBhvr>
                                        <p:cTn id="7" dur="500"/>
                                        <p:tgtEl>
                                          <p:spTgt spid="525328"/>
                                        </p:tgtEl>
                                        <p:attrNameLst>
                                          <p:attrName>ppt_h</p:attrName>
                                        </p:attrNameLst>
                                      </p:cBhvr>
                                      <p:tavLst>
                                        <p:tav tm="0">
                                          <p:val>
                                            <p:strVal val="ppt_h"/>
                                          </p:val>
                                        </p:tav>
                                        <p:tav tm="100000">
                                          <p:val>
                                            <p:fltVal val="0"/>
                                          </p:val>
                                        </p:tav>
                                      </p:tavLst>
                                    </p:anim>
                                    <p:animEffect transition="out" filter="fade">
                                      <p:cBhvr>
                                        <p:cTn id="8" dur="500"/>
                                        <p:tgtEl>
                                          <p:spTgt spid="525328"/>
                                        </p:tgtEl>
                                      </p:cBhvr>
                                    </p:animEffect>
                                    <p:set>
                                      <p:cBhvr>
                                        <p:cTn id="9" dur="1" fill="hold">
                                          <p:stCondLst>
                                            <p:cond delay="499"/>
                                          </p:stCondLst>
                                        </p:cTn>
                                        <p:tgtEl>
                                          <p:spTgt spid="525328"/>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525326"/>
                                        </p:tgtEl>
                                        <p:attrNameLst>
                                          <p:attrName>style.visibility</p:attrName>
                                        </p:attrNameLst>
                                      </p:cBhvr>
                                      <p:to>
                                        <p:strVal val="visible"/>
                                      </p:to>
                                    </p:set>
                                    <p:anim calcmode="lin" valueType="num">
                                      <p:cBhvr>
                                        <p:cTn id="12" dur="500" fill="hold"/>
                                        <p:tgtEl>
                                          <p:spTgt spid="525326"/>
                                        </p:tgtEl>
                                        <p:attrNameLst>
                                          <p:attrName>ppt_w</p:attrName>
                                        </p:attrNameLst>
                                      </p:cBhvr>
                                      <p:tavLst>
                                        <p:tav tm="0">
                                          <p:val>
                                            <p:fltVal val="0"/>
                                          </p:val>
                                        </p:tav>
                                        <p:tav tm="100000">
                                          <p:val>
                                            <p:strVal val="#ppt_w"/>
                                          </p:val>
                                        </p:tav>
                                      </p:tavLst>
                                    </p:anim>
                                    <p:anim calcmode="lin" valueType="num">
                                      <p:cBhvr>
                                        <p:cTn id="13" dur="500" fill="hold"/>
                                        <p:tgtEl>
                                          <p:spTgt spid="525326"/>
                                        </p:tgtEl>
                                        <p:attrNameLst>
                                          <p:attrName>ppt_h</p:attrName>
                                        </p:attrNameLst>
                                      </p:cBhvr>
                                      <p:tavLst>
                                        <p:tav tm="0">
                                          <p:val>
                                            <p:fltVal val="0"/>
                                          </p:val>
                                        </p:tav>
                                        <p:tav tm="100000">
                                          <p:val>
                                            <p:strVal val="#ppt_h"/>
                                          </p:val>
                                        </p:tav>
                                      </p:tavLst>
                                    </p:anim>
                                    <p:animEffect transition="in" filter="fade">
                                      <p:cBhvr>
                                        <p:cTn id="14" dur="500"/>
                                        <p:tgtEl>
                                          <p:spTgt spid="525326"/>
                                        </p:tgtEl>
                                      </p:cBhvr>
                                    </p:animEffect>
                                  </p:childTnLst>
                                </p:cTn>
                              </p:par>
                              <p:par>
                                <p:cTn id="15" presetID="53" presetClass="entr" presetSubtype="0" fill="hold" nodeType="withEffect">
                                  <p:stCondLst>
                                    <p:cond delay="0"/>
                                  </p:stCondLst>
                                  <p:childTnLst>
                                    <p:set>
                                      <p:cBhvr>
                                        <p:cTn id="16" dur="1" fill="hold">
                                          <p:stCondLst>
                                            <p:cond delay="0"/>
                                          </p:stCondLst>
                                        </p:cTn>
                                        <p:tgtEl>
                                          <p:spTgt spid="525324"/>
                                        </p:tgtEl>
                                        <p:attrNameLst>
                                          <p:attrName>style.visibility</p:attrName>
                                        </p:attrNameLst>
                                      </p:cBhvr>
                                      <p:to>
                                        <p:strVal val="visible"/>
                                      </p:to>
                                    </p:set>
                                    <p:anim calcmode="lin" valueType="num">
                                      <p:cBhvr>
                                        <p:cTn id="17" dur="500" fill="hold"/>
                                        <p:tgtEl>
                                          <p:spTgt spid="525324"/>
                                        </p:tgtEl>
                                        <p:attrNameLst>
                                          <p:attrName>ppt_w</p:attrName>
                                        </p:attrNameLst>
                                      </p:cBhvr>
                                      <p:tavLst>
                                        <p:tav tm="0">
                                          <p:val>
                                            <p:fltVal val="0"/>
                                          </p:val>
                                        </p:tav>
                                        <p:tav tm="100000">
                                          <p:val>
                                            <p:strVal val="#ppt_w"/>
                                          </p:val>
                                        </p:tav>
                                      </p:tavLst>
                                    </p:anim>
                                    <p:anim calcmode="lin" valueType="num">
                                      <p:cBhvr>
                                        <p:cTn id="18" dur="500" fill="hold"/>
                                        <p:tgtEl>
                                          <p:spTgt spid="525324"/>
                                        </p:tgtEl>
                                        <p:attrNameLst>
                                          <p:attrName>ppt_h</p:attrName>
                                        </p:attrNameLst>
                                      </p:cBhvr>
                                      <p:tavLst>
                                        <p:tav tm="0">
                                          <p:val>
                                            <p:fltVal val="0"/>
                                          </p:val>
                                        </p:tav>
                                        <p:tav tm="100000">
                                          <p:val>
                                            <p:strVal val="#ppt_h"/>
                                          </p:val>
                                        </p:tav>
                                      </p:tavLst>
                                    </p:anim>
                                    <p:animEffect transition="in" filter="fade">
                                      <p:cBhvr>
                                        <p:cTn id="19" dur="500"/>
                                        <p:tgtEl>
                                          <p:spTgt spid="525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p:txBody>
          <a:bodyPr/>
          <a:lstStyle/>
          <a:p>
            <a:r>
              <a:rPr lang="en-US" altLang="en-US"/>
              <a:t>Women’s Suffrage</a:t>
            </a:r>
          </a:p>
        </p:txBody>
      </p:sp>
      <p:sp>
        <p:nvSpPr>
          <p:cNvPr id="533507" name="Rectangle 3"/>
          <p:cNvSpPr>
            <a:spLocks noGrp="1" noChangeArrowheads="1"/>
          </p:cNvSpPr>
          <p:nvPr>
            <p:ph type="body" idx="1"/>
          </p:nvPr>
        </p:nvSpPr>
        <p:spPr>
          <a:xfrm>
            <a:off x="1790700" y="1123666"/>
            <a:ext cx="6477000" cy="5867400"/>
          </a:xfrm>
        </p:spPr>
        <p:txBody>
          <a:bodyPr/>
          <a:lstStyle/>
          <a:p>
            <a:r>
              <a:rPr lang="en-US" altLang="en-US" sz="2800" dirty="0"/>
              <a:t>NAWSA leaders Susan B. Anthony &amp; Carrie Chapman Catt pressured states to let women vote &amp; called for a national suffrage amendment</a:t>
            </a:r>
          </a:p>
          <a:p>
            <a:pPr lvl="1"/>
            <a:r>
              <a:rPr lang="en-US" altLang="en-US" sz="2800" dirty="0"/>
              <a:t>By the early 1900s, most western states allowed women to vote</a:t>
            </a:r>
          </a:p>
          <a:p>
            <a:pPr lvl="1"/>
            <a:r>
              <a:rPr lang="en-US" altLang="en-US" sz="2800" dirty="0"/>
              <a:t>Finally in 1920, the states ratified the 19</a:t>
            </a:r>
            <a:r>
              <a:rPr lang="en-US" altLang="en-US" sz="2800" baseline="30000" dirty="0"/>
              <a:t>th</a:t>
            </a:r>
            <a:r>
              <a:rPr lang="en-US" altLang="en-US" sz="2800" dirty="0"/>
              <a:t> Amendment giving women to right to vote</a:t>
            </a:r>
          </a:p>
        </p:txBody>
      </p:sp>
      <p:pic>
        <p:nvPicPr>
          <p:cNvPr id="533509" name="Picture 5" descr="Postage_Sta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0700" y="1143000"/>
            <a:ext cx="6629400" cy="4576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33509"/>
                                        </p:tgtEl>
                                        <p:attrNameLst>
                                          <p:attrName>style.visibility</p:attrName>
                                        </p:attrNameLst>
                                      </p:cBhvr>
                                      <p:to>
                                        <p:strVal val="visible"/>
                                      </p:to>
                                    </p:set>
                                    <p:anim calcmode="lin" valueType="num">
                                      <p:cBhvr>
                                        <p:cTn id="7" dur="500" fill="hold"/>
                                        <p:tgtEl>
                                          <p:spTgt spid="533509"/>
                                        </p:tgtEl>
                                        <p:attrNameLst>
                                          <p:attrName>ppt_w</p:attrName>
                                        </p:attrNameLst>
                                      </p:cBhvr>
                                      <p:tavLst>
                                        <p:tav tm="0">
                                          <p:val>
                                            <p:fltVal val="0"/>
                                          </p:val>
                                        </p:tav>
                                        <p:tav tm="100000">
                                          <p:val>
                                            <p:strVal val="#ppt_w"/>
                                          </p:val>
                                        </p:tav>
                                      </p:tavLst>
                                    </p:anim>
                                    <p:anim calcmode="lin" valueType="num">
                                      <p:cBhvr>
                                        <p:cTn id="8" dur="500" fill="hold"/>
                                        <p:tgtEl>
                                          <p:spTgt spid="533509"/>
                                        </p:tgtEl>
                                        <p:attrNameLst>
                                          <p:attrName>ppt_h</p:attrName>
                                        </p:attrNameLst>
                                      </p:cBhvr>
                                      <p:tavLst>
                                        <p:tav tm="0">
                                          <p:val>
                                            <p:fltVal val="0"/>
                                          </p:val>
                                        </p:tav>
                                        <p:tav tm="100000">
                                          <p:val>
                                            <p:strVal val="#ppt_h"/>
                                          </p:val>
                                        </p:tav>
                                      </p:tavLst>
                                    </p:anim>
                                    <p:animEffect transition="in" filter="fade">
                                      <p:cBhvr>
                                        <p:cTn id="9" dur="500"/>
                                        <p:tgtEl>
                                          <p:spTgt spid="533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6705600" y="0"/>
            <a:ext cx="2438400" cy="6858000"/>
          </a:xfrm>
        </p:spPr>
        <p:txBody>
          <a:bodyPr/>
          <a:lstStyle/>
          <a:p>
            <a:r>
              <a:rPr lang="en-US" altLang="en-US"/>
              <a:t>Women’s Suffrage Before 1900</a:t>
            </a:r>
          </a:p>
        </p:txBody>
      </p:sp>
      <p:pic>
        <p:nvPicPr>
          <p:cNvPr id="387075" name="Picture 3" descr="DIVI723349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0" y="0"/>
            <a:ext cx="6735763"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7078" name="Picture 6" descr="Photo of WOMEN'S SUFFRAGE, 1915. &#10;'The Awakening.' American cartoon, 1915, by Henry Mayer, showing an allegorical representation of the suffrage cause striding across the western states, where women already had the right to vote, toward the east, where women are reaching out to her. Printed below the cartoon is a poem by Alice Duer Mill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8" y="381000"/>
            <a:ext cx="9145588" cy="58975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7081" name="Picture 9" descr="Photo of WOMEN'S RIGHTS CARTOON. &#10;'The End of the Climb': cartoon by Rollin Kirby, 1920, upon the proclamation of the adoption of the 19th (Women Suffrage) Amendment to the United States Constitu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5" y="0"/>
            <a:ext cx="4797425" cy="68659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7083" name="Rectangle 11"/>
          <p:cNvSpPr>
            <a:spLocks noChangeArrowheads="1"/>
          </p:cNvSpPr>
          <p:nvPr/>
        </p:nvSpPr>
        <p:spPr bwMode="auto">
          <a:xfrm>
            <a:off x="2508250" y="1213561"/>
            <a:ext cx="4572000" cy="3386138"/>
          </a:xfrm>
          <a:prstGeom prst="rect">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pPr>
            <a:r>
              <a:rPr lang="en-US" altLang="en-US" sz="3400" u="sng" dirty="0">
                <a:latin typeface="Calibri" pitchFamily="34" charset="0"/>
              </a:rPr>
              <a:t>19</a:t>
            </a:r>
            <a:r>
              <a:rPr lang="en-US" altLang="en-US" sz="3400" u="sng" baseline="30000" dirty="0">
                <a:latin typeface="Calibri" pitchFamily="34" charset="0"/>
              </a:rPr>
              <a:t>th</a:t>
            </a:r>
            <a:r>
              <a:rPr lang="en-US" altLang="en-US" sz="3400" u="sng" dirty="0">
                <a:latin typeface="Calibri" pitchFamily="34" charset="0"/>
              </a:rPr>
              <a:t> Amendment</a:t>
            </a:r>
            <a:r>
              <a:rPr lang="en-US" altLang="en-US" sz="3400" dirty="0">
                <a:latin typeface="Calibri" pitchFamily="34" charset="0"/>
              </a:rPr>
              <a:t>:</a:t>
            </a:r>
          </a:p>
          <a:p>
            <a:pPr algn="ctr">
              <a:lnSpc>
                <a:spcPct val="90000"/>
              </a:lnSpc>
            </a:pPr>
            <a:r>
              <a:rPr lang="en-US" altLang="en-US" sz="3400" dirty="0">
                <a:latin typeface="Calibri" pitchFamily="34" charset="0"/>
              </a:rPr>
              <a:t>The right of the citizens of the United States to vote shall not be denied or abridged by the United States or by any State on account of sex.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87078"/>
                                        </p:tgtEl>
                                        <p:attrNameLst>
                                          <p:attrName>style.visibility</p:attrName>
                                        </p:attrNameLst>
                                      </p:cBhvr>
                                      <p:to>
                                        <p:strVal val="visible"/>
                                      </p:to>
                                    </p:set>
                                    <p:anim calcmode="lin" valueType="num">
                                      <p:cBhvr>
                                        <p:cTn id="7" dur="500" fill="hold"/>
                                        <p:tgtEl>
                                          <p:spTgt spid="387078"/>
                                        </p:tgtEl>
                                        <p:attrNameLst>
                                          <p:attrName>ppt_w</p:attrName>
                                        </p:attrNameLst>
                                      </p:cBhvr>
                                      <p:tavLst>
                                        <p:tav tm="0">
                                          <p:val>
                                            <p:fltVal val="0"/>
                                          </p:val>
                                        </p:tav>
                                        <p:tav tm="100000">
                                          <p:val>
                                            <p:strVal val="#ppt_w"/>
                                          </p:val>
                                        </p:tav>
                                      </p:tavLst>
                                    </p:anim>
                                    <p:anim calcmode="lin" valueType="num">
                                      <p:cBhvr>
                                        <p:cTn id="8" dur="500" fill="hold"/>
                                        <p:tgtEl>
                                          <p:spTgt spid="387078"/>
                                        </p:tgtEl>
                                        <p:attrNameLst>
                                          <p:attrName>ppt_h</p:attrName>
                                        </p:attrNameLst>
                                      </p:cBhvr>
                                      <p:tavLst>
                                        <p:tav tm="0">
                                          <p:val>
                                            <p:fltVal val="0"/>
                                          </p:val>
                                        </p:tav>
                                        <p:tav tm="100000">
                                          <p:val>
                                            <p:strVal val="#ppt_h"/>
                                          </p:val>
                                        </p:tav>
                                      </p:tavLst>
                                    </p:anim>
                                    <p:animEffect transition="in" filter="fade">
                                      <p:cBhvr>
                                        <p:cTn id="9" dur="500"/>
                                        <p:tgtEl>
                                          <p:spTgt spid="3870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87081"/>
                                        </p:tgtEl>
                                        <p:attrNameLst>
                                          <p:attrName>style.visibility</p:attrName>
                                        </p:attrNameLst>
                                      </p:cBhvr>
                                      <p:to>
                                        <p:strVal val="visible"/>
                                      </p:to>
                                    </p:set>
                                    <p:anim calcmode="lin" valueType="num">
                                      <p:cBhvr>
                                        <p:cTn id="14" dur="500" fill="hold"/>
                                        <p:tgtEl>
                                          <p:spTgt spid="387081"/>
                                        </p:tgtEl>
                                        <p:attrNameLst>
                                          <p:attrName>ppt_w</p:attrName>
                                        </p:attrNameLst>
                                      </p:cBhvr>
                                      <p:tavLst>
                                        <p:tav tm="0">
                                          <p:val>
                                            <p:fltVal val="0"/>
                                          </p:val>
                                        </p:tav>
                                        <p:tav tm="100000">
                                          <p:val>
                                            <p:strVal val="#ppt_w"/>
                                          </p:val>
                                        </p:tav>
                                      </p:tavLst>
                                    </p:anim>
                                    <p:anim calcmode="lin" valueType="num">
                                      <p:cBhvr>
                                        <p:cTn id="15" dur="500" fill="hold"/>
                                        <p:tgtEl>
                                          <p:spTgt spid="387081"/>
                                        </p:tgtEl>
                                        <p:attrNameLst>
                                          <p:attrName>ppt_h</p:attrName>
                                        </p:attrNameLst>
                                      </p:cBhvr>
                                      <p:tavLst>
                                        <p:tav tm="0">
                                          <p:val>
                                            <p:fltVal val="0"/>
                                          </p:val>
                                        </p:tav>
                                        <p:tav tm="100000">
                                          <p:val>
                                            <p:strVal val="#ppt_h"/>
                                          </p:val>
                                        </p:tav>
                                      </p:tavLst>
                                    </p:anim>
                                    <p:animEffect transition="in" filter="fade">
                                      <p:cBhvr>
                                        <p:cTn id="16" dur="500"/>
                                        <p:tgtEl>
                                          <p:spTgt spid="387081"/>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387083"/>
                                        </p:tgtEl>
                                        <p:attrNameLst>
                                          <p:attrName>style.visibility</p:attrName>
                                        </p:attrNameLst>
                                      </p:cBhvr>
                                      <p:to>
                                        <p:strVal val="visible"/>
                                      </p:to>
                                    </p:set>
                                    <p:anim calcmode="lin" valueType="num">
                                      <p:cBhvr>
                                        <p:cTn id="19" dur="500" fill="hold"/>
                                        <p:tgtEl>
                                          <p:spTgt spid="387083"/>
                                        </p:tgtEl>
                                        <p:attrNameLst>
                                          <p:attrName>ppt_w</p:attrName>
                                        </p:attrNameLst>
                                      </p:cBhvr>
                                      <p:tavLst>
                                        <p:tav tm="0">
                                          <p:val>
                                            <p:fltVal val="0"/>
                                          </p:val>
                                        </p:tav>
                                        <p:tav tm="100000">
                                          <p:val>
                                            <p:strVal val="#ppt_w"/>
                                          </p:val>
                                        </p:tav>
                                      </p:tavLst>
                                    </p:anim>
                                    <p:anim calcmode="lin" valueType="num">
                                      <p:cBhvr>
                                        <p:cTn id="20" dur="500" fill="hold"/>
                                        <p:tgtEl>
                                          <p:spTgt spid="387083"/>
                                        </p:tgtEl>
                                        <p:attrNameLst>
                                          <p:attrName>ppt_h</p:attrName>
                                        </p:attrNameLst>
                                      </p:cBhvr>
                                      <p:tavLst>
                                        <p:tav tm="0">
                                          <p:val>
                                            <p:fltVal val="0"/>
                                          </p:val>
                                        </p:tav>
                                        <p:tav tm="100000">
                                          <p:val>
                                            <p:strVal val="#ppt_h"/>
                                          </p:val>
                                        </p:tav>
                                      </p:tavLst>
                                    </p:anim>
                                    <p:animEffect transition="in" filter="fade">
                                      <p:cBhvr>
                                        <p:cTn id="21" dur="500"/>
                                        <p:tgtEl>
                                          <p:spTgt spid="387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1143000" y="0"/>
            <a:ext cx="7772400" cy="914400"/>
          </a:xfrm>
        </p:spPr>
        <p:txBody>
          <a:bodyPr/>
          <a:lstStyle/>
          <a:p>
            <a:r>
              <a:rPr lang="en-US" altLang="en-US"/>
              <a:t>Reform for African-Americans</a:t>
            </a:r>
          </a:p>
        </p:txBody>
      </p:sp>
      <p:sp>
        <p:nvSpPr>
          <p:cNvPr id="390147" name="Rectangle 3"/>
          <p:cNvSpPr>
            <a:spLocks noGrp="1" noChangeArrowheads="1"/>
          </p:cNvSpPr>
          <p:nvPr>
            <p:ph type="body" idx="1"/>
          </p:nvPr>
        </p:nvSpPr>
        <p:spPr>
          <a:xfrm>
            <a:off x="1905000" y="914400"/>
            <a:ext cx="6096000" cy="5943600"/>
          </a:xfrm>
        </p:spPr>
        <p:txBody>
          <a:bodyPr/>
          <a:lstStyle/>
          <a:p>
            <a:pPr>
              <a:lnSpc>
                <a:spcPct val="95000"/>
              </a:lnSpc>
              <a:spcBef>
                <a:spcPct val="15000"/>
              </a:spcBef>
            </a:pPr>
            <a:r>
              <a:rPr lang="en-US" altLang="en-US" sz="2400" dirty="0"/>
              <a:t>By 1900, African-Americans </a:t>
            </a:r>
            <a:r>
              <a:rPr lang="en-US" altLang="en-US" sz="2800" dirty="0"/>
              <a:t>were in need of progressive reform</a:t>
            </a:r>
          </a:p>
          <a:p>
            <a:pPr lvl="1">
              <a:lnSpc>
                <a:spcPct val="95000"/>
              </a:lnSpc>
              <a:spcBef>
                <a:spcPct val="15000"/>
              </a:spcBef>
            </a:pPr>
            <a:r>
              <a:rPr lang="en-US" altLang="en-US" sz="2800" dirty="0">
                <a:solidFill>
                  <a:srgbClr val="000099"/>
                </a:solidFill>
              </a:rPr>
              <a:t>80% of lived in rural areas in the South, most as sharecroppers </a:t>
            </a:r>
          </a:p>
          <a:p>
            <a:pPr lvl="1">
              <a:lnSpc>
                <a:spcPct val="95000"/>
              </a:lnSpc>
              <a:spcBef>
                <a:spcPct val="15000"/>
              </a:spcBef>
            </a:pPr>
            <a:r>
              <a:rPr lang="en-US" altLang="en-US" sz="2800" dirty="0">
                <a:solidFill>
                  <a:schemeClr val="folHlink"/>
                </a:solidFill>
              </a:rPr>
              <a:t>Poll taxes &amp; literacy tests limited black voting rights</a:t>
            </a:r>
          </a:p>
          <a:p>
            <a:pPr lvl="1">
              <a:lnSpc>
                <a:spcPct val="95000"/>
              </a:lnSpc>
              <a:spcBef>
                <a:spcPct val="15000"/>
              </a:spcBef>
            </a:pPr>
            <a:r>
              <a:rPr lang="en-US" altLang="en-US" sz="2800" dirty="0">
                <a:solidFill>
                  <a:srgbClr val="000099"/>
                </a:solidFill>
              </a:rPr>
              <a:t>Lynching &amp; violence were common</a:t>
            </a:r>
          </a:p>
          <a:p>
            <a:pPr lvl="1">
              <a:lnSpc>
                <a:spcPct val="95000"/>
              </a:lnSpc>
              <a:spcBef>
                <a:spcPct val="15000"/>
              </a:spcBef>
            </a:pPr>
            <a:r>
              <a:rPr lang="en-US" altLang="en-US" sz="2800" u="sng" dirty="0">
                <a:solidFill>
                  <a:schemeClr val="folHlink"/>
                </a:solidFill>
                <a:effectLst>
                  <a:outerShdw blurRad="38100" dist="38100" dir="2700000" algn="tl">
                    <a:srgbClr val="C0C0C0"/>
                  </a:outerShdw>
                </a:effectLst>
              </a:rPr>
              <a:t>Plessy v Ferguson</a:t>
            </a:r>
            <a:r>
              <a:rPr lang="en-US" altLang="en-US" sz="2800" dirty="0">
                <a:solidFill>
                  <a:schemeClr val="folHlink"/>
                </a:solidFill>
              </a:rPr>
              <a:t> (1896) allowed Jim Crow laws to segregate in restaurants, hotels, schools</a:t>
            </a:r>
          </a:p>
        </p:txBody>
      </p:sp>
      <p:sp>
        <p:nvSpPr>
          <p:cNvPr id="390149" name="AutoShape 5"/>
          <p:cNvSpPr>
            <a:spLocks noChangeArrowheads="1"/>
          </p:cNvSpPr>
          <p:nvPr/>
        </p:nvSpPr>
        <p:spPr bwMode="auto">
          <a:xfrm>
            <a:off x="1447800" y="1066800"/>
            <a:ext cx="7010400" cy="2514600"/>
          </a:xfrm>
          <a:prstGeom prst="wedgeRectCallout">
            <a:avLst>
              <a:gd name="adj1" fmla="val -5458"/>
              <a:gd name="adj2" fmla="val 121148"/>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r>
              <a:rPr lang="en-US" altLang="en-US" sz="3600" u="sng" dirty="0">
                <a:latin typeface="Calibri" pitchFamily="34" charset="0"/>
              </a:rPr>
              <a:t>Plessy v Ferguson (1896): </a:t>
            </a:r>
          </a:p>
          <a:p>
            <a:pPr algn="ctr">
              <a:lnSpc>
                <a:spcPct val="85000"/>
              </a:lnSpc>
            </a:pPr>
            <a:r>
              <a:rPr lang="en-US" altLang="en-US" sz="3600" dirty="0">
                <a:latin typeface="Calibri" pitchFamily="34" charset="0"/>
              </a:rPr>
              <a:t>Segregation does not violate the </a:t>
            </a:r>
            <a:br>
              <a:rPr lang="en-US" altLang="en-US" sz="3600" dirty="0">
                <a:latin typeface="Calibri" pitchFamily="34" charset="0"/>
              </a:rPr>
            </a:br>
            <a:r>
              <a:rPr lang="en-US" altLang="en-US" sz="3600" dirty="0">
                <a:latin typeface="Calibri" pitchFamily="34" charset="0"/>
              </a:rPr>
              <a:t>14</a:t>
            </a:r>
            <a:r>
              <a:rPr lang="en-US" altLang="en-US" sz="3600" baseline="30000" dirty="0">
                <a:latin typeface="Calibri" pitchFamily="34" charset="0"/>
              </a:rPr>
              <a:t>th</a:t>
            </a:r>
            <a:r>
              <a:rPr lang="en-US" altLang="en-US" sz="3600" dirty="0">
                <a:latin typeface="Calibri" pitchFamily="34" charset="0"/>
              </a:rPr>
              <a:t> amendment &amp; can be used as </a:t>
            </a:r>
            <a:br>
              <a:rPr lang="en-US" altLang="en-US" sz="3600" dirty="0">
                <a:latin typeface="Calibri" pitchFamily="34" charset="0"/>
              </a:rPr>
            </a:br>
            <a:r>
              <a:rPr lang="en-US" altLang="en-US" sz="3600" dirty="0">
                <a:latin typeface="Calibri" pitchFamily="34" charset="0"/>
              </a:rPr>
              <a:t>long as separate facilities are equal </a:t>
            </a:r>
            <a:br>
              <a:rPr lang="en-US" altLang="en-US" sz="3600" dirty="0">
                <a:latin typeface="Calibri" pitchFamily="34" charset="0"/>
              </a:rPr>
            </a:br>
            <a:r>
              <a:rPr lang="en-US" altLang="en-US" sz="3600" dirty="0">
                <a:latin typeface="Calibri" pitchFamily="34" charset="0"/>
              </a:rPr>
              <a:t>(“</a:t>
            </a:r>
            <a:r>
              <a:rPr lang="en-US" altLang="en-US" sz="3600" i="1" dirty="0">
                <a:latin typeface="Calibri" pitchFamily="34" charset="0"/>
              </a:rPr>
              <a:t>separate but equal</a:t>
            </a:r>
            <a:r>
              <a:rPr lang="en-US" altLang="en-US" sz="3600" dirty="0">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390147">
                                            <p:txEl>
                                              <p:pRg st="1" end="1"/>
                                            </p:txEl>
                                          </p:spTgt>
                                        </p:tgtEl>
                                        <p:attrNameLst>
                                          <p:attrName>style.visibility</p:attrName>
                                        </p:attrNameLst>
                                      </p:cBhvr>
                                      <p:to>
                                        <p:strVal val="visible"/>
                                      </p:to>
                                    </p:set>
                                    <p:anim calcmode="lin" valueType="num">
                                      <p:cBhvr>
                                        <p:cTn id="7" dur="500" fill="hold"/>
                                        <p:tgtEl>
                                          <p:spTgt spid="39014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9014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90147">
                                            <p:txEl>
                                              <p:pRg st="1" end="1"/>
                                            </p:txEl>
                                          </p:spTgt>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390147">
                                            <p:txEl>
                                              <p:pRg st="2" end="2"/>
                                            </p:txEl>
                                          </p:spTgt>
                                        </p:tgtEl>
                                        <p:attrNameLst>
                                          <p:attrName>style.visibility</p:attrName>
                                        </p:attrNameLst>
                                      </p:cBhvr>
                                      <p:to>
                                        <p:strVal val="visible"/>
                                      </p:to>
                                    </p:set>
                                    <p:anim calcmode="lin" valueType="num">
                                      <p:cBhvr>
                                        <p:cTn id="13" dur="500" fill="hold"/>
                                        <p:tgtEl>
                                          <p:spTgt spid="39014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90147">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90147">
                                            <p:txEl>
                                              <p:pRg st="2" end="2"/>
                                            </p:txEl>
                                          </p:spTgt>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390147">
                                            <p:txEl>
                                              <p:pRg st="3" end="3"/>
                                            </p:txEl>
                                          </p:spTgt>
                                        </p:tgtEl>
                                        <p:attrNameLst>
                                          <p:attrName>style.visibility</p:attrName>
                                        </p:attrNameLst>
                                      </p:cBhvr>
                                      <p:to>
                                        <p:strVal val="visible"/>
                                      </p:to>
                                    </p:set>
                                    <p:anim calcmode="lin" valueType="num">
                                      <p:cBhvr>
                                        <p:cTn id="19" dur="500" fill="hold"/>
                                        <p:tgtEl>
                                          <p:spTgt spid="39014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90147">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90147">
                                            <p:txEl>
                                              <p:pRg st="3" end="3"/>
                                            </p:txEl>
                                          </p:spTgt>
                                        </p:tgtEl>
                                      </p:cBhvr>
                                    </p:animEffect>
                                  </p:childTnLst>
                                </p:cTn>
                              </p:par>
                            </p:childTnLst>
                          </p:cTn>
                        </p:par>
                        <p:par>
                          <p:cTn id="22" fill="hold" nodeType="afterGroup">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0147">
                                            <p:txEl>
                                              <p:pRg st="4" end="4"/>
                                            </p:txEl>
                                          </p:spTgt>
                                        </p:tgtEl>
                                        <p:attrNameLst>
                                          <p:attrName>style.visibility</p:attrName>
                                        </p:attrNameLst>
                                      </p:cBhvr>
                                      <p:to>
                                        <p:strVal val="visible"/>
                                      </p:to>
                                    </p:set>
                                    <p:anim calcmode="lin" valueType="num">
                                      <p:cBhvr>
                                        <p:cTn id="25" dur="500" fill="hold"/>
                                        <p:tgtEl>
                                          <p:spTgt spid="390147">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90147">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90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390149"/>
                                        </p:tgtEl>
                                        <p:attrNameLst>
                                          <p:attrName>style.visibility</p:attrName>
                                        </p:attrNameLst>
                                      </p:cBhvr>
                                      <p:to>
                                        <p:strVal val="visible"/>
                                      </p:to>
                                    </p:set>
                                    <p:anim calcmode="lin" valueType="num">
                                      <p:cBhvr>
                                        <p:cTn id="32" dur="500" fill="hold"/>
                                        <p:tgtEl>
                                          <p:spTgt spid="390149"/>
                                        </p:tgtEl>
                                        <p:attrNameLst>
                                          <p:attrName>ppt_w</p:attrName>
                                        </p:attrNameLst>
                                      </p:cBhvr>
                                      <p:tavLst>
                                        <p:tav tm="0">
                                          <p:val>
                                            <p:fltVal val="0"/>
                                          </p:val>
                                        </p:tav>
                                        <p:tav tm="100000">
                                          <p:val>
                                            <p:strVal val="#ppt_w"/>
                                          </p:val>
                                        </p:tav>
                                      </p:tavLst>
                                    </p:anim>
                                    <p:anim calcmode="lin" valueType="num">
                                      <p:cBhvr>
                                        <p:cTn id="33" dur="500" fill="hold"/>
                                        <p:tgtEl>
                                          <p:spTgt spid="390149"/>
                                        </p:tgtEl>
                                        <p:attrNameLst>
                                          <p:attrName>ppt_h</p:attrName>
                                        </p:attrNameLst>
                                      </p:cBhvr>
                                      <p:tavLst>
                                        <p:tav tm="0">
                                          <p:val>
                                            <p:fltVal val="0"/>
                                          </p:val>
                                        </p:tav>
                                        <p:tav tm="100000">
                                          <p:val>
                                            <p:strVal val="#ppt_h"/>
                                          </p:val>
                                        </p:tav>
                                      </p:tavLst>
                                    </p:anim>
                                    <p:animEffect transition="in" filter="fade">
                                      <p:cBhvr>
                                        <p:cTn id="34" dur="500"/>
                                        <p:tgtEl>
                                          <p:spTgt spid="390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1143000" y="0"/>
            <a:ext cx="7772400" cy="1371600"/>
          </a:xfrm>
        </p:spPr>
        <p:txBody>
          <a:bodyPr/>
          <a:lstStyle/>
          <a:p>
            <a:pPr>
              <a:lnSpc>
                <a:spcPct val="90000"/>
              </a:lnSpc>
            </a:pPr>
            <a:r>
              <a:rPr lang="en-US" altLang="en-US"/>
              <a:t>Urban Reform During the  Progressive Era (1890-1920)</a:t>
            </a:r>
          </a:p>
        </p:txBody>
      </p:sp>
      <p:sp>
        <p:nvSpPr>
          <p:cNvPr id="353283" name="Rectangle 3"/>
          <p:cNvSpPr>
            <a:spLocks noGrp="1" noChangeArrowheads="1"/>
          </p:cNvSpPr>
          <p:nvPr>
            <p:ph type="body" idx="1"/>
          </p:nvPr>
        </p:nvSpPr>
        <p:spPr>
          <a:xfrm>
            <a:off x="990600" y="1371600"/>
            <a:ext cx="7315200" cy="5181600"/>
          </a:xfrm>
        </p:spPr>
        <p:txBody>
          <a:bodyPr/>
          <a:lstStyle/>
          <a:p>
            <a:pPr>
              <a:lnSpc>
                <a:spcPct val="85000"/>
              </a:lnSpc>
            </a:pPr>
            <a:r>
              <a:rPr lang="en-US" altLang="en-US" sz="2800" dirty="0"/>
              <a:t>From 1890 to 1920, reformers tried to clean up problems (“</a:t>
            </a:r>
            <a:r>
              <a:rPr lang="en-US" altLang="en-US" sz="2800" i="1" u="sng" dirty="0"/>
              <a:t>progress</a:t>
            </a:r>
            <a:r>
              <a:rPr lang="en-US" altLang="en-US" sz="2800" dirty="0"/>
              <a:t>”) created during the Gilded Age:</a:t>
            </a:r>
          </a:p>
          <a:p>
            <a:pPr lvl="1">
              <a:lnSpc>
                <a:spcPct val="85000"/>
              </a:lnSpc>
            </a:pPr>
            <a:r>
              <a:rPr lang="en-US" altLang="en-US" sz="2800" dirty="0"/>
              <a:t>Cities were plagued by slums, crime, disease, tenements </a:t>
            </a:r>
          </a:p>
          <a:p>
            <a:pPr lvl="1">
              <a:lnSpc>
                <a:spcPct val="85000"/>
              </a:lnSpc>
            </a:pPr>
            <a:r>
              <a:rPr lang="en-US" altLang="en-US" sz="2800" dirty="0"/>
              <a:t>City, state, &amp; national gov’ts were seen as corrupt &amp; unresponsive to the needs of Americans </a:t>
            </a:r>
          </a:p>
          <a:p>
            <a:pPr lvl="1">
              <a:lnSpc>
                <a:spcPct val="85000"/>
              </a:lnSpc>
            </a:pPr>
            <a:r>
              <a:rPr lang="en-US" altLang="en-US" sz="2800" dirty="0"/>
              <a:t>Corporate monopolies limited competition &amp; workers’ wages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32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32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3220" name="Rectangle 4"/>
          <p:cNvSpPr>
            <a:spLocks noGrp="1" noChangeArrowheads="1"/>
          </p:cNvSpPr>
          <p:nvPr>
            <p:ph type="title"/>
          </p:nvPr>
        </p:nvSpPr>
        <p:spPr>
          <a:xfrm>
            <a:off x="0" y="0"/>
            <a:ext cx="6324600" cy="762000"/>
          </a:xfrm>
          <a:solidFill>
            <a:schemeClr val="bg1"/>
          </a:solid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tLang="en-US" sz="4000"/>
              <a:t>African-American Reforms</a:t>
            </a:r>
          </a:p>
        </p:txBody>
      </p:sp>
      <p:sp>
        <p:nvSpPr>
          <p:cNvPr id="393221" name="Rectangle 5"/>
          <p:cNvSpPr>
            <a:spLocks noGrp="1" noChangeArrowheads="1"/>
          </p:cNvSpPr>
          <p:nvPr>
            <p:ph type="body" idx="1"/>
          </p:nvPr>
        </p:nvSpPr>
        <p:spPr>
          <a:xfrm>
            <a:off x="0" y="685800"/>
            <a:ext cx="6019800" cy="6172200"/>
          </a:xfrm>
          <a:solidFill>
            <a:schemeClr val="bg1"/>
          </a:solid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5000"/>
              </a:lnSpc>
            </a:pPr>
            <a:r>
              <a:rPr lang="en-US" altLang="en-US" sz="2800" dirty="0"/>
              <a:t>But, black leaders were                     divided on how to                       address racial problems</a:t>
            </a:r>
          </a:p>
          <a:p>
            <a:pPr lvl="1">
              <a:lnSpc>
                <a:spcPct val="95000"/>
              </a:lnSpc>
            </a:pPr>
            <a:r>
              <a:rPr lang="en-US" altLang="en-US" sz="2800" u="sng" dirty="0">
                <a:effectLst>
                  <a:outerShdw blurRad="38100" dist="38100" dir="2700000" algn="tl">
                    <a:srgbClr val="C0C0C0"/>
                  </a:outerShdw>
                </a:effectLst>
              </a:rPr>
              <a:t>Booker T Washington                       </a:t>
            </a:r>
            <a:r>
              <a:rPr lang="en-US" altLang="en-US" sz="2800" dirty="0"/>
              <a:t>was Harvard educated,                studied black urban culture, &amp; was 1</a:t>
            </a:r>
            <a:r>
              <a:rPr lang="en-US" altLang="en-US" sz="2800" baseline="30000" dirty="0"/>
              <a:t>st</a:t>
            </a:r>
            <a:r>
              <a:rPr lang="en-US" altLang="en-US" sz="2800" dirty="0"/>
              <a:t> president of Tuskegee University </a:t>
            </a:r>
          </a:p>
          <a:p>
            <a:pPr lvl="1">
              <a:lnSpc>
                <a:spcPct val="95000"/>
              </a:lnSpc>
            </a:pPr>
            <a:r>
              <a:rPr lang="en-US" altLang="en-US" sz="2800" dirty="0"/>
              <a:t>His “</a:t>
            </a:r>
            <a:r>
              <a:rPr lang="en-US" altLang="en-US" sz="2800" u="sng" dirty="0"/>
              <a:t>Atlanta Compromise</a:t>
            </a:r>
            <a:r>
              <a:rPr lang="en-US" altLang="en-US" sz="2800" dirty="0"/>
              <a:t>” stressed black self-improvement &amp; accommodation with whites</a:t>
            </a:r>
          </a:p>
        </p:txBody>
      </p:sp>
      <p:pic>
        <p:nvPicPr>
          <p:cNvPr id="393222" name="Picture 6" descr="washington_bt-lc"/>
          <p:cNvPicPr>
            <a:picLocks noChangeAspect="1" noChangeArrowheads="1"/>
          </p:cNvPicPr>
          <p:nvPr/>
        </p:nvPicPr>
        <p:blipFill>
          <a:blip r:embed="rId3" cstate="print">
            <a:lum bright="18000" contrast="6000"/>
            <a:extLst>
              <a:ext uri="{28A0092B-C50C-407E-A947-70E740481C1C}">
                <a14:useLocalDpi xmlns:a14="http://schemas.microsoft.com/office/drawing/2010/main" val="0"/>
              </a:ext>
            </a:extLst>
          </a:blip>
          <a:srcRect/>
          <a:stretch>
            <a:fillRect/>
          </a:stretch>
        </p:blipFill>
        <p:spPr bwMode="auto">
          <a:xfrm>
            <a:off x="6001043" y="152400"/>
            <a:ext cx="2957512"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3224" name="Rectangle 8"/>
          <p:cNvSpPr>
            <a:spLocks noChangeArrowheads="1"/>
          </p:cNvSpPr>
          <p:nvPr/>
        </p:nvSpPr>
        <p:spPr bwMode="auto">
          <a:xfrm>
            <a:off x="1219200" y="1772787"/>
            <a:ext cx="7003366" cy="3440942"/>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n-US" altLang="en-US" sz="3200" i="1" dirty="0">
                <a:latin typeface="Calibri" pitchFamily="34" charset="0"/>
              </a:rPr>
              <a:t>The wisest among my race understand that   the agitation of questions of social equality is the extremist folly, and that progress in the enjoyment of all the privileges that will come to us must be the result of severe and constant struggle rather than of artificial forcing</a:t>
            </a:r>
          </a:p>
          <a:p>
            <a:pPr algn="r">
              <a:lnSpc>
                <a:spcPct val="85000"/>
              </a:lnSpc>
            </a:pPr>
            <a:r>
              <a:rPr lang="en-US" altLang="en-US" sz="3200" i="1" dirty="0">
                <a:latin typeface="Calibri" pitchFamily="34" charset="0"/>
              </a:rPr>
              <a:t>—Booker T. Washington</a:t>
            </a:r>
            <a:endParaRPr lang="en-US" altLang="en-US" sz="3200"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93224"/>
                                        </p:tgtEl>
                                        <p:attrNameLst>
                                          <p:attrName>style.visibility</p:attrName>
                                        </p:attrNameLst>
                                      </p:cBhvr>
                                      <p:to>
                                        <p:strVal val="visible"/>
                                      </p:to>
                                    </p:set>
                                    <p:anim calcmode="lin" valueType="num">
                                      <p:cBhvr>
                                        <p:cTn id="7" dur="500" fill="hold"/>
                                        <p:tgtEl>
                                          <p:spTgt spid="393224"/>
                                        </p:tgtEl>
                                        <p:attrNameLst>
                                          <p:attrName>ppt_w</p:attrName>
                                        </p:attrNameLst>
                                      </p:cBhvr>
                                      <p:tavLst>
                                        <p:tav tm="0">
                                          <p:val>
                                            <p:fltVal val="0"/>
                                          </p:val>
                                        </p:tav>
                                        <p:tav tm="100000">
                                          <p:val>
                                            <p:strVal val="#ppt_w"/>
                                          </p:val>
                                        </p:tav>
                                      </p:tavLst>
                                    </p:anim>
                                    <p:anim calcmode="lin" valueType="num">
                                      <p:cBhvr>
                                        <p:cTn id="8" dur="500" fill="hold"/>
                                        <p:tgtEl>
                                          <p:spTgt spid="393224"/>
                                        </p:tgtEl>
                                        <p:attrNameLst>
                                          <p:attrName>ppt_h</p:attrName>
                                        </p:attrNameLst>
                                      </p:cBhvr>
                                      <p:tavLst>
                                        <p:tav tm="0">
                                          <p:val>
                                            <p:fltVal val="0"/>
                                          </p:val>
                                        </p:tav>
                                        <p:tav tm="100000">
                                          <p:val>
                                            <p:strVal val="#ppt_h"/>
                                          </p:val>
                                        </p:tav>
                                      </p:tavLst>
                                    </p:anim>
                                    <p:animEffect transition="in" filter="fade">
                                      <p:cBhvr>
                                        <p:cTn id="9" dur="500"/>
                                        <p:tgtEl>
                                          <p:spTgt spid="393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body" idx="1"/>
          </p:nvPr>
        </p:nvSpPr>
        <p:spPr>
          <a:xfrm>
            <a:off x="1493850" y="685800"/>
            <a:ext cx="5410200" cy="6172200"/>
          </a:xfrm>
        </p:spPr>
        <p:txBody>
          <a:bodyPr/>
          <a:lstStyle/>
          <a:p>
            <a:pPr>
              <a:lnSpc>
                <a:spcPct val="95000"/>
              </a:lnSpc>
            </a:pPr>
            <a:r>
              <a:rPr lang="en-US" altLang="en-US" sz="3200" u="sng" dirty="0">
                <a:effectLst>
                  <a:outerShdw blurRad="38100" dist="38100" dir="2700000" algn="tl">
                    <a:srgbClr val="C0C0C0"/>
                  </a:outerShdw>
                </a:effectLst>
              </a:rPr>
              <a:t>W.E.B. DuBois</a:t>
            </a:r>
            <a:r>
              <a:rPr lang="en-US" altLang="en-US" sz="3200" dirty="0"/>
              <a:t> was                 more aggressive</a:t>
            </a:r>
          </a:p>
          <a:p>
            <a:pPr>
              <a:lnSpc>
                <a:spcPct val="95000"/>
              </a:lnSpc>
            </a:pPr>
            <a:r>
              <a:rPr lang="en-US" altLang="en-US" sz="3200" dirty="0"/>
              <a:t>DuBois led the                     </a:t>
            </a:r>
            <a:r>
              <a:rPr lang="en-US" altLang="en-US" sz="3200" u="sng" dirty="0">
                <a:effectLst>
                  <a:outerShdw blurRad="38100" dist="38100" dir="2700000" algn="tl">
                    <a:srgbClr val="C0C0C0"/>
                  </a:outerShdw>
                </a:effectLst>
              </a:rPr>
              <a:t>Niagara Movement</a:t>
            </a:r>
            <a:r>
              <a:rPr lang="en-US" altLang="en-US" sz="3200" dirty="0"/>
              <a:t>                          in 1905 calling for              immediate civil rights,         integrated schools, &amp;       promotion of the “Talented 10</a:t>
            </a:r>
            <a:r>
              <a:rPr lang="en-US" altLang="en-US" sz="3200" baseline="30000" dirty="0"/>
              <a:t>th</a:t>
            </a:r>
            <a:r>
              <a:rPr lang="en-US" altLang="en-US" sz="3200" dirty="0"/>
              <a:t>” </a:t>
            </a:r>
            <a:r>
              <a:rPr lang="en-US" altLang="en-US" sz="3200" dirty="0" smtClean="0"/>
              <a:t>to </a:t>
            </a:r>
            <a:r>
              <a:rPr lang="en-US" altLang="en-US" sz="3200" dirty="0"/>
              <a:t>be the next generation of black civil rights leaders</a:t>
            </a:r>
          </a:p>
        </p:txBody>
      </p:sp>
      <p:sp>
        <p:nvSpPr>
          <p:cNvPr id="395267" name="Rectangle 3"/>
          <p:cNvSpPr>
            <a:spLocks noGrp="1" noChangeArrowheads="1"/>
          </p:cNvSpPr>
          <p:nvPr>
            <p:ph type="title"/>
          </p:nvPr>
        </p:nvSpPr>
        <p:spPr>
          <a:xfrm>
            <a:off x="881063" y="-73855"/>
            <a:ext cx="7772400" cy="838200"/>
          </a:xfrm>
          <a:solidFill>
            <a:schemeClr val="bg1"/>
          </a:solid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en-US"/>
              <a:t>African-American Reforms</a:t>
            </a:r>
          </a:p>
        </p:txBody>
      </p:sp>
      <p:pic>
        <p:nvPicPr>
          <p:cNvPr id="395268" name="Picture 4" descr="dubois_photo"/>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a:stretch>
            <a:fillRect/>
          </a:stretch>
        </p:blipFill>
        <p:spPr bwMode="auto">
          <a:xfrm>
            <a:off x="6005616" y="647700"/>
            <a:ext cx="2360418" cy="3124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95269" name="Picture 5" descr="NIAGARA_MOVEMENT_1905_Meeting-243x3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8950" y="331177"/>
            <a:ext cx="4538663" cy="587212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5271" name="Rectangle 7"/>
          <p:cNvSpPr>
            <a:spLocks noChangeArrowheads="1"/>
          </p:cNvSpPr>
          <p:nvPr/>
        </p:nvSpPr>
        <p:spPr bwMode="auto">
          <a:xfrm>
            <a:off x="1676400" y="1459026"/>
            <a:ext cx="6477000" cy="2354491"/>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lnSpc>
                <a:spcPct val="85000"/>
              </a:lnSpc>
            </a:pPr>
            <a:r>
              <a:rPr lang="en-US" altLang="en-US" sz="2800" dirty="0">
                <a:latin typeface="Calibri" pitchFamily="34" charset="0"/>
              </a:rPr>
              <a:t>We claim for ourselves every single right that belongs to a free American, political, civil and social, and until we get these rights we will never cease to protest      and assail the ears of America</a:t>
            </a:r>
          </a:p>
          <a:p>
            <a:pPr algn="r" eaLnBrk="1" hangingPunct="1"/>
            <a:r>
              <a:rPr lang="en-US" altLang="en-US" sz="2800" i="1" dirty="0">
                <a:latin typeface="Calibri" pitchFamily="34" charset="0"/>
              </a:rPr>
              <a:t>—W.E.B. DuBois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95271"/>
                                        </p:tgtEl>
                                        <p:attrNameLst>
                                          <p:attrName>style.visibility</p:attrName>
                                        </p:attrNameLst>
                                      </p:cBhvr>
                                      <p:to>
                                        <p:strVal val="visible"/>
                                      </p:to>
                                    </p:set>
                                    <p:anim calcmode="lin" valueType="num">
                                      <p:cBhvr>
                                        <p:cTn id="7" dur="500" fill="hold"/>
                                        <p:tgtEl>
                                          <p:spTgt spid="395271"/>
                                        </p:tgtEl>
                                        <p:attrNameLst>
                                          <p:attrName>ppt_w</p:attrName>
                                        </p:attrNameLst>
                                      </p:cBhvr>
                                      <p:tavLst>
                                        <p:tav tm="0">
                                          <p:val>
                                            <p:fltVal val="0"/>
                                          </p:val>
                                        </p:tav>
                                        <p:tav tm="100000">
                                          <p:val>
                                            <p:strVal val="#ppt_w"/>
                                          </p:val>
                                        </p:tav>
                                      </p:tavLst>
                                    </p:anim>
                                    <p:anim calcmode="lin" valueType="num">
                                      <p:cBhvr>
                                        <p:cTn id="8" dur="500" fill="hold"/>
                                        <p:tgtEl>
                                          <p:spTgt spid="395271"/>
                                        </p:tgtEl>
                                        <p:attrNameLst>
                                          <p:attrName>ppt_h</p:attrName>
                                        </p:attrNameLst>
                                      </p:cBhvr>
                                      <p:tavLst>
                                        <p:tav tm="0">
                                          <p:val>
                                            <p:fltVal val="0"/>
                                          </p:val>
                                        </p:tav>
                                        <p:tav tm="100000">
                                          <p:val>
                                            <p:strVal val="#ppt_h"/>
                                          </p:val>
                                        </p:tav>
                                      </p:tavLst>
                                    </p:anim>
                                    <p:animEffect transition="in" filter="fade">
                                      <p:cBhvr>
                                        <p:cTn id="9" dur="500"/>
                                        <p:tgtEl>
                                          <p:spTgt spid="39527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395271"/>
                                        </p:tgtEl>
                                        <p:attrNameLst>
                                          <p:attrName>ppt_w</p:attrName>
                                        </p:attrNameLst>
                                      </p:cBhvr>
                                      <p:tavLst>
                                        <p:tav tm="0">
                                          <p:val>
                                            <p:strVal val="ppt_w"/>
                                          </p:val>
                                        </p:tav>
                                        <p:tav tm="100000">
                                          <p:val>
                                            <p:fltVal val="0"/>
                                          </p:val>
                                        </p:tav>
                                      </p:tavLst>
                                    </p:anim>
                                    <p:anim calcmode="lin" valueType="num">
                                      <p:cBhvr>
                                        <p:cTn id="14" dur="500"/>
                                        <p:tgtEl>
                                          <p:spTgt spid="395271"/>
                                        </p:tgtEl>
                                        <p:attrNameLst>
                                          <p:attrName>ppt_h</p:attrName>
                                        </p:attrNameLst>
                                      </p:cBhvr>
                                      <p:tavLst>
                                        <p:tav tm="0">
                                          <p:val>
                                            <p:strVal val="ppt_h"/>
                                          </p:val>
                                        </p:tav>
                                        <p:tav tm="100000">
                                          <p:val>
                                            <p:fltVal val="0"/>
                                          </p:val>
                                        </p:tav>
                                      </p:tavLst>
                                    </p:anim>
                                    <p:animEffect transition="out" filter="fade">
                                      <p:cBhvr>
                                        <p:cTn id="15" dur="500"/>
                                        <p:tgtEl>
                                          <p:spTgt spid="395271"/>
                                        </p:tgtEl>
                                      </p:cBhvr>
                                    </p:animEffect>
                                    <p:set>
                                      <p:cBhvr>
                                        <p:cTn id="16" dur="1" fill="hold">
                                          <p:stCondLst>
                                            <p:cond delay="499"/>
                                          </p:stCondLst>
                                        </p:cTn>
                                        <p:tgtEl>
                                          <p:spTgt spid="395271"/>
                                        </p:tgtEl>
                                        <p:attrNameLst>
                                          <p:attrName>style.visibility</p:attrName>
                                        </p:attrNameLst>
                                      </p:cBhvr>
                                      <p:to>
                                        <p:strVal val="hidden"/>
                                      </p:to>
                                    </p:set>
                                  </p:childTnLst>
                                </p:cTn>
                              </p:par>
                              <p:par>
                                <p:cTn id="17" presetID="53" presetClass="entr" presetSubtype="0" fill="hold" nodeType="withEffect">
                                  <p:stCondLst>
                                    <p:cond delay="0"/>
                                  </p:stCondLst>
                                  <p:childTnLst>
                                    <p:set>
                                      <p:cBhvr>
                                        <p:cTn id="18" dur="1" fill="hold">
                                          <p:stCondLst>
                                            <p:cond delay="0"/>
                                          </p:stCondLst>
                                        </p:cTn>
                                        <p:tgtEl>
                                          <p:spTgt spid="395269"/>
                                        </p:tgtEl>
                                        <p:attrNameLst>
                                          <p:attrName>style.visibility</p:attrName>
                                        </p:attrNameLst>
                                      </p:cBhvr>
                                      <p:to>
                                        <p:strVal val="visible"/>
                                      </p:to>
                                    </p:set>
                                    <p:anim calcmode="lin" valueType="num">
                                      <p:cBhvr>
                                        <p:cTn id="19" dur="500" fill="hold"/>
                                        <p:tgtEl>
                                          <p:spTgt spid="395269"/>
                                        </p:tgtEl>
                                        <p:attrNameLst>
                                          <p:attrName>ppt_w</p:attrName>
                                        </p:attrNameLst>
                                      </p:cBhvr>
                                      <p:tavLst>
                                        <p:tav tm="0">
                                          <p:val>
                                            <p:fltVal val="0"/>
                                          </p:val>
                                        </p:tav>
                                        <p:tav tm="100000">
                                          <p:val>
                                            <p:strVal val="#ppt_w"/>
                                          </p:val>
                                        </p:tav>
                                      </p:tavLst>
                                    </p:anim>
                                    <p:anim calcmode="lin" valueType="num">
                                      <p:cBhvr>
                                        <p:cTn id="20" dur="500" fill="hold"/>
                                        <p:tgtEl>
                                          <p:spTgt spid="395269"/>
                                        </p:tgtEl>
                                        <p:attrNameLst>
                                          <p:attrName>ppt_h</p:attrName>
                                        </p:attrNameLst>
                                      </p:cBhvr>
                                      <p:tavLst>
                                        <p:tav tm="0">
                                          <p:val>
                                            <p:fltVal val="0"/>
                                          </p:val>
                                        </p:tav>
                                        <p:tav tm="100000">
                                          <p:val>
                                            <p:strVal val="#ppt_h"/>
                                          </p:val>
                                        </p:tav>
                                      </p:tavLst>
                                    </p:anim>
                                    <p:animEffect transition="in" filter="fade">
                                      <p:cBhvr>
                                        <p:cTn id="21" dur="500"/>
                                        <p:tgtEl>
                                          <p:spTgt spid="395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1" grpId="0" animBg="1"/>
      <p:bldP spid="395271"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838200" y="0"/>
            <a:ext cx="8305800" cy="762000"/>
          </a:xfrm>
        </p:spPr>
        <p:txBody>
          <a:bodyPr/>
          <a:lstStyle/>
          <a:p>
            <a:r>
              <a:rPr lang="en-US" altLang="en-US"/>
              <a:t>The NAACP</a:t>
            </a:r>
          </a:p>
        </p:txBody>
      </p:sp>
      <p:sp>
        <p:nvSpPr>
          <p:cNvPr id="397315" name="Rectangle 3"/>
          <p:cNvSpPr>
            <a:spLocks noGrp="1" noChangeArrowheads="1"/>
          </p:cNvSpPr>
          <p:nvPr>
            <p:ph type="body" idx="1"/>
          </p:nvPr>
        </p:nvSpPr>
        <p:spPr>
          <a:xfrm>
            <a:off x="1981200" y="685800"/>
            <a:ext cx="6324600" cy="6172200"/>
          </a:xfrm>
        </p:spPr>
        <p:txBody>
          <a:bodyPr/>
          <a:lstStyle/>
          <a:p>
            <a:pPr>
              <a:lnSpc>
                <a:spcPct val="95000"/>
              </a:lnSpc>
              <a:spcBef>
                <a:spcPct val="15000"/>
              </a:spcBef>
            </a:pPr>
            <a:r>
              <a:rPr lang="en-US" altLang="en-US" sz="3200" dirty="0"/>
              <a:t>In 1909, reformers formed the </a:t>
            </a:r>
            <a:r>
              <a:rPr lang="en-US" altLang="en-US" sz="3200" u="sng" dirty="0">
                <a:effectLst>
                  <a:outerShdw blurRad="38100" dist="38100" dir="2700000" algn="tl">
                    <a:srgbClr val="C0C0C0"/>
                  </a:outerShdw>
                </a:effectLst>
              </a:rPr>
              <a:t>National Association for the Advancement of Colored People</a:t>
            </a:r>
            <a:r>
              <a:rPr lang="en-US" altLang="en-US" sz="3200" dirty="0"/>
              <a:t> (NAACP) to fight for black equality</a:t>
            </a:r>
          </a:p>
          <a:p>
            <a:pPr lvl="1">
              <a:lnSpc>
                <a:spcPct val="95000"/>
              </a:lnSpc>
              <a:spcBef>
                <a:spcPct val="15000"/>
              </a:spcBef>
            </a:pPr>
            <a:r>
              <a:rPr lang="en-US" altLang="en-US" sz="3200" dirty="0" smtClean="0"/>
              <a:t>DuBois </a:t>
            </a:r>
            <a:r>
              <a:rPr lang="en-US" altLang="en-US" sz="3200" dirty="0"/>
              <a:t>was put in charge of  </a:t>
            </a:r>
            <a:r>
              <a:rPr lang="en-US" altLang="en-US" sz="3200" i="1" dirty="0"/>
              <a:t>The Crisis</a:t>
            </a:r>
            <a:r>
              <a:rPr lang="en-US" altLang="en-US" sz="3200" dirty="0"/>
              <a:t> publication to call attention to the cause</a:t>
            </a:r>
          </a:p>
          <a:p>
            <a:pPr lvl="1">
              <a:lnSpc>
                <a:spcPct val="95000"/>
              </a:lnSpc>
              <a:spcBef>
                <a:spcPct val="15000"/>
              </a:spcBef>
            </a:pPr>
            <a:r>
              <a:rPr lang="en-US" altLang="en-US" sz="3200" dirty="0"/>
              <a:t>The NAACP used lawsuits to fight segregation laws &amp; voting restrictions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p:txBody>
          <a:bodyPr/>
          <a:lstStyle/>
          <a:p>
            <a:r>
              <a:rPr lang="en-US" altLang="en-US"/>
              <a:t>Reforms for African-Americans</a:t>
            </a:r>
          </a:p>
        </p:txBody>
      </p:sp>
      <p:sp>
        <p:nvSpPr>
          <p:cNvPr id="539651" name="Rectangle 3"/>
          <p:cNvSpPr>
            <a:spLocks noGrp="1" noChangeArrowheads="1"/>
          </p:cNvSpPr>
          <p:nvPr>
            <p:ph type="body" idx="1"/>
          </p:nvPr>
        </p:nvSpPr>
        <p:spPr>
          <a:xfrm>
            <a:off x="1524000" y="971266"/>
            <a:ext cx="6629400" cy="5867400"/>
          </a:xfrm>
        </p:spPr>
        <p:txBody>
          <a:bodyPr/>
          <a:lstStyle/>
          <a:p>
            <a:r>
              <a:rPr lang="en-US" altLang="en-US" sz="2800" dirty="0"/>
              <a:t>Unlike women, African-Americans did not see significant changes:</a:t>
            </a:r>
          </a:p>
          <a:p>
            <a:pPr lvl="1"/>
            <a:r>
              <a:rPr lang="en-US" altLang="en-US" sz="2800" dirty="0"/>
              <a:t>Black reformers failed to convince state or national politicians to offer equality</a:t>
            </a:r>
          </a:p>
          <a:p>
            <a:pPr lvl="1"/>
            <a:r>
              <a:rPr lang="en-US" altLang="en-US" sz="2800" dirty="0"/>
              <a:t>By the end of the Progressive Era, segregation &amp; lynching  were common throughout the South &amp; in many parts of the U.S.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CC99"/>
        </a:solidFill>
        <a:effectLst/>
      </p:bgPr>
    </p:bg>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0" y="0"/>
            <a:ext cx="9144000" cy="1143000"/>
          </a:xfrm>
        </p:spPr>
        <p:txBody>
          <a:bodyPr/>
          <a:lstStyle/>
          <a:p>
            <a:r>
              <a:rPr lang="en-US" altLang="en-US" sz="4000">
                <a:solidFill>
                  <a:schemeClr val="tx1"/>
                </a:solidFill>
              </a:rPr>
              <a:t>The Limits of Progressive Reform (2.40)</a:t>
            </a:r>
          </a:p>
        </p:txBody>
      </p:sp>
      <p:pic>
        <p:nvPicPr>
          <p:cNvPr id="550916" name="The Limits of Progressivism (2.40).asf">
            <a:hlinkClick r:id="" action="ppaction://media"/>
          </p:cNvPr>
          <p:cNvPicPr>
            <a:picLocks noGrp="1" noChangeAspect="1" noChangeArrowheads="1"/>
          </p:cNvPicPr>
          <p:nvPr>
            <p:ph idx="1"/>
            <a:videoFile r:link="rId2"/>
            <p:extLst>
              <p:ext uri="{DAA4B4D4-6D71-4841-9C94-3DE7FCFB9230}">
                <p14:media xmlns:p14="http://schemas.microsoft.com/office/powerpoint/2010/main" r:link="rId1"/>
              </p:ext>
            </p:extLst>
          </p:nvPr>
        </p:nvPicPr>
        <p:blipFill>
          <a:blip r:embed="rId4" cstate="print">
            <a:extLst>
              <a:ext uri="{28A0092B-C50C-407E-A947-70E740481C1C}">
                <a14:useLocalDpi xmlns:a14="http://schemas.microsoft.com/office/drawing/2010/main" val="0"/>
              </a:ext>
            </a:extLst>
          </a:blip>
          <a:srcRect/>
          <a:stretch>
            <a:fillRect/>
          </a:stretch>
        </p:blipFill>
        <p:spPr>
          <a:xfrm>
            <a:off x="2971800" y="2743200"/>
            <a:ext cx="3352800" cy="2286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09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50916"/>
                                        </p:tgtEl>
                                      </p:cBhvr>
                                    </p:cmd>
                                  </p:childTnLst>
                                </p:cTn>
                              </p:par>
                            </p:childTnLst>
                          </p:cTn>
                        </p:par>
                      </p:childTnLst>
                    </p:cTn>
                  </p:par>
                </p:childTnLst>
              </p:cTn>
              <p:nextCondLst>
                <p:cond evt="onClick" delay="0">
                  <p:tgtEl>
                    <p:spTgt spid="55091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50916"/>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a:xfrm>
            <a:off x="0" y="0"/>
            <a:ext cx="4648200" cy="6858000"/>
          </a:xfrm>
        </p:spPr>
        <p:txBody>
          <a:bodyPr/>
          <a:lstStyle/>
          <a:p>
            <a:r>
              <a:rPr lang="en-US" altLang="en-US" sz="4000">
                <a:solidFill>
                  <a:schemeClr val="tx1"/>
                </a:solidFill>
                <a:latin typeface="Calibri" pitchFamily="34" charset="0"/>
              </a:rPr>
              <a:t>Examine the lyrics   of “Strange Fruit”    by Billie Holiday </a:t>
            </a:r>
          </a:p>
        </p:txBody>
      </p:sp>
      <p:pic>
        <p:nvPicPr>
          <p:cNvPr id="540676" name="Picture 4" descr="Lynching-of-lige-daniels"/>
          <p:cNvPicPr>
            <a:picLocks noChangeAspect="1" noChangeArrowheads="1"/>
          </p:cNvPicPr>
          <p:nvPr/>
        </p:nvPicPr>
        <p:blipFill>
          <a:blip r:embed="rId4" cstate="print">
            <a:lum bright="-6000" contrast="12000"/>
            <a:extLst>
              <a:ext uri="{28A0092B-C50C-407E-A947-70E740481C1C}">
                <a14:useLocalDpi xmlns:a14="http://schemas.microsoft.com/office/drawing/2010/main" val="0"/>
              </a:ext>
            </a:extLst>
          </a:blip>
          <a:srcRect/>
          <a:stretch>
            <a:fillRect/>
          </a:stretch>
        </p:blipFill>
        <p:spPr bwMode="auto">
          <a:xfrm>
            <a:off x="4678363" y="-61913"/>
            <a:ext cx="4465637" cy="6919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40684" name="Billie Holiday - Strange Fruit.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cstate="print">
            <a:extLst>
              <a:ext uri="{28A0092B-C50C-407E-A947-70E740481C1C}">
                <a14:useLocalDpi xmlns:a14="http://schemas.microsoft.com/office/drawing/2010/main" val="0"/>
              </a:ext>
            </a:extLst>
          </a:blip>
          <a:srcRect/>
          <a:stretch>
            <a:fillRect/>
          </a:stretch>
        </p:blipFill>
        <p:spPr bwMode="auto">
          <a:xfrm>
            <a:off x="2133600" y="44958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4068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70)">
                                      <p:cBhvr>
                                        <p:cTn id="6" dur="127632" fill="hold"/>
                                        <p:tgtEl>
                                          <p:spTgt spid="540684"/>
                                        </p:tgtEl>
                                      </p:cBhvr>
                                    </p:cmd>
                                  </p:childTnLst>
                                </p:cTn>
                              </p:par>
                            </p:childTnLst>
                          </p:cTn>
                        </p:par>
                      </p:childTnLst>
                    </p:cTn>
                  </p:par>
                </p:childTnLst>
              </p:cTn>
              <p:nextCondLst>
                <p:cond evt="onClick" delay="0">
                  <p:tgtEl>
                    <p:spTgt spid="540684"/>
                  </p:tgtEl>
                </p:cond>
              </p:nextCondLst>
            </p:seq>
            <p:audio>
              <p:cMediaNode>
                <p:cTn id="7" fill="hold" display="0">
                  <p:stCondLst>
                    <p:cond delay="indefinite"/>
                  </p:stCondLst>
                  <p:endCondLst>
                    <p:cond evt="onPrev" delay="0">
                      <p:tgtEl>
                        <p:sldTgt/>
                      </p:tgtEl>
                    </p:cond>
                    <p:cond evt="onStopAudio" delay="0">
                      <p:tgtEl>
                        <p:sldTgt/>
                      </p:tgtEl>
                    </p:cond>
                  </p:endCondLst>
                </p:cTn>
                <p:tgtEl>
                  <p:spTgt spid="54068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en-US" altLang="en-US"/>
              <a:t>Closure Activity</a:t>
            </a:r>
          </a:p>
        </p:txBody>
      </p:sp>
      <p:sp>
        <p:nvSpPr>
          <p:cNvPr id="544771" name="Rectangle 3"/>
          <p:cNvSpPr>
            <a:spLocks noGrp="1" noChangeArrowheads="1"/>
          </p:cNvSpPr>
          <p:nvPr>
            <p:ph type="body" idx="1"/>
          </p:nvPr>
        </p:nvSpPr>
        <p:spPr>
          <a:xfrm>
            <a:off x="914400" y="990600"/>
            <a:ext cx="8229600" cy="5867400"/>
          </a:xfrm>
        </p:spPr>
        <p:txBody>
          <a:bodyPr/>
          <a:lstStyle/>
          <a:p>
            <a:pPr>
              <a:lnSpc>
                <a:spcPct val="90000"/>
              </a:lnSpc>
            </a:pPr>
            <a:r>
              <a:rPr lang="en-US" altLang="en-US"/>
              <a:t>Examine excerpts of speeches  by Washington &amp; DuBois</a:t>
            </a:r>
          </a:p>
          <a:p>
            <a:pPr lvl="1">
              <a:lnSpc>
                <a:spcPct val="90000"/>
              </a:lnSpc>
            </a:pPr>
            <a:r>
              <a:rPr lang="en-US" altLang="en-US"/>
              <a:t>What is the main idea of each?</a:t>
            </a:r>
          </a:p>
          <a:p>
            <a:pPr lvl="1">
              <a:lnSpc>
                <a:spcPct val="90000"/>
              </a:lnSpc>
            </a:pPr>
            <a:r>
              <a:rPr lang="en-US" altLang="en-US"/>
              <a:t>In one sentence, summarize the approach of Washington &amp; DuBois regarding civil rights</a:t>
            </a:r>
          </a:p>
          <a:p>
            <a:pPr lvl="1">
              <a:lnSpc>
                <a:spcPct val="90000"/>
              </a:lnSpc>
            </a:pPr>
            <a:r>
              <a:rPr lang="en-US" altLang="en-US"/>
              <a:t>Whose approach was more appropriate for the early 20</a:t>
            </a:r>
            <a:r>
              <a:rPr lang="en-US" altLang="en-US" baseline="30000"/>
              <a:t>th</a:t>
            </a:r>
            <a:r>
              <a:rPr lang="en-US" altLang="en-US"/>
              <a:t> century? Why?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en-US" altLang="en-US"/>
              <a:t>The Social Gospel Movement</a:t>
            </a:r>
          </a:p>
        </p:txBody>
      </p:sp>
      <p:sp>
        <p:nvSpPr>
          <p:cNvPr id="360451" name="Rectangle 3"/>
          <p:cNvSpPr>
            <a:spLocks noGrp="1" noChangeArrowheads="1"/>
          </p:cNvSpPr>
          <p:nvPr>
            <p:ph type="body" idx="1"/>
          </p:nvPr>
        </p:nvSpPr>
        <p:spPr>
          <a:xfrm>
            <a:off x="1143000" y="1066800"/>
            <a:ext cx="7239000" cy="5791200"/>
          </a:xfrm>
        </p:spPr>
        <p:txBody>
          <a:bodyPr/>
          <a:lstStyle/>
          <a:p>
            <a:r>
              <a:rPr lang="en-US" altLang="en-US" sz="3200" dirty="0"/>
              <a:t>In the 1880s, many middle-class Protestant Christians embraced the </a:t>
            </a:r>
            <a:r>
              <a:rPr lang="en-US" altLang="en-US" sz="3200" u="sng" dirty="0">
                <a:effectLst>
                  <a:outerShdw blurRad="38100" dist="38100" dir="2700000" algn="tl">
                    <a:srgbClr val="C0C0C0"/>
                  </a:outerShdw>
                </a:effectLst>
              </a:rPr>
              <a:t>Social Gospel</a:t>
            </a:r>
            <a:r>
              <a:rPr lang="en-US" altLang="en-US" sz="3200" dirty="0"/>
              <a:t> movement:</a:t>
            </a:r>
          </a:p>
          <a:p>
            <a:pPr lvl="1"/>
            <a:r>
              <a:rPr lang="en-US" altLang="en-US" sz="3200" dirty="0"/>
              <a:t>To honor God, people must put aside their own desires &amp; help other people, especially the poor</a:t>
            </a:r>
          </a:p>
          <a:p>
            <a:pPr lvl="1"/>
            <a:r>
              <a:rPr lang="en-US" altLang="en-US" sz="3200" dirty="0"/>
              <a:t>These ideas helped inspire Progressive reform in U.S. cities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1143000" y="0"/>
            <a:ext cx="7772400" cy="914400"/>
          </a:xfrm>
        </p:spPr>
        <p:txBody>
          <a:bodyPr/>
          <a:lstStyle/>
          <a:p>
            <a:r>
              <a:rPr lang="en-US" altLang="en-US"/>
              <a:t>Urban Progressive Reformers</a:t>
            </a:r>
          </a:p>
        </p:txBody>
      </p:sp>
      <p:sp>
        <p:nvSpPr>
          <p:cNvPr id="354307" name="Rectangle 3"/>
          <p:cNvSpPr>
            <a:spLocks noGrp="1" noChangeArrowheads="1"/>
          </p:cNvSpPr>
          <p:nvPr>
            <p:ph type="body" idx="1"/>
          </p:nvPr>
        </p:nvSpPr>
        <p:spPr>
          <a:xfrm>
            <a:off x="1295400" y="990600"/>
            <a:ext cx="6858000" cy="4724400"/>
          </a:xfrm>
        </p:spPr>
        <p:txBody>
          <a:bodyPr/>
          <a:lstStyle/>
          <a:p>
            <a:pPr>
              <a:lnSpc>
                <a:spcPct val="90000"/>
              </a:lnSpc>
            </a:pPr>
            <a:r>
              <a:rPr lang="en-US" altLang="en-US" sz="2800" dirty="0"/>
              <a:t>One of the earliest progressive  reforms was the settlement house movement led by Jane Addams</a:t>
            </a:r>
          </a:p>
          <a:p>
            <a:pPr lvl="1">
              <a:lnSpc>
                <a:spcPct val="90000"/>
              </a:lnSpc>
            </a:pPr>
            <a:r>
              <a:rPr lang="en-US" altLang="en-US" sz="2800" dirty="0"/>
              <a:t>Addams’ Hull House in Chicago offered baths, cheap food, child care, job training, health care to poor citizens in the slums</a:t>
            </a:r>
          </a:p>
          <a:p>
            <a:pPr lvl="1">
              <a:lnSpc>
                <a:spcPct val="90000"/>
              </a:lnSpc>
            </a:pPr>
            <a:r>
              <a:rPr lang="en-US" altLang="en-US" sz="2800" dirty="0"/>
              <a:t>Her efforts inspired reformers   in other cities to build settlement houses to assist the poor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457200" y="0"/>
            <a:ext cx="8458200" cy="762000"/>
          </a:xfrm>
        </p:spPr>
        <p:txBody>
          <a:bodyPr/>
          <a:lstStyle/>
          <a:p>
            <a:r>
              <a:rPr lang="en-US" altLang="en-US">
                <a:solidFill>
                  <a:schemeClr val="tx1"/>
                </a:solidFill>
              </a:rPr>
              <a:t>Urban Slums</a:t>
            </a:r>
          </a:p>
        </p:txBody>
      </p:sp>
      <p:pic>
        <p:nvPicPr>
          <p:cNvPr id="545797" name="Picture 5" descr="Image, Source: digital file from original"/>
          <p:cNvPicPr>
            <a:picLocks noChangeAspect="1" noChangeArrowheads="1"/>
          </p:cNvPicPr>
          <p:nvPr/>
        </p:nvPicPr>
        <p:blipFill>
          <a:blip r:embed="rId2" cstate="print">
            <a:extLst>
              <a:ext uri="{28A0092B-C50C-407E-A947-70E740481C1C}">
                <a14:useLocalDpi xmlns:a14="http://schemas.microsoft.com/office/drawing/2010/main" val="0"/>
              </a:ext>
            </a:extLst>
          </a:blip>
          <a:srcRect l="4219" t="4456" r="2812" b="3564"/>
          <a:stretch>
            <a:fillRect/>
          </a:stretch>
        </p:blipFill>
        <p:spPr bwMode="auto">
          <a:xfrm>
            <a:off x="1371600" y="768349"/>
            <a:ext cx="6615113" cy="516340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CCFF"/>
        </a:solidFill>
        <a:effectLst/>
      </p:bgPr>
    </p:bg>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0" y="0"/>
            <a:ext cx="9144000" cy="914400"/>
          </a:xfrm>
        </p:spPr>
        <p:txBody>
          <a:bodyPr/>
          <a:lstStyle/>
          <a:p>
            <a:r>
              <a:rPr lang="en-US" altLang="en-US">
                <a:solidFill>
                  <a:schemeClr val="tx1"/>
                </a:solidFill>
              </a:rPr>
              <a:t>Jane Addams’ Hull House in Chicago</a:t>
            </a:r>
          </a:p>
        </p:txBody>
      </p:sp>
      <p:pic>
        <p:nvPicPr>
          <p:cNvPr id="365572" name="Picture 4" descr="hull hou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551113"/>
            <a:ext cx="7010400" cy="4383087"/>
          </a:xfrm>
          <a:prstGeom prst="rect">
            <a:avLst/>
          </a:prstGeom>
          <a:noFill/>
          <a:extLst>
            <a:ext uri="{909E8E84-426E-40DD-AFC4-6F175D3DCCD1}">
              <a14:hiddenFill xmlns:a14="http://schemas.microsoft.com/office/drawing/2010/main">
                <a:solidFill>
                  <a:srgbClr val="FFFFFF"/>
                </a:solidFill>
              </a14:hiddenFill>
            </a:ext>
          </a:extLst>
        </p:spPr>
      </p:pic>
      <p:pic>
        <p:nvPicPr>
          <p:cNvPr id="365576" name="Picture 8" descr="JAm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14400"/>
            <a:ext cx="2922588" cy="4095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65577" name="Picture 9" descr="Hullhouse-adda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5400"/>
            <a:ext cx="8382000" cy="6832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65578" name="Picture 10" descr="Photo of HULL HOUSE: NURSERY. &#10;Children at a Hull House nursery, Chicago, Illinois. Photograph, c19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39688"/>
            <a:ext cx="7010400" cy="622809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65577"/>
                                        </p:tgtEl>
                                        <p:attrNameLst>
                                          <p:attrName>style.visibility</p:attrName>
                                        </p:attrNameLst>
                                      </p:cBhvr>
                                      <p:to>
                                        <p:strVal val="visible"/>
                                      </p:to>
                                    </p:set>
                                    <p:anim calcmode="lin" valueType="num">
                                      <p:cBhvr>
                                        <p:cTn id="7" dur="500" fill="hold"/>
                                        <p:tgtEl>
                                          <p:spTgt spid="365577"/>
                                        </p:tgtEl>
                                        <p:attrNameLst>
                                          <p:attrName>ppt_w</p:attrName>
                                        </p:attrNameLst>
                                      </p:cBhvr>
                                      <p:tavLst>
                                        <p:tav tm="0">
                                          <p:val>
                                            <p:fltVal val="0"/>
                                          </p:val>
                                        </p:tav>
                                        <p:tav tm="100000">
                                          <p:val>
                                            <p:strVal val="#ppt_w"/>
                                          </p:val>
                                        </p:tav>
                                      </p:tavLst>
                                    </p:anim>
                                    <p:anim calcmode="lin" valueType="num">
                                      <p:cBhvr>
                                        <p:cTn id="8" dur="500" fill="hold"/>
                                        <p:tgtEl>
                                          <p:spTgt spid="365577"/>
                                        </p:tgtEl>
                                        <p:attrNameLst>
                                          <p:attrName>ppt_h</p:attrName>
                                        </p:attrNameLst>
                                      </p:cBhvr>
                                      <p:tavLst>
                                        <p:tav tm="0">
                                          <p:val>
                                            <p:fltVal val="0"/>
                                          </p:val>
                                        </p:tav>
                                        <p:tav tm="100000">
                                          <p:val>
                                            <p:strVal val="#ppt_h"/>
                                          </p:val>
                                        </p:tav>
                                      </p:tavLst>
                                    </p:anim>
                                    <p:animEffect transition="in" filter="fade">
                                      <p:cBhvr>
                                        <p:cTn id="9" dur="500"/>
                                        <p:tgtEl>
                                          <p:spTgt spid="3655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65578"/>
                                        </p:tgtEl>
                                        <p:attrNameLst>
                                          <p:attrName>style.visibility</p:attrName>
                                        </p:attrNameLst>
                                      </p:cBhvr>
                                      <p:to>
                                        <p:strVal val="visible"/>
                                      </p:to>
                                    </p:set>
                                    <p:anim calcmode="lin" valueType="num">
                                      <p:cBhvr>
                                        <p:cTn id="14" dur="500" fill="hold"/>
                                        <p:tgtEl>
                                          <p:spTgt spid="365578"/>
                                        </p:tgtEl>
                                        <p:attrNameLst>
                                          <p:attrName>ppt_w</p:attrName>
                                        </p:attrNameLst>
                                      </p:cBhvr>
                                      <p:tavLst>
                                        <p:tav tm="0">
                                          <p:val>
                                            <p:fltVal val="0"/>
                                          </p:val>
                                        </p:tav>
                                        <p:tav tm="100000">
                                          <p:val>
                                            <p:strVal val="#ppt_w"/>
                                          </p:val>
                                        </p:tav>
                                      </p:tavLst>
                                    </p:anim>
                                    <p:anim calcmode="lin" valueType="num">
                                      <p:cBhvr>
                                        <p:cTn id="15" dur="500" fill="hold"/>
                                        <p:tgtEl>
                                          <p:spTgt spid="365578"/>
                                        </p:tgtEl>
                                        <p:attrNameLst>
                                          <p:attrName>ppt_h</p:attrName>
                                        </p:attrNameLst>
                                      </p:cBhvr>
                                      <p:tavLst>
                                        <p:tav tm="0">
                                          <p:val>
                                            <p:fltVal val="0"/>
                                          </p:val>
                                        </p:tav>
                                        <p:tav tm="100000">
                                          <p:val>
                                            <p:strVal val="#ppt_h"/>
                                          </p:val>
                                        </p:tav>
                                      </p:tavLst>
                                    </p:anim>
                                    <p:animEffect transition="in" filter="fade">
                                      <p:cBhvr>
                                        <p:cTn id="16" dur="500"/>
                                        <p:tgtEl>
                                          <p:spTgt spid="365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1143000" y="0"/>
            <a:ext cx="7772400" cy="762000"/>
          </a:xfrm>
        </p:spPr>
        <p:txBody>
          <a:bodyPr/>
          <a:lstStyle/>
          <a:p>
            <a:r>
              <a:rPr lang="en-US" altLang="en-US"/>
              <a:t>Urban Progressive Reformers</a:t>
            </a:r>
          </a:p>
        </p:txBody>
      </p:sp>
      <p:sp>
        <p:nvSpPr>
          <p:cNvPr id="355331" name="Rectangle 3"/>
          <p:cNvSpPr>
            <a:spLocks noGrp="1" noChangeArrowheads="1"/>
          </p:cNvSpPr>
          <p:nvPr>
            <p:ph type="body" idx="1"/>
          </p:nvPr>
        </p:nvSpPr>
        <p:spPr>
          <a:xfrm>
            <a:off x="914400" y="735842"/>
            <a:ext cx="5105400" cy="6019800"/>
          </a:xfrm>
        </p:spPr>
        <p:txBody>
          <a:bodyPr/>
          <a:lstStyle/>
          <a:p>
            <a:pPr>
              <a:lnSpc>
                <a:spcPct val="90000"/>
              </a:lnSpc>
              <a:spcBef>
                <a:spcPct val="10000"/>
              </a:spcBef>
            </a:pPr>
            <a:r>
              <a:rPr lang="en-US" altLang="en-US" sz="2400" dirty="0"/>
              <a:t>Urban reformers tried to improve the lives of poor workers &amp; children</a:t>
            </a:r>
          </a:p>
          <a:p>
            <a:pPr lvl="1">
              <a:lnSpc>
                <a:spcPct val="90000"/>
              </a:lnSpc>
              <a:spcBef>
                <a:spcPct val="10000"/>
              </a:spcBef>
            </a:pPr>
            <a:r>
              <a:rPr lang="en-US" altLang="en-US" sz="2400" dirty="0"/>
              <a:t>YMCA created libraries &amp; gyms for young men &amp; children </a:t>
            </a:r>
          </a:p>
          <a:p>
            <a:pPr lvl="1">
              <a:lnSpc>
                <a:spcPct val="90000"/>
              </a:lnSpc>
              <a:spcBef>
                <a:spcPct val="10000"/>
              </a:spcBef>
            </a:pPr>
            <a:r>
              <a:rPr lang="en-US" altLang="en-US" sz="2400" dirty="0"/>
              <a:t>The Salvation Army created soup kitchens &amp; nurseries</a:t>
            </a:r>
          </a:p>
          <a:p>
            <a:pPr lvl="1">
              <a:lnSpc>
                <a:spcPct val="90000"/>
              </a:lnSpc>
              <a:spcBef>
                <a:spcPct val="10000"/>
              </a:spcBef>
            </a:pPr>
            <a:r>
              <a:rPr lang="en-US" altLang="en-US" sz="2400" dirty="0"/>
              <a:t>Florence Kelley                       fought to create                        child labor laws &amp;                      laws limiting work </a:t>
            </a:r>
            <a:br>
              <a:rPr lang="en-US" altLang="en-US" sz="2400" dirty="0"/>
            </a:br>
            <a:r>
              <a:rPr lang="en-US" altLang="en-US" sz="2400" dirty="0"/>
              <a:t>hours for women</a:t>
            </a:r>
          </a:p>
        </p:txBody>
      </p:sp>
      <p:pic>
        <p:nvPicPr>
          <p:cNvPr id="355333" name="Picture 5" descr="minekids2"/>
          <p:cNvPicPr>
            <a:picLocks noChangeAspect="1" noChangeArrowheads="1"/>
          </p:cNvPicPr>
          <p:nvPr/>
        </p:nvPicPr>
        <p:blipFill>
          <a:blip r:embed="rId3" cstate="print">
            <a:extLst>
              <a:ext uri="{28A0092B-C50C-407E-A947-70E740481C1C}">
                <a14:useLocalDpi xmlns:a14="http://schemas.microsoft.com/office/drawing/2010/main" val="0"/>
              </a:ext>
            </a:extLst>
          </a:blip>
          <a:srcRect l="10875" t="4272" r="3908"/>
          <a:stretch>
            <a:fillRect/>
          </a:stretch>
        </p:blipFill>
        <p:spPr bwMode="auto">
          <a:xfrm>
            <a:off x="5638800" y="2388632"/>
            <a:ext cx="3109714" cy="2362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22057" y="1836045"/>
            <a:ext cx="2743200" cy="369332"/>
          </a:xfrm>
          <a:prstGeom prst="rect">
            <a:avLst/>
          </a:prstGeom>
          <a:noFill/>
        </p:spPr>
        <p:txBody>
          <a:bodyPr wrap="square" rtlCol="0">
            <a:spAutoFit/>
          </a:bodyPr>
          <a:lstStyle/>
          <a:p>
            <a:pPr algn="ctr"/>
            <a:r>
              <a:rPr lang="en-US" dirty="0" smtClean="0">
                <a:solidFill>
                  <a:schemeClr val="tx1">
                    <a:lumMod val="75000"/>
                    <a:lumOff val="25000"/>
                  </a:schemeClr>
                </a:solidFill>
                <a:hlinkClick r:id="rId4"/>
              </a:rPr>
              <a:t>The Breaker Boys</a:t>
            </a:r>
            <a:endParaRPr 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1143000" y="0"/>
            <a:ext cx="7772400" cy="762000"/>
          </a:xfrm>
        </p:spPr>
        <p:txBody>
          <a:bodyPr/>
          <a:lstStyle/>
          <a:p>
            <a:r>
              <a:rPr lang="en-US" altLang="en-US"/>
              <a:t>Urban Progressive Reformers</a:t>
            </a:r>
          </a:p>
        </p:txBody>
      </p:sp>
      <p:sp>
        <p:nvSpPr>
          <p:cNvPr id="378883" name="Rectangle 3"/>
          <p:cNvSpPr>
            <a:spLocks noGrp="1" noChangeArrowheads="1"/>
          </p:cNvSpPr>
          <p:nvPr>
            <p:ph type="body" idx="1"/>
          </p:nvPr>
        </p:nvSpPr>
        <p:spPr>
          <a:xfrm>
            <a:off x="838200" y="762000"/>
            <a:ext cx="7543800" cy="6096000"/>
          </a:xfrm>
        </p:spPr>
        <p:txBody>
          <a:bodyPr/>
          <a:lstStyle/>
          <a:p>
            <a:pPr>
              <a:lnSpc>
                <a:spcPct val="85000"/>
              </a:lnSpc>
              <a:spcBef>
                <a:spcPct val="15000"/>
              </a:spcBef>
            </a:pPr>
            <a:r>
              <a:rPr lang="en-US" altLang="en-US" sz="2800" dirty="0"/>
              <a:t>Many reformers saw alcohol abuse as serious urban problem:</a:t>
            </a:r>
          </a:p>
          <a:p>
            <a:pPr lvl="1">
              <a:lnSpc>
                <a:spcPct val="85000"/>
              </a:lnSpc>
              <a:spcBef>
                <a:spcPct val="15000"/>
              </a:spcBef>
            </a:pPr>
            <a:r>
              <a:rPr lang="en-US" altLang="en-US" sz="2800" dirty="0"/>
              <a:t>Women’s Christian Temperance Union worked to end alcohol</a:t>
            </a:r>
          </a:p>
          <a:p>
            <a:pPr lvl="1">
              <a:lnSpc>
                <a:spcPct val="85000"/>
              </a:lnSpc>
              <a:spcBef>
                <a:spcPct val="15000"/>
              </a:spcBef>
            </a:pPr>
            <a:r>
              <a:rPr lang="en-US" altLang="en-US" sz="2800" dirty="0"/>
              <a:t>Reformers gained prohibition laws in most states &amp; outlawed alcohol throughout the USA with the 18</a:t>
            </a:r>
            <a:r>
              <a:rPr lang="en-US" altLang="en-US" sz="2800" baseline="30000" dirty="0"/>
              <a:t>th</a:t>
            </a:r>
            <a:r>
              <a:rPr lang="en-US" altLang="en-US" sz="2800" dirty="0"/>
              <a:t> Amendment in 1919</a:t>
            </a:r>
          </a:p>
          <a:p>
            <a:pPr lvl="1">
              <a:lnSpc>
                <a:spcPct val="85000"/>
              </a:lnSpc>
              <a:spcBef>
                <a:spcPct val="15000"/>
              </a:spcBef>
            </a:pPr>
            <a:r>
              <a:rPr lang="en-US" altLang="en-US" sz="2800" dirty="0"/>
              <a:t>Hoped prohibition would end corruption, domestic violence</a:t>
            </a:r>
            <a:r>
              <a:rPr lang="en-US" altLang="en-US" sz="2800" dirty="0" smtClean="0"/>
              <a:t>, </a:t>
            </a:r>
            <a:r>
              <a:rPr lang="en-US" altLang="en-US" sz="2800" dirty="0"/>
              <a:t>&amp; help “Americanize” immigrants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ad's tie design template">
  <a:themeElements>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Dad's tie design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design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desig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desig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design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design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design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Brooks PPT Template</Template>
  <TotalTime>5875</TotalTime>
  <Pages>8892852</Pages>
  <Words>1939</Words>
  <Application>Microsoft Office PowerPoint</Application>
  <PresentationFormat>On-screen Show (4:3)</PresentationFormat>
  <Paragraphs>139</Paragraphs>
  <Slides>36</Slides>
  <Notes>17</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Times New Roman</vt:lpstr>
      <vt:lpstr>Dad's tie design template</vt:lpstr>
      <vt:lpstr>PowerPoint Presentation</vt:lpstr>
      <vt:lpstr>Quick Class Discussion:  Problems of the Gilded Age </vt:lpstr>
      <vt:lpstr>Urban Reform During the  Progressive Era (1890-1920)</vt:lpstr>
      <vt:lpstr>The Social Gospel Movement</vt:lpstr>
      <vt:lpstr>Urban Progressive Reformers</vt:lpstr>
      <vt:lpstr>Urban Slums</vt:lpstr>
      <vt:lpstr>Jane Addams’ Hull House in Chicago</vt:lpstr>
      <vt:lpstr>Urban Progressive Reformers</vt:lpstr>
      <vt:lpstr>Urban Progressive Reformers</vt:lpstr>
      <vt:lpstr>PowerPoint Presentation</vt:lpstr>
      <vt:lpstr>Prohibition of alcohol in the states prior to 1920</vt:lpstr>
      <vt:lpstr>Muckrakers </vt:lpstr>
      <vt:lpstr>PowerPoint Presentation</vt:lpstr>
      <vt:lpstr>PowerPoint Presentation</vt:lpstr>
      <vt:lpstr>PowerPoint Presentation</vt:lpstr>
      <vt:lpstr>PowerPoint Presentation</vt:lpstr>
      <vt:lpstr>Conclusions</vt:lpstr>
      <vt:lpstr>PowerPoint Presentation</vt:lpstr>
      <vt:lpstr>The Women’s Movement</vt:lpstr>
      <vt:lpstr>The Women’s Movement</vt:lpstr>
      <vt:lpstr>The Women’s Movement</vt:lpstr>
      <vt:lpstr>Reform for Women</vt:lpstr>
      <vt:lpstr>PowerPoint Presentation</vt:lpstr>
      <vt:lpstr>Women’s Suffrage (2.49)</vt:lpstr>
      <vt:lpstr>Women’s Suffrage</vt:lpstr>
      <vt:lpstr>Suffragettes</vt:lpstr>
      <vt:lpstr>Women’s Suffrage</vt:lpstr>
      <vt:lpstr>Women’s Suffrage Before 1900</vt:lpstr>
      <vt:lpstr>Reform for African-Americans</vt:lpstr>
      <vt:lpstr>African-American Reforms</vt:lpstr>
      <vt:lpstr>African-American Reforms</vt:lpstr>
      <vt:lpstr>The NAACP</vt:lpstr>
      <vt:lpstr>Reforms for African-Americans</vt:lpstr>
      <vt:lpstr>The Limits of Progressive Reform (2.40)</vt:lpstr>
      <vt:lpstr>Examine the lyrics   of “Strange Fruit”    by Billie Holiday </vt:lpstr>
      <vt:lpstr>Closure Activity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 Sammons</dc:creator>
  <cp:lastModifiedBy>Michael H Shumate</cp:lastModifiedBy>
  <cp:revision>253</cp:revision>
  <dcterms:created xsi:type="dcterms:W3CDTF">1998-06-25T20:42:58Z</dcterms:created>
  <dcterms:modified xsi:type="dcterms:W3CDTF">2016-11-01T15:21:27Z</dcterms:modified>
</cp:coreProperties>
</file>