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56" r:id="rId3"/>
    <p:sldId id="257" r:id="rId4"/>
    <p:sldId id="258" r:id="rId5"/>
    <p:sldId id="262" r:id="rId6"/>
    <p:sldId id="271" r:id="rId7"/>
    <p:sldId id="296" r:id="rId8"/>
    <p:sldId id="260" r:id="rId9"/>
    <p:sldId id="294" r:id="rId10"/>
    <p:sldId id="274" r:id="rId11"/>
    <p:sldId id="275" r:id="rId12"/>
    <p:sldId id="276" r:id="rId13"/>
    <p:sldId id="297" r:id="rId14"/>
    <p:sldId id="298" r:id="rId15"/>
    <p:sldId id="265" r:id="rId16"/>
    <p:sldId id="283" r:id="rId17"/>
    <p:sldId id="286" r:id="rId18"/>
    <p:sldId id="284" r:id="rId19"/>
    <p:sldId id="287" r:id="rId20"/>
    <p:sldId id="288" r:id="rId21"/>
    <p:sldId id="292" r:id="rId22"/>
    <p:sldId id="264" r:id="rId23"/>
    <p:sldId id="266" r:id="rId24"/>
    <p:sldId id="267" r:id="rId25"/>
    <p:sldId id="268" r:id="rId26"/>
    <p:sldId id="269" r:id="rId27"/>
    <p:sldId id="270" r:id="rId28"/>
    <p:sldId id="273" r:id="rId29"/>
    <p:sldId id="293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EDCEA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54" d="100"/>
          <a:sy n="54" d="100"/>
        </p:scale>
        <p:origin x="9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37F7-B61A-4F8A-9B97-EAB14B0F71D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BBD0-519A-4BB5-B593-C13D25257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BBD0-519A-4BB5-B593-C13D252576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1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2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7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8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3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4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CC0000"/>
            </a:gs>
            <a:gs pos="50000">
              <a:srgbClr val="95ACA5"/>
            </a:gs>
            <a:gs pos="0">
              <a:srgbClr val="AEDCEA"/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4E88F-63A0-4C04-8A3B-55612430C278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37ED4-17AA-4E93-9783-EA3372EA8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9-axJTzj0V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0iRuxW5NOC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watch?v=zCrw_uMWlg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youtube.com/watch?v=_cytrCXTHno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hyperlink" Target="//upload.wikimedia.org/wikipedia/en/5/5e/US_engineers_Luxembourg_1945.gi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youtube.com/watch?v=hBeXRvdlmy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youtube.com/watch?v=sHcJtU9dr6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v=FTk_v7L4w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14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tencil" panose="040409050D0802020404" pitchFamily="82" charset="0"/>
              </a:rPr>
              <a:t>The 2 Theaters</a:t>
            </a:r>
            <a:endParaRPr lang="en-US" sz="5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69" y="1295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hlinkClick r:id="rId2"/>
              </a:rPr>
              <a:t>European</a:t>
            </a:r>
            <a:r>
              <a:rPr lang="en-US" b="1" dirty="0" smtClean="0">
                <a:solidFill>
                  <a:schemeClr val="bg1"/>
                </a:solidFill>
              </a:rPr>
              <a:t> Theater            Pacific Theater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regentsprep.org/Regents/global/themes/conflict/images/axis%20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7" y="1905000"/>
            <a:ext cx="7280564" cy="48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600200" y="1905000"/>
            <a:ext cx="1905000" cy="2971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2947711"/>
            <a:ext cx="2819400" cy="3352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33" y="221729"/>
            <a:ext cx="4953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North Africa 1942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90" y="1143000"/>
            <a:ext cx="5630010" cy="2895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Eisenhower leads US invasion of Morocco and Algeria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 US army experience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British Troops in Egypt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Against German Erwin Rommel the “Desert Fox”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By 1943, Germans surrender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http://cdn.theatlantic.com/static/infocus/ww2_12/s_w45_01010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90" y="111396"/>
            <a:ext cx="2851659" cy="20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ealclearhistory.com/images/wysiwyg_images/erwin-romm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89942"/>
            <a:ext cx="3581400" cy="24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a/af/OPERATION-TORCH-OVERVIEW.png/650px-OPERATION-TORCH-OVER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" y="3971925"/>
            <a:ext cx="6934146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Stalingrad (July 1942)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572" y="1600200"/>
            <a:ext cx="4343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 million German Troops invade </a:t>
            </a:r>
            <a:r>
              <a:rPr lang="en-US" dirty="0"/>
              <a:t>S</a:t>
            </a:r>
            <a:r>
              <a:rPr lang="en-US" dirty="0" smtClean="0"/>
              <a:t>oviet Union in 1941</a:t>
            </a:r>
          </a:p>
          <a:p>
            <a:r>
              <a:rPr lang="en-US" dirty="0" smtClean="0"/>
              <a:t>Both sides ordered not to surrender/retreat (May-November)</a:t>
            </a:r>
          </a:p>
          <a:p>
            <a:r>
              <a:rPr lang="en-US" dirty="0" smtClean="0"/>
              <a:t>91,000 Germans surrendered only 5,000 make it out of Soviet Prison Camps</a:t>
            </a:r>
          </a:p>
          <a:p>
            <a:r>
              <a:rPr lang="en-US" dirty="0" smtClean="0"/>
              <a:t>Puts the Germans on the defensive</a:t>
            </a:r>
          </a:p>
          <a:p>
            <a:r>
              <a:rPr lang="en-US" dirty="0" smtClean="0"/>
              <a:t>Soviets are motivated for revenge.</a:t>
            </a:r>
            <a:endParaRPr lang="en-US" dirty="0"/>
          </a:p>
        </p:txBody>
      </p:sp>
      <p:pic>
        <p:nvPicPr>
          <p:cNvPr id="3074" name="Picture 2" descr="http://2.bp.blogspot.com/_kf8kIRH66rw/TUZSclKTzTI/AAAAAAAAAy0/YynsOWcW_t0/s1600/StalingradRubbl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9657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7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Striking the Soft Underbelly (Italy)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(Sept 1943)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3996"/>
            <a:ext cx="4191000" cy="54740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Mussolini </a:t>
            </a:r>
            <a:r>
              <a:rPr lang="en-US" dirty="0" smtClean="0"/>
              <a:t>is arrested and put on trial in July 1943- Italy begins secret talks with Allies</a:t>
            </a:r>
          </a:p>
          <a:p>
            <a:r>
              <a:rPr lang="en-US" dirty="0" smtClean="0"/>
              <a:t>British and Americans push up through Sicily using amphibious attacks</a:t>
            </a:r>
          </a:p>
          <a:p>
            <a:r>
              <a:rPr lang="en-US" dirty="0" smtClean="0"/>
              <a:t>General George Patton leads the Americans</a:t>
            </a:r>
          </a:p>
          <a:p>
            <a:r>
              <a:rPr lang="en-US" dirty="0" smtClean="0"/>
              <a:t>Sept 1943- Italy surrenders but Hitler continues to fight the allies, sending in more troops</a:t>
            </a:r>
          </a:p>
          <a:p>
            <a:r>
              <a:rPr lang="en-US" dirty="0" smtClean="0"/>
              <a:t>300,000 allied troops die before victory in Italy</a:t>
            </a:r>
          </a:p>
        </p:txBody>
      </p:sp>
      <p:pic>
        <p:nvPicPr>
          <p:cNvPr id="4098" name="Picture 2" descr="http://upload.wikimedia.org/wikipedia/commons/thumb/c/c2/Invasionofitaly1943.jpg/220px-Invasionofitaly1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81" y="1383996"/>
            <a:ext cx="4589819" cy="53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3581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Death of Benito Mussolini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14800"/>
            <a:ext cx="9144000" cy="2743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Mussolini had been rescued from prison Sept. 12, 1943,  by German special forces.</a:t>
            </a:r>
          </a:p>
          <a:p>
            <a:r>
              <a:rPr lang="en-US" dirty="0" smtClean="0"/>
              <a:t>During the last days of war in Italy, Mussolini tries to escape by hiding in a German convoy that is headed to the Alps.</a:t>
            </a:r>
          </a:p>
          <a:p>
            <a:r>
              <a:rPr lang="en-US" dirty="0" smtClean="0"/>
              <a:t>The convoy is stopped and searched by Italian partisans, who discover Mussolini in the back of a truck with a private’s overcoat over his striped generals’ pants.</a:t>
            </a:r>
          </a:p>
          <a:p>
            <a:r>
              <a:rPr lang="en-US" dirty="0" smtClean="0"/>
              <a:t>He is arrested and the partisans secretly execute him, 15 other Fascist leaders and his mistress, Clara </a:t>
            </a:r>
            <a:r>
              <a:rPr lang="en-US" dirty="0" err="1" smtClean="0"/>
              <a:t>Petacci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Mussolini </a:t>
            </a:r>
            <a:r>
              <a:rPr lang="en-US" dirty="0"/>
              <a:t>is </a:t>
            </a:r>
            <a:r>
              <a:rPr lang="en-US" dirty="0" smtClean="0"/>
              <a:t>shot by a firing squad </a:t>
            </a:r>
            <a:r>
              <a:rPr lang="en-US" dirty="0"/>
              <a:t>and hung upside </a:t>
            </a:r>
            <a:r>
              <a:rPr lang="en-US" dirty="0" smtClean="0"/>
              <a:t>down from a service station </a:t>
            </a:r>
            <a:r>
              <a:rPr lang="en-US" dirty="0"/>
              <a:t>in a town square in Milan, </a:t>
            </a:r>
            <a:r>
              <a:rPr lang="en-US" dirty="0" smtClean="0"/>
              <a:t>Italy </a:t>
            </a:r>
            <a:r>
              <a:rPr lang="en-US" dirty="0"/>
              <a:t>– April 29, 1945</a:t>
            </a:r>
          </a:p>
          <a:p>
            <a:endParaRPr lang="en-US" dirty="0"/>
          </a:p>
        </p:txBody>
      </p:sp>
      <p:pic>
        <p:nvPicPr>
          <p:cNvPr id="2052" name="Picture 4" descr="http://www.i-italy.org/files/still_photos/Petacci-mussolini_1324146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"/>
            <a:ext cx="5276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1.wikia.nocookie.net/__cb20140807195905/real-life-heroes-and-good-guys/images/7/7b/Benito_Mussoli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5" y="1566249"/>
            <a:ext cx="2796690" cy="22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4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8991600" cy="677862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dead body of Mussolini (second from left) next to </a:t>
            </a:r>
            <a:r>
              <a:rPr lang="en-US" sz="2000" dirty="0" err="1"/>
              <a:t>Petacci</a:t>
            </a:r>
            <a:r>
              <a:rPr lang="en-US" sz="2000" dirty="0"/>
              <a:t> (middle) and other executed fascists in </a:t>
            </a:r>
            <a:r>
              <a:rPr lang="en-US" sz="2000" dirty="0" err="1"/>
              <a:t>Piazzale</a:t>
            </a:r>
            <a:r>
              <a:rPr lang="en-US" sz="2000" dirty="0"/>
              <a:t> Loreto, Milan, 1945</a:t>
            </a:r>
          </a:p>
        </p:txBody>
      </p:sp>
      <p:pic>
        <p:nvPicPr>
          <p:cNvPr id="4" name="Picture 2" descr="http://upload.wikimedia.org/wikipedia/commons/c/c7/Mussolini_e_Petacci_a_Piazzale_Loreto%2C_1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D-Day: Setting the Scene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rb-29.net/html/75ArivdsonMem/Arvidsonscans/12.01invmap%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86" y="1295400"/>
            <a:ext cx="5334000" cy="538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lanswitzer.com/Europe2000/images/europe-ma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88143"/>
            <a:ext cx="6705600" cy="544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890486" y="2209800"/>
            <a:ext cx="1386114" cy="1371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rb-29.net/html/75ArivdsonMem/Arvidsonscans/12.01invmap%2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69729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4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         Paratroopers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1"/>
            <a:ext cx="3581400" cy="6677890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Comic Sans MS" pitchFamily="66" charset="0"/>
              </a:rPr>
              <a:t>*</a:t>
            </a:r>
            <a:r>
              <a:rPr lang="en-US" sz="3400" b="1" dirty="0" smtClean="0">
                <a:solidFill>
                  <a:schemeClr val="tx1"/>
                </a:solidFill>
                <a:latin typeface="Comic Sans MS" pitchFamily="66" charset="0"/>
              </a:rPr>
              <a:t>Paratroopers were created during WWII as the first ‘special forces’ of the Army. They were vital in preparing an area for invading troops.*</a:t>
            </a:r>
          </a:p>
          <a:p>
            <a:pPr algn="l"/>
            <a:endParaRPr lang="en-US" sz="3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Hitler created paratroopers and used them for the invasion of Crete and Russia.</a:t>
            </a:r>
          </a:p>
          <a:p>
            <a:pPr algn="l"/>
            <a:endParaRPr lang="en-US" sz="3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The British created paratroopers in 1940 and made it part of the Army. </a:t>
            </a:r>
          </a:p>
          <a:p>
            <a:pPr algn="l"/>
            <a:endParaRPr lang="en-US" sz="3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America created the 101</a:t>
            </a:r>
            <a:r>
              <a:rPr lang="en-US" sz="3400" baseline="30000" dirty="0" smtClean="0">
                <a:solidFill>
                  <a:schemeClr val="tx1"/>
                </a:solidFill>
                <a:latin typeface="Comic Sans MS" pitchFamily="66" charset="0"/>
              </a:rPr>
              <a:t>st</a:t>
            </a: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 as a  </a:t>
            </a:r>
            <a:r>
              <a:rPr lang="en-US" sz="3400" dirty="0">
                <a:solidFill>
                  <a:schemeClr val="tx1"/>
                </a:solidFill>
                <a:latin typeface="Comic Sans MS" pitchFamily="66" charset="0"/>
              </a:rPr>
              <a:t>parachute test </a:t>
            </a: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platoon </a:t>
            </a:r>
            <a:r>
              <a:rPr lang="en-US" sz="3400" dirty="0">
                <a:solidFill>
                  <a:schemeClr val="tx1"/>
                </a:solidFill>
                <a:latin typeface="Comic Sans MS" pitchFamily="66" charset="0"/>
              </a:rPr>
              <a:t>in June 1940 under the control of the Infantry. </a:t>
            </a:r>
            <a:endParaRPr lang="en-US" sz="3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US" sz="3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Trained at Fort </a:t>
            </a:r>
            <a:r>
              <a:rPr lang="en-US" sz="3400" dirty="0">
                <a:solidFill>
                  <a:schemeClr val="tx1"/>
                </a:solidFill>
                <a:latin typeface="Comic Sans MS" pitchFamily="66" charset="0"/>
              </a:rPr>
              <a:t>Benning in Georgia. </a:t>
            </a:r>
            <a:endParaRPr lang="en-US" sz="3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en-US" sz="3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he </a:t>
            </a:r>
            <a:r>
              <a:rPr lang="en-US" sz="3400" dirty="0">
                <a:solidFill>
                  <a:schemeClr val="tx1"/>
                </a:solidFill>
                <a:latin typeface="Comic Sans MS" pitchFamily="66" charset="0"/>
              </a:rPr>
              <a:t>role of the airborne troops simply as to seize strategic sites (such as </a:t>
            </a: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bridges) </a:t>
            </a:r>
            <a:r>
              <a:rPr lang="en-US" sz="3400" dirty="0">
                <a:solidFill>
                  <a:schemeClr val="tx1"/>
                </a:solidFill>
                <a:latin typeface="Comic Sans MS" pitchFamily="66" charset="0"/>
              </a:rPr>
              <a:t>and to hold them until ground troops </a:t>
            </a:r>
            <a:r>
              <a:rPr lang="en-US" sz="3400" dirty="0" smtClean="0">
                <a:solidFill>
                  <a:schemeClr val="tx1"/>
                </a:solidFill>
                <a:latin typeface="Comic Sans MS" pitchFamily="66" charset="0"/>
              </a:rPr>
              <a:t>arrived.</a:t>
            </a:r>
          </a:p>
          <a:p>
            <a:pPr algn="l"/>
            <a:endParaRPr lang="en-US" sz="2900" i="1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900" i="1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197" name="Picture 5" descr="http://www.theworld.org/wp-content/uploads/warpa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84" y="152400"/>
            <a:ext cx="2219227" cy="17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i.imgur.com/78D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2133600"/>
            <a:ext cx="5259242" cy="46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1"/>
            <a:ext cx="8915400" cy="685799"/>
          </a:xfrm>
        </p:spPr>
        <p:txBody>
          <a:bodyPr>
            <a:noAutofit/>
          </a:bodyPr>
          <a:lstStyle/>
          <a:p>
            <a:r>
              <a:rPr lang="en-US" sz="3600" dirty="0" smtClean="0"/>
              <a:t>Band of Brothers-Company E “Easy”/506th of the 101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Airborne Division</a:t>
            </a:r>
            <a:endParaRPr lang="en-US" sz="3600" i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88369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101</a:t>
            </a:r>
            <a:r>
              <a:rPr lang="en-US" baseline="30000" dirty="0">
                <a:solidFill>
                  <a:schemeClr val="tx1"/>
                </a:solidFill>
                <a:latin typeface="Comic Sans MS" pitchFamily="66" charset="0"/>
              </a:rPr>
              <a:t>st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Airborne Division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drops meeting with Eisenhower day before they are dropped behind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enemy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lines as part of the invasion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of Normandy, France or D-Day, June 6, 1944.</a:t>
            </a:r>
          </a:p>
          <a:p>
            <a:endParaRPr lang="en-US" dirty="0"/>
          </a:p>
        </p:txBody>
      </p:sp>
      <p:pic>
        <p:nvPicPr>
          <p:cNvPr id="7172" name="Picture 4" descr="http://stephenambrosetours.com/uploads/large/BoB_day_3_Ike101st_Airborne-1351780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64620" cy="47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usairborne.be/ww2-USAirborne/SITE/Cartes/normandy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13855"/>
            <a:ext cx="3470565" cy="187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The European Theater</a:t>
            </a:r>
            <a:endParaRPr lang="en-US" sz="6000" b="1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pic>
        <p:nvPicPr>
          <p:cNvPr id="1028" name="Picture 4" descr="http://cdn.dipity.com/uploads/events/13ebdd59cd2786aaab50d2e119ae4e2c_1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49554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4599" y="31845"/>
            <a:ext cx="265118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Around 13,100 paratroopers of the U.S. 82nd Airborne and 101st Airborne Divisions made night parachute drops</a:t>
            </a:r>
            <a:r>
              <a:rPr lang="en-US" sz="2000" dirty="0"/>
              <a:t> </a:t>
            </a:r>
            <a:r>
              <a:rPr lang="en-US" sz="2000" dirty="0" smtClean="0"/>
              <a:t>early on D-Day, June 6, 1944.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Because </a:t>
            </a:r>
            <a:r>
              <a:rPr lang="en-US" sz="2000" dirty="0"/>
              <a:t>of the unexpected German artillery barrage, many paratroopers were killed before they landed or landed miles away drop their designated drop </a:t>
            </a:r>
            <a:r>
              <a:rPr lang="en-US" sz="2000" dirty="0" smtClean="0"/>
              <a:t>zone behind enemy lines.</a:t>
            </a:r>
            <a:endParaRPr lang="en-US" sz="2000" dirty="0"/>
          </a:p>
        </p:txBody>
      </p:sp>
      <p:pic>
        <p:nvPicPr>
          <p:cNvPr id="10242" name="Picture 2" descr="http://www.aircraftresourcecenter.com/rh/images/galleries/articles/140-239/4037/gallery_8059/photos_1223378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191000" cy="286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ircuit.com/bandofbrothers/messages/14/1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61721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586390"/>
            <a:ext cx="6040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Easy Company – </a:t>
            </a:r>
            <a:r>
              <a:rPr lang="en-US" sz="2400" dirty="0" smtClean="0">
                <a:solidFill>
                  <a:srgbClr val="00B0F0"/>
                </a:solidFill>
              </a:rPr>
              <a:t>Waiting to leave for D-Day jump – June 6, 1944 -1:00am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D-Day Jump</a:t>
            </a:r>
            <a:endParaRPr lang="en-US" dirty="0"/>
          </a:p>
        </p:txBody>
      </p:sp>
      <p:pic>
        <p:nvPicPr>
          <p:cNvPr id="2050" name="Picture 2" descr="Band Of Brothers (HBO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324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bg1"/>
                </a:solidFill>
              </a:rPr>
              <a:t>D-Day June 6, 1944</a:t>
            </a:r>
            <a:endParaRPr lang="en-US" sz="60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commandposts.com/wp-content/uploads/2011/06/ass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1" y="1420091"/>
            <a:ext cx="6553200" cy="52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6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abriefhistory.org/wp-content/uploads/2013/05/normandy-higgins-bo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1"/>
            <a:ext cx="9164782" cy="694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.dailymail.co.uk/i/pix/2013/09/15/article-2421058-1BD5F28C000005DC-872_634x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90600"/>
            <a:ext cx="101351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nationalww2museumimages.org/web-assets/images/picture-lesson-galler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328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lassconnection.s3.amazonaws.com/258/flashcards/703258/jpg/rare-ww2-second-world-war-pictures-images-photos-rare-unseen-amazing-pictures-history-german-fortification-atlantic-wall-normandy13353044598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87533"/>
            <a:ext cx="9620250" cy="75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97" y="762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D-Day Invasion – Omaha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a.media-imdb.com/images/M/MV5BNjczODkxNTAxN15BMl5BanBnXkFtZTcwMTcwNjUxMw%40%40._V1_SY317_CR9,0,214,317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93" y="1066800"/>
            <a:ext cx="4630207" cy="58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" y="74243"/>
            <a:ext cx="85344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Battle of the Bulge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December 16,1944 – January 25, 1945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6622" y="1219201"/>
            <a:ext cx="3147378" cy="44958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Last desperate German offensive</a:t>
            </a:r>
          </a:p>
          <a:p>
            <a:r>
              <a:rPr lang="en-US" sz="2400" dirty="0" smtClean="0"/>
              <a:t>Germans suffer 100,000 casualties </a:t>
            </a:r>
          </a:p>
          <a:p>
            <a:r>
              <a:rPr lang="en-US" sz="2400" dirty="0" smtClean="0"/>
              <a:t>U.S. suffered 81,000 casualties.</a:t>
            </a:r>
          </a:p>
          <a:p>
            <a:r>
              <a:rPr lang="en-US" sz="2400" dirty="0" smtClean="0"/>
              <a:t>Allies then enter Germany and take Berlin by May 2, 1945.</a:t>
            </a:r>
          </a:p>
          <a:p>
            <a:r>
              <a:rPr lang="en-US" sz="2400" dirty="0" smtClean="0"/>
              <a:t>The Soviets reach Berlin before other Allied forces and are involved in the battle for Berlin, one of the worst battles ever fought. </a:t>
            </a:r>
            <a:endParaRPr lang="en-US" sz="2400" dirty="0"/>
          </a:p>
        </p:txBody>
      </p:sp>
      <p:pic>
        <p:nvPicPr>
          <p:cNvPr id="5122" name="Picture 2" descr="http://usoonpatrol.org/assets/mc/jlee/2011_01/belgiumfeat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743200" cy="22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realtimebattles.com/wp-content/uploads/2012/01/450119-Situation-Map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8643"/>
            <a:ext cx="5844222" cy="58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ile:US engineers Luxembourg 1945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4" y="4343400"/>
            <a:ext cx="2915184" cy="23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8055" y="381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2"/>
              </a:rPr>
              <a:t>Battle of the Bulge</a:t>
            </a:r>
            <a:endParaRPr lang="en-US" dirty="0"/>
          </a:p>
        </p:txBody>
      </p:sp>
      <p:pic>
        <p:nvPicPr>
          <p:cNvPr id="1026" name="Picture 2" descr="http://id916.files.wordpress.com/2014/03/band-of-brothers-12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5" y="990600"/>
            <a:ext cx="8686800" cy="5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eenandgraev.com/wp-content/uploads/2012/09/Number-of-the-Day-is-2-300x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83181"/>
            <a:ext cx="3429000" cy="256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chemeClr val="bg1"/>
                </a:solidFill>
                <a:latin typeface="Stencil" panose="040409050D0802020404" pitchFamily="82" charset="0"/>
              </a:rPr>
              <a:t>WAR OF 2</a:t>
            </a:r>
            <a:endParaRPr lang="en-US" sz="6600" b="1" u="sng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4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WWII = 2</a:t>
            </a:r>
            <a:r>
              <a:rPr lang="en-US" b="1" baseline="30000" dirty="0" smtClean="0"/>
              <a:t>nd</a:t>
            </a:r>
            <a:r>
              <a:rPr lang="en-US" b="1" dirty="0" smtClean="0"/>
              <a:t> World War </a:t>
            </a:r>
          </a:p>
          <a:p>
            <a:pPr marL="0" indent="0" algn="ctr">
              <a:buNone/>
            </a:pPr>
            <a:r>
              <a:rPr lang="en-US" b="1" dirty="0" smtClean="0"/>
              <a:t>2 Sides = Axis vs. Allies</a:t>
            </a:r>
          </a:p>
          <a:p>
            <a:pPr marL="0" indent="0" algn="ctr">
              <a:buNone/>
            </a:pPr>
            <a:r>
              <a:rPr lang="en-US" b="1" dirty="0" smtClean="0"/>
              <a:t>2 Theaters = European and Pacific Theater</a:t>
            </a:r>
          </a:p>
          <a:p>
            <a:pPr marL="0" indent="0" algn="ctr">
              <a:buNone/>
            </a:pPr>
            <a:r>
              <a:rPr lang="en-US" b="1" dirty="0" smtClean="0"/>
              <a:t>2 Fronts = Eastern and Western Front in Europe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01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hlinkClick r:id="rId2"/>
              </a:rPr>
              <a:t>Liberation of the Concentration Camps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e/e7/Ebensee_concentration_camp_prisoners_1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8128"/>
            <a:ext cx="6906939" cy="50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17" y="16827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THE 2 SIDES</a:t>
            </a:r>
            <a:endParaRPr lang="en-US" sz="60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96" y="1077413"/>
            <a:ext cx="297872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bg1"/>
                </a:solidFill>
              </a:rPr>
              <a:t>The Axis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hird-reich-books.com/FLAG201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5062163"/>
            <a:ext cx="2459182" cy="14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1118728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The Allies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3.bp.blogspot.com/-6Y4n-ahmiS8/Tc4JC6pYpyI/AAAAAAAAAEs/vVzSaxnZnEU/s1600/japan-rising-sun-flag-5-x-3-2376-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7" y="1731866"/>
            <a:ext cx="2410692" cy="14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1.bp.blogspot.com/-va4rj7EMkp0/T9HW7YAKkZI/AAAAAAAAGZQ/0Tvv_VBqb4c/s1600/Italy_Flag_Touri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96107"/>
            <a:ext cx="243327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://blogs.smithsonianmag.com/smartnews/files/2013/06/06_13_2013_us-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18" y="3177050"/>
            <a:ext cx="1878344" cy="9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upload.wikimedia.org/wikipedia/en/thumb/a/ae/Flag_of_the_United_Kingdom.svg/1200px-Flag_of_the_United_Kingdom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77" y="4350314"/>
            <a:ext cx="1974370" cy="9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hldataprotection.com/uploads/image/French_flag2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90" y="1765059"/>
            <a:ext cx="1878345" cy="12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0" descr="http://upload.wikimedia.org/wikipedia/commons/a/a9/Flag_of_the_Soviet_Unio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2" descr="http://upload.wikimedia.org/wikipedia/commons/a/a9/Flag_of_the_Soviet_Union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6" name="Picture 24" descr="http://www.world-war-2.info/_images/soviet_fla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72" y="5603376"/>
            <a:ext cx="1936483" cy="9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25636" y="1085535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Stencil" panose="040409050D0802020404" pitchFamily="82" charset="0"/>
              </a:rPr>
              <a:t>VS.</a:t>
            </a: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4661011" y="1731866"/>
            <a:ext cx="1" cy="4563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1731866"/>
            <a:ext cx="1834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</a:rPr>
              <a:t>J</a:t>
            </a:r>
            <a:r>
              <a:rPr lang="en-US" sz="2800" b="1" dirty="0" smtClean="0">
                <a:solidFill>
                  <a:schemeClr val="bg1"/>
                </a:solidFill>
              </a:rPr>
              <a:t>apan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u="sng" dirty="0" smtClean="0">
                <a:solidFill>
                  <a:schemeClr val="bg1"/>
                </a:solidFill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</a:rPr>
              <a:t>taly 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u="sng" dirty="0" smtClean="0">
                <a:solidFill>
                  <a:schemeClr val="bg1"/>
                </a:solidFill>
              </a:rPr>
              <a:t>G</a:t>
            </a:r>
            <a:r>
              <a:rPr lang="en-US" sz="2800" b="1" dirty="0" smtClean="0">
                <a:solidFill>
                  <a:schemeClr val="bg1"/>
                </a:solidFill>
              </a:rPr>
              <a:t>ermany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1012" y="1984910"/>
            <a:ext cx="2378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</a:rPr>
              <a:t>rance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merica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</a:rPr>
              <a:t>ritain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u="sng" dirty="0" smtClean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oviet Union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99003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  <a:latin typeface="Stencil" panose="040409050D0802020404" pitchFamily="82" charset="0"/>
              </a:rPr>
              <a:t>The Allied Leaders</a:t>
            </a:r>
            <a:endParaRPr lang="en-US" b="1" u="sng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0457"/>
            <a:ext cx="8686800" cy="201570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FDR:             Churchill:       de Gaulle:         Stalin: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 USA	              Britain        Free France   Soviet Union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xQSEhUUEhQWFBQUFxYVFxcVFBQUFRQXGBcXFxUUFRQYHCggGBwlHBQXITEhJSksLi4uFx8zODMsNygtLisBCgoKBQUFDgUFDisZExkrKysrKysrKysrKysrKysrKysrKysrKysrKysrKysrKysrKysrKysrKysrKysrKysrK//AABEIAPQAzwMBIgACEQEDEQH/xAAcAAABBQEBAQAAAAAAAAAAAAAAAQIDBAUGBwj/xABDEAABAwIDAwkGAwYDCQAAAAABAAIRAyEEBTESQVEGBxMiYXGBkaEUMrHB0fAjQuFSYnKCkvEzosIIFSRDU2Nzk7L/xAAUAQEAAAAAAAAAAAAAAAAAAAAA/8QAFBEBAAAAAAAAAAAAAAAAAAAAAP/aAAwDAQACEQMRAD8A8gSQlJRKAARollNJQKnBNCWUDghJKAgVErqsl5D1qtPpqpFKlxM7bv4Wrucm5AYZga4zVmDtHZiDpY3QeT4XLqtUxTpucTwaT8FsUuQ2PcJGGf4wPQle94NjKLIpta0DgGiO+E2riXTO1O+xQfOuOyLEUTFSk5p4EKg6i4bivojGsbVEvG13rAwmXUOldtUmdm1EHuQeKFhG4psr1PlNSpkkCi1scIHkuCxOCa6dnVBkSiUtakWmCFGSgfKWVFtI2kEsolRSjaQTbSXaUIKNpBOHJWuUO0gPQMlKmoBQOlOCYgFA5KAkBQCgdC9E5teThNTpn0w4AHZLoLWnc7Zm65zkHkHtuKaxxLaTOvUcNQ0bh2k28+C92fSZTa2nRhjAIa1sAm0SbXKBjsRSEteekdrFtkdkgWUbczcTLGuaG2cCdoDsINwO6I4b1doZcI60EwZta/fqm1MNs6DZ3G3l4fBAyvjWviWkOG9piOMjWOPD1Wc+u5khzZvYi+v3qrowxmTqLW07PFLXokiOEfp99qDPpVDIjTiosfsxcD01+StVGHcPvsTHsJFh53QcpmlcRsubbWfzDtBXFZkX039WCDvi69LzDKdodXqO7LA964jMcM4Eio2w3wB/dBm0n0qrSKrCHbnbvEjRc1mGDNJ0ajcRoV0Iw9SmZZprJ3jhKvNy41aZ6RuyHX7jxCDhZRKlxmGdTeWO1H3KhQOlEpqJQOCEgKJQOShMlKCgEISIHShNSoHAoASBaOQ4MVa9NhnrOAtrcxZB6rzL5G9tOpXqDZY+zAR78fm7hdelYPLp63fBKlwGXClSp0mWDQAtVoQVqeDhJWwohXZUVUoMethwFnYieK2sSFlV9exBQJdBTZnuUlSuAIOugsqj3z3oJjTnTXf9Vj8psm2mE7M/FbuXm6uYoyIQeIF7qTiHtJZvkXHktWixoa2DLXe67akA/swuozzKGPJI6r+LYB+h7iueqcli9riHkOmbS2CN5agweVmUhzOkYZe2zhvhcUvXH4ao2mW1gHENjaAu4dq8pxgAe6NJKCFIhKECJZQhAicEiUBAqRCEAE5IlQC7Hmrw4fmFK0lsuA7QP1XHL0vmMwoOKq1TEUqYueLju8AUHvdBh1OvwUyawyJSuKBXKvWepHKvWuEFfECdVmuv9AFpu1vv+ir9HrabeH3ZBh1pm0/LxVN7TJ+U38FtV6Z7BI4T56LNqNGhMeQ/VAYHXsWoxgPes6g2Dx++K0WOugp1MGHax8fQ6op4EAaTP3ZXazeH6JrKugMIMjMMta5hGsg66r56zijsV6jeDiF9N1qQAMr5+5fYIsxdR2yQ1xkGDBteCg5lCVNQOSIBQgAnNSBOBQBSIQgUIRKJQC73mcxThjgwGGlrnOG52z7vq5cErWVZi/D1WVaRh7CCO2Nx7Cg+v2GyUFZ2SZg2vQp1WkFtRjXgj94Aq9tIHPVOs77+Kix+aMYDJ0B9BK53D8q6L37Idc27/HTVB0dRwAae7yTMVUvCo16+1QDhuJB85+a5XlByhhnVJDiNk3Av49yDczDM6THEFw2uE/JcxnHKBjbNBO/hPhvHaFwGLqVqn54B95z7an5WVqhgqFFv4mJkuAMCQOOo1t32KDu8r5RMcAXjyu6O0TPouhw2OZUHUM33ggg77FeW4Ho2OBp1KczZpBbI8BJ/RdTk+O1EmSQS0SJ7SdT5juQdpTd4pHiLmIF0lJ0gEcEj2zHkggq1+sNkyN/0XOcrGdMH4WpSaGvYTTfv2h81pY/FU8MQ5+hIFhpPYq3Kqo1zaVWmZDATI4Qg+f8AEUixzmu1aS094MKJWcyxHSVXv/acSqyASpEIFSpqEDkIQgVCQJQgEIKRB9A8yWe9NgugcRt4Z2wBPWNM9ZjiPEif3V0uZ5hMti4MCT8gZXhPNTnfsuYU5JFOtNJ+kGbtJnSCPVe+5jRh4eBNjECd1kHC8p8mLwamKxIpUtwd1AOyJ6y5ai/CD3KlQkGzodr3LsMsyGrXL8RjOq989GH3NIBx2SGmwkQYF+Kp4fk5TwrqhLukdV2yeqXhxfqZIAOugm51CDouQWM9pw1Zs7RpuDZE3ltjffYrh+U9NzHkeC9E5A5eyjRqbDY2tmTvdG1BPgVg8rcqNRpe3UHcg87yzJateo2Z6NrpcQ4NsDBIdxImN/mujzrktQfVa+nstYA6G7IESSTLWg7dyTJIKhyhr2FwA14bjxhbtKTq0nvMDv07UGZQ5M0CZLb2s3qtaBA93id5MmVfyzLgwwBv+7/3WlhqMmYA7gPRaNKiBp+qDQwjYap6IVanUAgKzoAg5/ltl+2wOB93Udi5XMMaG5XXM3aC0eNl3Wd0zUaGC+0b/wAO9eec6tNmGwrKVKwqvEjuufgg8mQhCAQhCAQhCByEJUAhIhAqaU5NKAC+oebLNfa8toVHdZ7AaLydS6n1Z8RB8V8vhe0f7PmbCMThSbgtxDBvIIFOpA7CKf8AUg9brsEfYXPV8m6WpJ8r+v3vXTvCbIaEFejhxTYWjcFjtoy0zxK3aFTbaXaAgx3blkOJhwFzJ0QcjicIKdWRFz5rVaxpGioZ5llV9NzxqzrW4DVU8qzEwA8zOjuPZ2FBtOpt++5RsfF/vzUNZ86H77EtNhj6/BBcouk9ivh6zcGFdlBXzWq0FhJg3jt7F5BzuZn0uJZT3Umadrv0HqvYjB1ExpbReHc59HZzCqf2hTcP6APiCg5NAQhAsIQhAiEqECoSJUCoSIQKkKVNQKF1HNpmvs2ZYZ8w1zxRf2tq9S/YHFp/lXLhOY4ggtMOBBB4EXB80H2QSuc5TZiWNIadVeyXMxi8LRrt0rU2vjgXDrN8DI8Fm4jLduoG7kEtfNy3Ch4a4BrGSYBBsAYAM6rkavKp7Q5wG049Vrfdkne7fA7AvSWU2hoaNAIXI5hyebVxJdEA69qDjjmuMEmpUYQ5vutaRszwvp3yky+vxFtL/wBlr5hl3RvLSJA9BxWPjMZTpg9Zre9wnyQblIQJFx6jsV7CPkX4fZWLkuZMq2aQ4CxXQUmRceI+f3/cCk8B1yeBj0IUtR5HyVYffd8oTa9VBcw5m68p55sHFehViz6ZYT2sM/B/ovUME6Qs7l7yc9rwNQj36X4jD2tFx4iQg+fSUgQhAFCEQgEJUiByEIQCEIQCRKUgQATpSIQe7cw+bdJg6uHJvQqbTR+5Vl3/ANh/mvR3jZl0XAMei+cOa3lGMDjmOqGKNYdDUO5skFjz3OA8CV9G4h1kGY6tjHtd0NOg0/ldVqPvOvVaw/FR/wC7caLvxlIHgMOIHdNSStlr7ABZWZ4KpUcANN99yDm8x5K0XOLq+Kq13EyQXBrPBrdN2/cs93JzCNP4dJu1+1qR3Eyt/E5A8nfHeUrMs2GwNUHPYfACmZbx+5WnQxW4p1XDkWPpwVGoyDwvqfu36+CC5tyo8TUmAq1OvumeET6KVzroL2EMALoc4eKGX1nvtFJ7j/SVlcnsJ0tT91tz9Fm8+ecijgRQB6+IcGR+43rPPdYD+ZB4BUBcB2KuVZ2rJjmg3QQISIQKhIlQOQhCASoQgREJUiAQlSIBe680/K8Ymh7NWd+PQbDSTerSFg6+pbofA714hQoFxiFr5Th30ajKrHFj2O2muGo/SJBG8EoPp+huVs1AAvNuSfL9lchlWGVCYtOy48WfT4wuwxWYAaEGdL2QXcVXELExOJvHxWfmGcw03v8Ae9crVzdznWJ38Z+7oOurVxcW++K5fM8TeN0/ZTaePMdbWdJ+MKsWkuvqdUE+Be4nfH3da9GgXuaxt3ExHbxVHBtEW3Hhqe4LvuTWT9C3bf8A4jv8reHegv5VgW4enG/Vx4lfOPOZyk9ux73NM0qU0qfAweu8d7vQBes88HKv2TCmlTMVsRLGxq1v53+AMd5C+diIFkEu2gDasoGmLqek4zPYUFUG6kLVG4XU1GJhAxClqUuCiQOSpEqBUhSpCgEJCkQOWnleWGoZOiiy7BF5k6LqcNTDWiEDfZWMFgqGKqTbvV3EvlVgwTogiwlKLntK6LkhnNbF4huDc4nbDujeCQ5rmtLyHGbiGniflhY4gMWnzQUC/NaTh/yg958Wlkf5/RB0GbZViKTy2oNDJ1VTCYeodTFt0DziF7XykyqlWpF1QhhaCduYgdp4Lyd1Bpg0H9KHaETrw7SgKGFbTEkgnwsm0pqPDWAkk6AEkrYwPJivVjaGw3i/5NXZZNklPDjqCXHV7ruP0HYEFXk1yeFEB9SDUiw1DPq7tW5isSGNLiYABJJ3AalBK8y57OU3QYYYZh/ExEh0atpD3vOw8Sg8l5cco3Y7GVK0nYB2KQ4MBse86+KxGvkXVeU6UEoPxTmH4FQFOlAEKShqogVLTKC20pjqYOiaCntughhCVCASJSmoFKfh6W04BRrZybC/mKDRw9PZAaNyvNcs+iZdZXECPdMptMIa0g9iVzUGdmtWRC9C/wBn/LCamIrkdUBtNp4m5dHouDwuG6bEUaX7dRrT3E39JX0xkGV08NSDKbQ1vAIMnnBLvZ2AEgGoAQPzdVxAPiJ8FxfJrOqdLMMNQJ/xHVGxPVDix2yY4kiPFdPzrYro8LTPB5d4hjot/N6LwjIekxGNpmX7TX9LNNjqjmimduzReJAHig+qHAKu8cEmDriqxjxYPaHQbESJgjcexWBSQZuKOyCV8t8uc6OMxlWrMtB2GfwtsCO8yfFfQHO9m/suXv2TFWuehpxY9b33DuYHeML5kexBFCVKQgBABPAQgICE8JAlhA7aTmFRtUzEDUIQgEiVCBaQkrocK7ZYsnCUN60nuhqCxgBJKvkLPyy4laTGoGtYm1hEhTUwqeMdYoLXIGj0maYccHF3k0r6XiAvnfmbYHZq2d1OoR32+pX0DmmLFGk+o7RjS7y0CDz3nixbXhmGa4bbWGo6b7IcQ1lhvOy/yXLcxGFb7Ri3GC5lJjRxh73bUf8ArCpbVTE1cVXqkl1VzRf9loMAdl4V7m0ZsZkWMsPZ3l0ae+zZn1Qe2YBnUA4SPVWlUy59iOB+K57nJ5R+xYR2yYq1pZT4i3Xf4A+ZCDx/nX5Qe14t4BmlQ/DpXt/3Kni4RPBrV5xVbC2MTUBJ3SI+Cya5QVg1SdEpKNNSlqCm4IT4k9yeGIGsTtlSU2KUMlBXaFKxikDFIQgooSpEApaNOSijRJWngqAlBJTpwFFXNgArT7eKhpM2ngIL2CGy0DirLqw00UgoeiSpRHCUBSNu9Uce+0K+WxYWhZOZOtdB1nMdSnMHVNzG7P8AXI/0r1znHxEYdtMa1HX/AIW3PrsrzbmPoRSxFU/9amz+lod/rXWcvcX0uIawaU2geLrn02UHN4SmNmBp4XWvzW4CfacWR/jVTSp/+OiS31ftf0hYma1TTpucB7jSQANTBgAcZXoHJzCey4SjR1dTpsZ/FUI6x8XEoNrA1fxH7mhoLidGxxPdPkvAOX3KY47FvfP4TTsUhwY3R0cXGXeMbl6dznZ37Jg/Z2O/GxIO2RqGaOP80bI7A5eE1XgXKBlaoIjf9/VZtQXU73X7UYin1tEElClZSlltPFSUGCE9xaBc7roMylTnaI4/JO2E/BaE8SfkpnN+4QR0eBT6jACmkQbocJP1+qBzWkn9YStaToE0KxhWnVBkqSjTkpKdMlbGW4OLlBNh8JsjtTKYhy0HrPrNgoG13KxlY6yq1UuEedsRxQdE0SgMukNinMqIIqjLrEzUrbqH4rCzfig9K5u6ooZOX6GpXqHy2Wf6Vca8veXuuTcrk8qzH/hsvwjfzbdZ99zqj3j0C66loSgq1nND6Zd7vSNJ7mdfx9xdblueU206mLrO/CpDq8XuJjqjeSbBeY8pi576FJpIdVqbI4gEQ4+RPmqfLLNZc3D0jFGhYAaFwGyXdsCQP5jvQU+VGePxld9Z+rzYC4a0e60dgHnc71z9ZsaHtVktt9/FUavkgYxt1Ni6sAS3u4Hequ0rrD1b990EG092kNHbr5IGHGriXd5+SkLZ7PH5JWstr52QDHEaJr39qWpYcPmoHdqCSyUkWCr7SRzroLTtysbWy0SqTLlPxLpMDcgvYKkNVoYVyRCCWrvVGrp4oQgbFj4KfJmg1JQhBsvCY7RCEEfzlY/KF0CBvQhBcyExmTBuYNhvY1tOAF6PUf1PP4oQg4zOcQ5uKY4WLKNQtPAlzWSO2CuWquv6/H6IQgcHR6rPxRuhCCKkbq45+gSoQQbZUzShCCLHVSXNbusfFJUCEIISiJKEIJqPvBT4QXJQ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hQWFBQUFxYVFxcVFBQUFRQXGBcXFxUUFRQYHCggGBwlHBQXITEhJSksLi4uFx8zODMsNygtLisBCgoKBQUFDgUFDisZExkrKysrKysrKysrKysrKysrKysrKysrKysrKysrKysrKysrKysrKysrKysrKysrKysrK//AABEIAPQAzwMBIgACEQEDEQH/xAAcAAABBQEBAQAAAAAAAAAAAAAAAQIDBAUGBwj/xABDEAABAwIDAwkGAwYDCQAAAAABAAIRAyEEBTESQVEGBxMiYXGBkaEUMrHB0fAjQuFSYnKCkvEzosIIFSRDU2Nzk7L/xAAUAQEAAAAAAAAAAAAAAAAAAAAA/8QAFBEBAAAAAAAAAAAAAAAAAAAAAP/aAAwDAQACEQMRAD8A8gSQlJRKAARollNJQKnBNCWUDghJKAgVErqsl5D1qtPpqpFKlxM7bv4Wrucm5AYZga4zVmDtHZiDpY3QeT4XLqtUxTpucTwaT8FsUuQ2PcJGGf4wPQle94NjKLIpta0DgGiO+E2riXTO1O+xQfOuOyLEUTFSk5p4EKg6i4bivojGsbVEvG13rAwmXUOldtUmdm1EHuQeKFhG4psr1PlNSpkkCi1scIHkuCxOCa6dnVBkSiUtakWmCFGSgfKWVFtI2kEsolRSjaQTbSXaUIKNpBOHJWuUO0gPQMlKmoBQOlOCYgFA5KAkBQCgdC9E5teThNTpn0w4AHZLoLWnc7Zm65zkHkHtuKaxxLaTOvUcNQ0bh2k28+C92fSZTa2nRhjAIa1sAm0SbXKBjsRSEteekdrFtkdkgWUbczcTLGuaG2cCdoDsINwO6I4b1doZcI60EwZta/fqm1MNs6DZ3G3l4fBAyvjWviWkOG9piOMjWOPD1Wc+u5khzZvYi+v3qrowxmTqLW07PFLXokiOEfp99qDPpVDIjTiosfsxcD01+StVGHcPvsTHsJFh53QcpmlcRsubbWfzDtBXFZkX039WCDvi69LzDKdodXqO7LA964jMcM4Eio2w3wB/dBm0n0qrSKrCHbnbvEjRc1mGDNJ0ajcRoV0Iw9SmZZprJ3jhKvNy41aZ6RuyHX7jxCDhZRKlxmGdTeWO1H3KhQOlEpqJQOCEgKJQOShMlKCgEISIHShNSoHAoASBaOQ4MVa9NhnrOAtrcxZB6rzL5G9tOpXqDZY+zAR78fm7hdelYPLp63fBKlwGXClSp0mWDQAtVoQVqeDhJWwohXZUVUoMethwFnYieK2sSFlV9exBQJdBTZnuUlSuAIOugsqj3z3oJjTnTXf9Vj8psm2mE7M/FbuXm6uYoyIQeIF7qTiHtJZvkXHktWixoa2DLXe67akA/swuozzKGPJI6r+LYB+h7iueqcli9riHkOmbS2CN5agweVmUhzOkYZe2zhvhcUvXH4ao2mW1gHENjaAu4dq8pxgAe6NJKCFIhKECJZQhAicEiUBAqRCEAE5IlQC7Hmrw4fmFK0lsuA7QP1XHL0vmMwoOKq1TEUqYueLju8AUHvdBh1OvwUyawyJSuKBXKvWepHKvWuEFfECdVmuv9AFpu1vv+ir9HrabeH3ZBh1pm0/LxVN7TJ+U38FtV6Z7BI4T56LNqNGhMeQ/VAYHXsWoxgPes6g2Dx++K0WOugp1MGHax8fQ6op4EAaTP3ZXazeH6JrKugMIMjMMta5hGsg66r56zijsV6jeDiF9N1qQAMr5+5fYIsxdR2yQ1xkGDBteCg5lCVNQOSIBQgAnNSBOBQBSIQgUIRKJQC73mcxThjgwGGlrnOG52z7vq5cErWVZi/D1WVaRh7CCO2Nx7Cg+v2GyUFZ2SZg2vQp1WkFtRjXgj94Aq9tIHPVOs77+Kix+aMYDJ0B9BK53D8q6L37Idc27/HTVB0dRwAae7yTMVUvCo16+1QDhuJB85+a5XlByhhnVJDiNk3Av49yDczDM6THEFw2uE/JcxnHKBjbNBO/hPhvHaFwGLqVqn54B95z7an5WVqhgqFFv4mJkuAMCQOOo1t32KDu8r5RMcAXjyu6O0TPouhw2OZUHUM33ggg77FeW4Ho2OBp1KczZpBbI8BJ/RdTk+O1EmSQS0SJ7SdT5juQdpTd4pHiLmIF0lJ0gEcEj2zHkggq1+sNkyN/0XOcrGdMH4WpSaGvYTTfv2h81pY/FU8MQ5+hIFhpPYq3Kqo1zaVWmZDATI4Qg+f8AEUixzmu1aS094MKJWcyxHSVXv/acSqyASpEIFSpqEDkIQgVCQJQgEIKRB9A8yWe9NgugcRt4Z2wBPWNM9ZjiPEif3V0uZ5hMti4MCT8gZXhPNTnfsuYU5JFOtNJ+kGbtJnSCPVe+5jRh4eBNjECd1kHC8p8mLwamKxIpUtwd1AOyJ6y5ai/CD3KlQkGzodr3LsMsyGrXL8RjOq989GH3NIBx2SGmwkQYF+Kp4fk5TwrqhLukdV2yeqXhxfqZIAOugm51CDouQWM9pw1Zs7RpuDZE3ltjffYrh+U9NzHkeC9E5A5eyjRqbDY2tmTvdG1BPgVg8rcqNRpe3UHcg87yzJateo2Z6NrpcQ4NsDBIdxImN/mujzrktQfVa+nstYA6G7IESSTLWg7dyTJIKhyhr2FwA14bjxhbtKTq0nvMDv07UGZQ5M0CZLb2s3qtaBA93id5MmVfyzLgwwBv+7/3WlhqMmYA7gPRaNKiBp+qDQwjYap6IVanUAgKzoAg5/ltl+2wOB93Udi5XMMaG5XXM3aC0eNl3Wd0zUaGC+0b/wAO9eec6tNmGwrKVKwqvEjuufgg8mQhCAQhCAQhCByEJUAhIhAqaU5NKAC+oebLNfa8toVHdZ7AaLydS6n1Z8RB8V8vhe0f7PmbCMThSbgtxDBvIIFOpA7CKf8AUg9brsEfYXPV8m6WpJ8r+v3vXTvCbIaEFejhxTYWjcFjtoy0zxK3aFTbaXaAgx3blkOJhwFzJ0QcjicIKdWRFz5rVaxpGioZ5llV9NzxqzrW4DVU8qzEwA8zOjuPZ2FBtOpt++5RsfF/vzUNZ86H77EtNhj6/BBcouk9ivh6zcGFdlBXzWq0FhJg3jt7F5BzuZn0uJZT3Umadrv0HqvYjB1ExpbReHc59HZzCqf2hTcP6APiCg5NAQhAsIQhAiEqECoSJUCoSIQKkKVNQKF1HNpmvs2ZYZ8w1zxRf2tq9S/YHFp/lXLhOY4ggtMOBBB4EXB80H2QSuc5TZiWNIadVeyXMxi8LRrt0rU2vjgXDrN8DI8Fm4jLduoG7kEtfNy3Ch4a4BrGSYBBsAYAM6rkavKp7Q5wG049Vrfdkne7fA7AvSWU2hoaNAIXI5hyebVxJdEA69qDjjmuMEmpUYQ5vutaRszwvp3yky+vxFtL/wBlr5hl3RvLSJA9BxWPjMZTpg9Zre9wnyQblIQJFx6jsV7CPkX4fZWLkuZMq2aQ4CxXQUmRceI+f3/cCk8B1yeBj0IUtR5HyVYffd8oTa9VBcw5m68p55sHFehViz6ZYT2sM/B/ovUME6Qs7l7yc9rwNQj36X4jD2tFx4iQg+fSUgQhAFCEQgEJUiByEIQCEIQCRKUgQATpSIQe7cw+bdJg6uHJvQqbTR+5Vl3/ANh/mvR3jZl0XAMei+cOa3lGMDjmOqGKNYdDUO5skFjz3OA8CV9G4h1kGY6tjHtd0NOg0/ldVqPvOvVaw/FR/wC7caLvxlIHgMOIHdNSStlr7ABZWZ4KpUcANN99yDm8x5K0XOLq+Kq13EyQXBrPBrdN2/cs93JzCNP4dJu1+1qR3Eyt/E5A8nfHeUrMs2GwNUHPYfACmZbx+5WnQxW4p1XDkWPpwVGoyDwvqfu36+CC5tyo8TUmAq1OvumeET6KVzroL2EMALoc4eKGX1nvtFJ7j/SVlcnsJ0tT91tz9Fm8+ecijgRQB6+IcGR+43rPPdYD+ZB4BUBcB2KuVZ2rJjmg3QQISIQKhIlQOQhCASoQgREJUiAQlSIBe680/K8Ymh7NWd+PQbDSTerSFg6+pbofA714hQoFxiFr5Th30ajKrHFj2O2muGo/SJBG8EoPp+huVs1AAvNuSfL9lchlWGVCYtOy48WfT4wuwxWYAaEGdL2QXcVXELExOJvHxWfmGcw03v8Ae9crVzdznWJ38Z+7oOurVxcW++K5fM8TeN0/ZTaePMdbWdJ+MKsWkuvqdUE+Be4nfH3da9GgXuaxt3ExHbxVHBtEW3Hhqe4LvuTWT9C3bf8A4jv8reHegv5VgW4enG/Vx4lfOPOZyk9ux73NM0qU0qfAweu8d7vQBes88HKv2TCmlTMVsRLGxq1v53+AMd5C+diIFkEu2gDasoGmLqek4zPYUFUG6kLVG4XU1GJhAxClqUuCiQOSpEqBUhSpCgEJCkQOWnleWGoZOiiy7BF5k6LqcNTDWiEDfZWMFgqGKqTbvV3EvlVgwTogiwlKLntK6LkhnNbF4huDc4nbDujeCQ5rmtLyHGbiGniflhY4gMWnzQUC/NaTh/yg958Wlkf5/RB0GbZViKTy2oNDJ1VTCYeodTFt0DziF7XykyqlWpF1QhhaCduYgdp4Lyd1Bpg0H9KHaETrw7SgKGFbTEkgnwsm0pqPDWAkk6AEkrYwPJivVjaGw3i/5NXZZNklPDjqCXHV7ruP0HYEFXk1yeFEB9SDUiw1DPq7tW5isSGNLiYABJJ3AalBK8y57OU3QYYYZh/ExEh0atpD3vOw8Sg8l5cco3Y7GVK0nYB2KQ4MBse86+KxGvkXVeU6UEoPxTmH4FQFOlAEKShqogVLTKC20pjqYOiaCntughhCVCASJSmoFKfh6W04BRrZybC/mKDRw9PZAaNyvNcs+iZdZXECPdMptMIa0g9iVzUGdmtWRC9C/wBn/LCamIrkdUBtNp4m5dHouDwuG6bEUaX7dRrT3E39JX0xkGV08NSDKbQ1vAIMnnBLvZ2AEgGoAQPzdVxAPiJ8FxfJrOqdLMMNQJ/xHVGxPVDix2yY4kiPFdPzrYro8LTPB5d4hjot/N6LwjIekxGNpmX7TX9LNNjqjmimduzReJAHig+qHAKu8cEmDriqxjxYPaHQbESJgjcexWBSQZuKOyCV8t8uc6OMxlWrMtB2GfwtsCO8yfFfQHO9m/suXv2TFWuehpxY9b33DuYHeML5kexBFCVKQgBABPAQgICE8JAlhA7aTmFRtUzEDUIQgEiVCBaQkrocK7ZYsnCUN60nuhqCxgBJKvkLPyy4laTGoGtYm1hEhTUwqeMdYoLXIGj0maYccHF3k0r6XiAvnfmbYHZq2d1OoR32+pX0DmmLFGk+o7RjS7y0CDz3nixbXhmGa4bbWGo6b7IcQ1lhvOy/yXLcxGFb7Ri3GC5lJjRxh73bUf8ArCpbVTE1cVXqkl1VzRf9loMAdl4V7m0ZsZkWMsPZ3l0ae+zZn1Qe2YBnUA4SPVWlUy59iOB+K57nJ5R+xYR2yYq1pZT4i3Xf4A+ZCDx/nX5Qe14t4BmlQ/DpXt/3Kni4RPBrV5xVbC2MTUBJ3SI+Cya5QVg1SdEpKNNSlqCm4IT4k9yeGIGsTtlSU2KUMlBXaFKxikDFIQgooSpEApaNOSijRJWngqAlBJTpwFFXNgArT7eKhpM2ngIL2CGy0DirLqw00UgoeiSpRHCUBSNu9Uce+0K+WxYWhZOZOtdB1nMdSnMHVNzG7P8AXI/0r1znHxEYdtMa1HX/AIW3PrsrzbmPoRSxFU/9amz+lod/rXWcvcX0uIawaU2geLrn02UHN4SmNmBp4XWvzW4CfacWR/jVTSp/+OiS31ftf0hYma1TTpucB7jSQANTBgAcZXoHJzCey4SjR1dTpsZ/FUI6x8XEoNrA1fxH7mhoLidGxxPdPkvAOX3KY47FvfP4TTsUhwY3R0cXGXeMbl6dznZ37Jg/Z2O/GxIO2RqGaOP80bI7A5eE1XgXKBlaoIjf9/VZtQXU73X7UYin1tEElClZSlltPFSUGCE9xaBc7roMylTnaI4/JO2E/BaE8SfkpnN+4QR0eBT6jACmkQbocJP1+qBzWkn9YStaToE0KxhWnVBkqSjTkpKdMlbGW4OLlBNh8JsjtTKYhy0HrPrNgoG13KxlY6yq1UuEedsRxQdE0SgMukNinMqIIqjLrEzUrbqH4rCzfig9K5u6ooZOX6GpXqHy2Wf6Vca8veXuuTcrk8qzH/hsvwjfzbdZ99zqj3j0C66loSgq1nND6Zd7vSNJ7mdfx9xdblueU206mLrO/CpDq8XuJjqjeSbBeY8pi576FJpIdVqbI4gEQ4+RPmqfLLNZc3D0jFGhYAaFwGyXdsCQP5jvQU+VGePxld9Z+rzYC4a0e60dgHnc71z9ZsaHtVktt9/FUavkgYxt1Ni6sAS3u4Hequ0rrD1b990EG092kNHbr5IGHGriXd5+SkLZ7PH5JWstr52QDHEaJr39qWpYcPmoHdqCSyUkWCr7SRzroLTtysbWy0SqTLlPxLpMDcgvYKkNVoYVyRCCWrvVGrp4oQgbFj4KfJmg1JQhBsvCY7RCEEfzlY/KF0CBvQhBcyExmTBuYNhvY1tOAF6PUf1PP4oQg4zOcQ5uKY4WLKNQtPAlzWSO2CuWquv6/H6IQgcHR6rPxRuhCCKkbq45+gSoQQbZUzShCCLHVSXNbusfFJUCEIISiJKEIJqPvBT4QXJQh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hQWFBQUFxYVFxcVFBQUFRQXGBcXFxUUFRQYHCggGBwlHBQXITEhJSksLi4uFx8zODMsNygtLisBCgoKBQUFDgUFDisZExkrKysrKysrKysrKysrKysrKysrKysrKysrKysrKysrKysrKysrKysrKysrKysrKysrK//AABEIAPQAzwMBIgACEQEDEQH/xAAcAAABBQEBAQAAAAAAAAAAAAAAAQIDBAUGBwj/xABDEAABAwIDAwkGAwYDCQAAAAABAAIRAyEEBTESQVEGBxMiYXGBkaEUMrHB0fAjQuFSYnKCkvEzosIIFSRDU2Nzk7L/xAAUAQEAAAAAAAAAAAAAAAAAAAAA/8QAFBEBAAAAAAAAAAAAAAAAAAAAAP/aAAwDAQACEQMRAD8A8gSQlJRKAARollNJQKnBNCWUDghJKAgVErqsl5D1qtPpqpFKlxM7bv4Wrucm5AYZga4zVmDtHZiDpY3QeT4XLqtUxTpucTwaT8FsUuQ2PcJGGf4wPQle94NjKLIpta0DgGiO+E2riXTO1O+xQfOuOyLEUTFSk5p4EKg6i4bivojGsbVEvG13rAwmXUOldtUmdm1EHuQeKFhG4psr1PlNSpkkCi1scIHkuCxOCa6dnVBkSiUtakWmCFGSgfKWVFtI2kEsolRSjaQTbSXaUIKNpBOHJWuUO0gPQMlKmoBQOlOCYgFA5KAkBQCgdC9E5teThNTpn0w4AHZLoLWnc7Zm65zkHkHtuKaxxLaTOvUcNQ0bh2k28+C92fSZTa2nRhjAIa1sAm0SbXKBjsRSEteekdrFtkdkgWUbczcTLGuaG2cCdoDsINwO6I4b1doZcI60EwZta/fqm1MNs6DZ3G3l4fBAyvjWviWkOG9piOMjWOPD1Wc+u5khzZvYi+v3qrowxmTqLW07PFLXokiOEfp99qDPpVDIjTiosfsxcD01+StVGHcPvsTHsJFh53QcpmlcRsubbWfzDtBXFZkX039WCDvi69LzDKdodXqO7LA964jMcM4Eio2w3wB/dBm0n0qrSKrCHbnbvEjRc1mGDNJ0ajcRoV0Iw9SmZZprJ3jhKvNy41aZ6RuyHX7jxCDhZRKlxmGdTeWO1H3KhQOlEpqJQOCEgKJQOShMlKCgEISIHShNSoHAoASBaOQ4MVa9NhnrOAtrcxZB6rzL5G9tOpXqDZY+zAR78fm7hdelYPLp63fBKlwGXClSp0mWDQAtVoQVqeDhJWwohXZUVUoMethwFnYieK2sSFlV9exBQJdBTZnuUlSuAIOugsqj3z3oJjTnTXf9Vj8psm2mE7M/FbuXm6uYoyIQeIF7qTiHtJZvkXHktWixoa2DLXe67akA/swuozzKGPJI6r+LYB+h7iueqcli9riHkOmbS2CN5agweVmUhzOkYZe2zhvhcUvXH4ao2mW1gHENjaAu4dq8pxgAe6NJKCFIhKECJZQhAicEiUBAqRCEAE5IlQC7Hmrw4fmFK0lsuA7QP1XHL0vmMwoOKq1TEUqYueLju8AUHvdBh1OvwUyawyJSuKBXKvWepHKvWuEFfECdVmuv9AFpu1vv+ir9HrabeH3ZBh1pm0/LxVN7TJ+U38FtV6Z7BI4T56LNqNGhMeQ/VAYHXsWoxgPes6g2Dx++K0WOugp1MGHax8fQ6op4EAaTP3ZXazeH6JrKugMIMjMMta5hGsg66r56zijsV6jeDiF9N1qQAMr5+5fYIsxdR2yQ1xkGDBteCg5lCVNQOSIBQgAnNSBOBQBSIQgUIRKJQC73mcxThjgwGGlrnOG52z7vq5cErWVZi/D1WVaRh7CCO2Nx7Cg+v2GyUFZ2SZg2vQp1WkFtRjXgj94Aq9tIHPVOs77+Kix+aMYDJ0B9BK53D8q6L37Idc27/HTVB0dRwAae7yTMVUvCo16+1QDhuJB85+a5XlByhhnVJDiNk3Av49yDczDM6THEFw2uE/JcxnHKBjbNBO/hPhvHaFwGLqVqn54B95z7an5WVqhgqFFv4mJkuAMCQOOo1t32KDu8r5RMcAXjyu6O0TPouhw2OZUHUM33ggg77FeW4Ho2OBp1KczZpBbI8BJ/RdTk+O1EmSQS0SJ7SdT5juQdpTd4pHiLmIF0lJ0gEcEj2zHkggq1+sNkyN/0XOcrGdMH4WpSaGvYTTfv2h81pY/FU8MQ5+hIFhpPYq3Kqo1zaVWmZDATI4Qg+f8AEUixzmu1aS094MKJWcyxHSVXv/acSqyASpEIFSpqEDkIQgVCQJQgEIKRB9A8yWe9NgugcRt4Z2wBPWNM9ZjiPEif3V0uZ5hMti4MCT8gZXhPNTnfsuYU5JFOtNJ+kGbtJnSCPVe+5jRh4eBNjECd1kHC8p8mLwamKxIpUtwd1AOyJ6y5ai/CD3KlQkGzodr3LsMsyGrXL8RjOq989GH3NIBx2SGmwkQYF+Kp4fk5TwrqhLukdV2yeqXhxfqZIAOugm51CDouQWM9pw1Zs7RpuDZE3ltjffYrh+U9NzHkeC9E5A5eyjRqbDY2tmTvdG1BPgVg8rcqNRpe3UHcg87yzJateo2Z6NrpcQ4NsDBIdxImN/mujzrktQfVa+nstYA6G7IESSTLWg7dyTJIKhyhr2FwA14bjxhbtKTq0nvMDv07UGZQ5M0CZLb2s3qtaBA93id5MmVfyzLgwwBv+7/3WlhqMmYA7gPRaNKiBp+qDQwjYap6IVanUAgKzoAg5/ltl+2wOB93Udi5XMMaG5XXM3aC0eNl3Wd0zUaGC+0b/wAO9eec6tNmGwrKVKwqvEjuufgg8mQhCAQhCAQhCByEJUAhIhAqaU5NKAC+oebLNfa8toVHdZ7AaLydS6n1Z8RB8V8vhe0f7PmbCMThSbgtxDBvIIFOpA7CKf8AUg9brsEfYXPV8m6WpJ8r+v3vXTvCbIaEFejhxTYWjcFjtoy0zxK3aFTbaXaAgx3blkOJhwFzJ0QcjicIKdWRFz5rVaxpGioZ5llV9NzxqzrW4DVU8qzEwA8zOjuPZ2FBtOpt++5RsfF/vzUNZ86H77EtNhj6/BBcouk9ivh6zcGFdlBXzWq0FhJg3jt7F5BzuZn0uJZT3Umadrv0HqvYjB1ExpbReHc59HZzCqf2hTcP6APiCg5NAQhAsIQhAiEqECoSJUCoSIQKkKVNQKF1HNpmvs2ZYZ8w1zxRf2tq9S/YHFp/lXLhOY4ggtMOBBB4EXB80H2QSuc5TZiWNIadVeyXMxi8LRrt0rU2vjgXDrN8DI8Fm4jLduoG7kEtfNy3Ch4a4BrGSYBBsAYAM6rkavKp7Q5wG049Vrfdkne7fA7AvSWU2hoaNAIXI5hyebVxJdEA69qDjjmuMEmpUYQ5vutaRszwvp3yky+vxFtL/wBlr5hl3RvLSJA9BxWPjMZTpg9Zre9wnyQblIQJFx6jsV7CPkX4fZWLkuZMq2aQ4CxXQUmRceI+f3/cCk8B1yeBj0IUtR5HyVYffd8oTa9VBcw5m68p55sHFehViz6ZYT2sM/B/ovUME6Qs7l7yc9rwNQj36X4jD2tFx4iQg+fSUgQhAFCEQgEJUiByEIQCEIQCRKUgQATpSIQe7cw+bdJg6uHJvQqbTR+5Vl3/ANh/mvR3jZl0XAMei+cOa3lGMDjmOqGKNYdDUO5skFjz3OA8CV9G4h1kGY6tjHtd0NOg0/ldVqPvOvVaw/FR/wC7caLvxlIHgMOIHdNSStlr7ABZWZ4KpUcANN99yDm8x5K0XOLq+Kq13EyQXBrPBrdN2/cs93JzCNP4dJu1+1qR3Eyt/E5A8nfHeUrMs2GwNUHPYfACmZbx+5WnQxW4p1XDkWPpwVGoyDwvqfu36+CC5tyo8TUmAq1OvumeET6KVzroL2EMALoc4eKGX1nvtFJ7j/SVlcnsJ0tT91tz9Fm8+ecijgRQB6+IcGR+43rPPdYD+ZB4BUBcB2KuVZ2rJjmg3QQISIQKhIlQOQhCASoQgREJUiAQlSIBe680/K8Ymh7NWd+PQbDSTerSFg6+pbofA714hQoFxiFr5Th30ajKrHFj2O2muGo/SJBG8EoPp+huVs1AAvNuSfL9lchlWGVCYtOy48WfT4wuwxWYAaEGdL2QXcVXELExOJvHxWfmGcw03v8Ae9crVzdznWJ38Z+7oOurVxcW++K5fM8TeN0/ZTaePMdbWdJ+MKsWkuvqdUE+Be4nfH3da9GgXuaxt3ExHbxVHBtEW3Hhqe4LvuTWT9C3bf8A4jv8reHegv5VgW4enG/Vx4lfOPOZyk9ux73NM0qU0qfAweu8d7vQBes88HKv2TCmlTMVsRLGxq1v53+AMd5C+diIFkEu2gDasoGmLqek4zPYUFUG6kLVG4XU1GJhAxClqUuCiQOSpEqBUhSpCgEJCkQOWnleWGoZOiiy7BF5k6LqcNTDWiEDfZWMFgqGKqTbvV3EvlVgwTogiwlKLntK6LkhnNbF4huDc4nbDujeCQ5rmtLyHGbiGniflhY4gMWnzQUC/NaTh/yg958Wlkf5/RB0GbZViKTy2oNDJ1VTCYeodTFt0DziF7XykyqlWpF1QhhaCduYgdp4Lyd1Bpg0H9KHaETrw7SgKGFbTEkgnwsm0pqPDWAkk6AEkrYwPJivVjaGw3i/5NXZZNklPDjqCXHV7ruP0HYEFXk1yeFEB9SDUiw1DPq7tW5isSGNLiYABJJ3AalBK8y57OU3QYYYZh/ExEh0atpD3vOw8Sg8l5cco3Y7GVK0nYB2KQ4MBse86+KxGvkXVeU6UEoPxTmH4FQFOlAEKShqogVLTKC20pjqYOiaCntughhCVCASJSmoFKfh6W04BRrZybC/mKDRw9PZAaNyvNcs+iZdZXECPdMptMIa0g9iVzUGdmtWRC9C/wBn/LCamIrkdUBtNp4m5dHouDwuG6bEUaX7dRrT3E39JX0xkGV08NSDKbQ1vAIMnnBLvZ2AEgGoAQPzdVxAPiJ8FxfJrOqdLMMNQJ/xHVGxPVDix2yY4kiPFdPzrYro8LTPB5d4hjot/N6LwjIekxGNpmX7TX9LNNjqjmimduzReJAHig+qHAKu8cEmDriqxjxYPaHQbESJgjcexWBSQZuKOyCV8t8uc6OMxlWrMtB2GfwtsCO8yfFfQHO9m/suXv2TFWuehpxY9b33DuYHeML5kexBFCVKQgBABPAQgICE8JAlhA7aTmFRtUzEDUIQgEiVCBaQkrocK7ZYsnCUN60nuhqCxgBJKvkLPyy4laTGoGtYm1hEhTUwqeMdYoLXIGj0maYccHF3k0r6XiAvnfmbYHZq2d1OoR32+pX0DmmLFGk+o7RjS7y0CDz3nixbXhmGa4bbWGo6b7IcQ1lhvOy/yXLcxGFb7Ri3GC5lJjRxh73bUf8ArCpbVTE1cVXqkl1VzRf9loMAdl4V7m0ZsZkWMsPZ3l0ae+zZn1Qe2YBnUA4SPVWlUy59iOB+K57nJ5R+xYR2yYq1pZT4i3Xf4A+ZCDx/nX5Qe14t4BmlQ/DpXt/3Kni4RPBrV5xVbC2MTUBJ3SI+Cya5QVg1SdEpKNNSlqCm4IT4k9yeGIGsTtlSU2KUMlBXaFKxikDFIQgooSpEApaNOSijRJWngqAlBJTpwFFXNgArT7eKhpM2ngIL2CGy0DirLqw00UgoeiSpRHCUBSNu9Uce+0K+WxYWhZOZOtdB1nMdSnMHVNzG7P8AXI/0r1znHxEYdtMa1HX/AIW3PrsrzbmPoRSxFU/9amz+lod/rXWcvcX0uIawaU2geLrn02UHN4SmNmBp4XWvzW4CfacWR/jVTSp/+OiS31ftf0hYma1TTpucB7jSQANTBgAcZXoHJzCey4SjR1dTpsZ/FUI6x8XEoNrA1fxH7mhoLidGxxPdPkvAOX3KY47FvfP4TTsUhwY3R0cXGXeMbl6dznZ37Jg/Z2O/GxIO2RqGaOP80bI7A5eE1XgXKBlaoIjf9/VZtQXU73X7UYin1tEElClZSlltPFSUGCE9xaBc7roMylTnaI4/JO2E/BaE8SfkpnN+4QR0eBT6jACmkQbocJP1+qBzWkn9YStaToE0KxhWnVBkqSjTkpKdMlbGW4OLlBNh8JsjtTKYhy0HrPrNgoG13KxlY6yq1UuEedsRxQdE0SgMukNinMqIIqjLrEzUrbqH4rCzfig9K5u6ooZOX6GpXqHy2Wf6Vca8veXuuTcrk8qzH/hsvwjfzbdZ99zqj3j0C66loSgq1nND6Zd7vSNJ7mdfx9xdblueU206mLrO/CpDq8XuJjqjeSbBeY8pi576FJpIdVqbI4gEQ4+RPmqfLLNZc3D0jFGhYAaFwGyXdsCQP5jvQU+VGePxld9Z+rzYC4a0e60dgHnc71z9ZsaHtVktt9/FUavkgYxt1Ni6sAS3u4Hequ0rrD1b990EG092kNHbr5IGHGriXd5+SkLZ7PH5JWstr52QDHEaJr39qWpYcPmoHdqCSyUkWCr7SRzroLTtysbWy0SqTLlPxLpMDcgvYKkNVoYVyRCCWrvVGrp4oQgbFj4KfJmg1JQhBsvCY7RCEEfzlY/KF0CBvQhBcyExmTBuYNhvY1tOAF6PUf1PP4oQg4zOcQ5uKY4WLKNQtPAlzWSO2CuWquv6/H6IQgcHR6rPxRuhCCKkbq45+gSoQQbZUzShCCLHVSXNbusfFJUCEIISiJKEIJqPvBT4QXJQh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upload.wikimedia.org/wikipedia/commons/b/b8/FDR_in_1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" y="1143000"/>
            <a:ext cx="2521527" cy="29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hepeppercat.com/wp-content/uploads/2013/04/Winston-Churchil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63782"/>
            <a:ext cx="2562306" cy="29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2/27/De_Gaulle-OW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06" y="1177639"/>
            <a:ext cx="1969067" cy="29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4.bp.blogspot.com/-wxdgAiRcjHg/TmGF3cAnttI/AAAAAAAAGEM/fYvHGh8e2b8/s1600/stalinDM2109_468x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73" y="1163782"/>
            <a:ext cx="2508683" cy="29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57" y="5306291"/>
            <a:ext cx="2200090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1"/>
                </a:solidFill>
                <a:hlinkClick r:id="rId7"/>
              </a:rPr>
              <a:t>Lend-Lease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17" y="16827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THE 2 SIDES</a:t>
            </a:r>
            <a:endParaRPr lang="en-US" sz="60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96" y="1077413"/>
            <a:ext cx="297872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 smtClean="0">
                <a:solidFill>
                  <a:schemeClr val="bg1"/>
                </a:solidFill>
              </a:rPr>
              <a:t>The Axis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hird-reich-books.com/FLAG201l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5062163"/>
            <a:ext cx="2459182" cy="14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1118728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The Allies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3.bp.blogspot.com/-6Y4n-ahmiS8/Tc4JC6pYpyI/AAAAAAAAAEs/vVzSaxnZnEU/s1600/japan-rising-sun-flag-5-x-3-2376-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7" y="1731866"/>
            <a:ext cx="2410692" cy="14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1.bp.blogspot.com/-va4rj7EMkp0/T9HW7YAKkZI/AAAAAAAAGZQ/0Tvv_VBqb4c/s1600/Italy_Flag_Touri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96107"/>
            <a:ext cx="243327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upload.wikimedia.org/wikipedia/en/a/a4/Flag_of_the_United_Stat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://blogs.smithsonianmag.com/smartnews/files/2013/06/06_13_2013_us-fla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18" y="3177050"/>
            <a:ext cx="1878344" cy="9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upload.wikimedia.org/wikipedia/en/thumb/a/ae/Flag_of_the_United_Kingdom.svg/1200px-Flag_of_the_United_Kingdom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77" y="4350314"/>
            <a:ext cx="1974370" cy="9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hldataprotection.com/uploads/image/French_flag2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90" y="1765059"/>
            <a:ext cx="1878345" cy="12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0" descr="http://upload.wikimedia.org/wikipedia/commons/a/a9/Flag_of_the_Soviet_Union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2" descr="http://upload.wikimedia.org/wikipedia/commons/a/a9/Flag_of_the_Soviet_Union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6" name="Picture 24" descr="http://www.world-war-2.info/_images/soviet_fla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72" y="5603376"/>
            <a:ext cx="1936483" cy="9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25636" y="1085535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Stencil" panose="040409050D0802020404" pitchFamily="82" charset="0"/>
              </a:rPr>
              <a:t>VS.</a:t>
            </a:r>
          </a:p>
        </p:txBody>
      </p:sp>
      <p:cxnSp>
        <p:nvCxnSpPr>
          <p:cNvPr id="12" name="Straight Connector 11"/>
          <p:cNvCxnSpPr>
            <a:stCxn id="10" idx="2"/>
          </p:cNvCxnSpPr>
          <p:nvPr/>
        </p:nvCxnSpPr>
        <p:spPr>
          <a:xfrm flipH="1">
            <a:off x="4661011" y="1731866"/>
            <a:ext cx="1" cy="45639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1731866"/>
            <a:ext cx="183468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J</a:t>
            </a:r>
            <a:r>
              <a:rPr lang="en-US" sz="2800" b="1" dirty="0" smtClean="0"/>
              <a:t>apan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Tojo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4000" b="1" u="sng" dirty="0" smtClean="0"/>
              <a:t>I</a:t>
            </a:r>
            <a:r>
              <a:rPr lang="en-US" sz="2800" b="1" dirty="0" smtClean="0"/>
              <a:t>taly </a:t>
            </a:r>
          </a:p>
          <a:p>
            <a:pPr algn="ctr"/>
            <a:r>
              <a:rPr lang="en-US" sz="2800" b="1" dirty="0" smtClean="0">
                <a:solidFill>
                  <a:srgbClr val="009900"/>
                </a:solidFill>
              </a:rPr>
              <a:t>Mussolini</a:t>
            </a:r>
            <a:endParaRPr lang="en-US" sz="2800" b="1" dirty="0">
              <a:solidFill>
                <a:srgbClr val="009900"/>
              </a:solidFill>
            </a:endParaRPr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4000" b="1" u="sng" dirty="0" smtClean="0"/>
              <a:t>G</a:t>
            </a:r>
            <a:r>
              <a:rPr lang="en-US" sz="2800" b="1" dirty="0" smtClean="0"/>
              <a:t>ermany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Hitler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1012" y="1824841"/>
            <a:ext cx="23781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F</a:t>
            </a:r>
            <a:r>
              <a:rPr lang="en-US" sz="2400" b="1" dirty="0" smtClean="0"/>
              <a:t>rance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De Gaulle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600" b="1" u="sng" dirty="0" smtClean="0"/>
              <a:t>A</a:t>
            </a:r>
            <a:r>
              <a:rPr lang="en-US" sz="2400" b="1" dirty="0" smtClean="0"/>
              <a:t>merica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FDR</a:t>
            </a:r>
          </a:p>
          <a:p>
            <a:pPr algn="ctr"/>
            <a:r>
              <a:rPr lang="en-US" sz="2400" b="1" dirty="0" smtClean="0"/>
              <a:t> </a:t>
            </a:r>
          </a:p>
          <a:p>
            <a:pPr algn="ctr"/>
            <a:r>
              <a:rPr lang="en-US" sz="3600" b="1" u="sng" dirty="0" smtClean="0"/>
              <a:t>B</a:t>
            </a:r>
            <a:r>
              <a:rPr lang="en-US" sz="2400" b="1" dirty="0" smtClean="0"/>
              <a:t>ritain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Churchill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600" b="1" u="sng" dirty="0" smtClean="0"/>
              <a:t>S</a:t>
            </a:r>
            <a:r>
              <a:rPr lang="en-US" sz="2400" b="1" dirty="0" smtClean="0"/>
              <a:t>oviet Union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Stalin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2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1" y="16095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</a:rPr>
              <a:t>The Generals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344" y="1391911"/>
            <a:ext cx="3886200" cy="685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</a:rPr>
              <a:t>Omar Bradley </a:t>
            </a:r>
            <a:endParaRPr lang="en-US" sz="24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http://t2.gstatic.com/images?q=tbn:ANd9GcRzYW0CPdudSMOVITr6JWXsodigJF0CN3ZT3-OOKs-BGB96_486QQ:3.bp.blogspot.com/_femhrxbNtS0/Sk0i8EtLupI/AAAAAAAAAa0/OmT1aXfzOnU/s1600-h/general-george-s-pat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64790"/>
            <a:ext cx="2682057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8/General_of_the_Army_Dwight_D._Eisenhower_1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2286000"/>
            <a:ext cx="2556773" cy="3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b/bf/Omar_Bradley,_official_military_photo,_194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47" y="2286000"/>
            <a:ext cx="2147994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8299" y="1375823"/>
            <a:ext cx="2315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</a:rPr>
              <a:t>George S. Patton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1523" y="1375823"/>
            <a:ext cx="2996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</a:rPr>
              <a:t>Dwight D. Eisenhower</a:t>
            </a:r>
          </a:p>
        </p:txBody>
      </p:sp>
    </p:spTree>
    <p:extLst>
      <p:ext uri="{BB962C8B-B14F-4D97-AF65-F5344CB8AC3E}">
        <p14:creationId xmlns:p14="http://schemas.microsoft.com/office/powerpoint/2010/main" val="162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ps.ablongman.com/wps/media/objects/244/250679/carnesmg/M74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96000" cy="59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xQTEhUUExQWFhUVGRcbGBgYGBobFxsYHhgYHRodGCAYHCkhGholHhgYITEhJikrLi4uHCAzODMsNygtLi0BCgoKDg0OGxAQGzQmICQtLywvMiwsLC0sLCwsLywsNC80LCwsLywsLCwsLCwsLCwsLCwsLCwsLCwsLCwsLCwsLP/AABEIANEA8QMBIgACEQEDEQH/xAAbAAACAwEBAQAAAAAAAAAAAAADBAACBQEGB//EAEMQAAIBAwIDBQQHBgUDBAMAAAECEQADIRIxBEFRBRMiYXEygZGxBkJSocHR8BQjM2Jy4RU0c7LxQ4KSJIOiwlNUY//EABoBAAIDAQEAAAAAAAAAAAAAAAMEAAECBQb/xAAuEQACAgEDAwMDAwQDAAAAAAAAAQIRAxIhMQQTQSJRYRQycaHB8IGRseEFIzP/2gAMAwEAAhEDEQA/APrlSqG54gsHIJmMYjc9c1ejiRKVv8EGbVruLtIVoBjbH5b0XiL2hdRDHyUSfhVrTyAYInkRB94qFirdioZaWa5EB3MkZmJjY4BH8o6Vh3uyWLk/vxBOxlciMeE4E4jbfzr1StSw7TGf3d3Bj+GfPI6jH3ihygmVKCk7PO8L2VcDYF9iRs5x1nIAB+4chXqeGRlRQ2WAzFd4fig4kBh5MpU/Bh/arM1XCGkkYKO5U1KlStkJUqVKhCVKlWUVCzhMZNYvbPGOjrtoZfYMhs4MwSZgnyHStnjOJFq2XPLl1JwK872dqvcQbrAQMn4eED7j7qFlzLGrYxiwuW/hCvBdlM+gxCscwYKieh9DG/KnLvYkNuFB2xInyzjrHrW+g61TivZ9GX5x8jXGeeUpWx5ZZL7dhPheE0IEmevnO/uz8qFxkBQgERBjkBn+9PUhxgOozzAj06fH50TXVWCnBzjJLloVB2x+pq6EDWxLjRojQVB8ReZJU/ZFctIAfESB13I9QeXpR+M4e4iXO68bEWSPADibnIzPrT6W1o5XS4tWVJh+zuMD6gXugIpYkm2cCP8A+dX4e7ZMut67JBYjSk4UMRHd7gRilPo6/E94/eW4Hdtp8CpLSIEgCtvh79+PHZAMHZhEgDbyJkD0zW4ttbnTy4lCVbGXd7hmJN67Jz7IjbH/AEulcfhrBUkXLpCsFOEBBPqg9ceR5itO5xV4bWAfRxPPy8h8avZu3dQ1WQoJgkMCdhB2yJMffV0B7UPYxinDb99d5j2B1z/0vKr8Nwth2hbt3VJGy59o793EQpNabXL4JC2kicZjHMnP6z79ILVUV2oeyPMWuHsFgBcvSxgYTy/k28VG7X7MFqxcuh3JtozAHRBgTBhNq9EFrM+lH+T4j/Suf7TUpE7UPY8X/jH8n/y/tXazKlZpCnbj7HvLtnU6khoCtkMRklOhB+rUvWQASA7EchccT8WpmpTRoSs8LqSLgeSCGBuNnlOGjO/vod5XDkBLjLBg96QCYnm0iTitGpULM0u0fwb5OcC6Okje6N9vXyzTnCrA9llkkkMdRnaZ1HkBzo1SoQlQCpXVqERNNcrlmyF1EAAsSTE5PvqxFQjOVKkVdVqESOBaIooPFcUloS7AdN/w9K8z2h2y9wFMBSSZHMfVBB5Y9+KzJpchseKUnSRf6Qdod6yos6VJn+rbHXmPfzra7P4fQirGQBPrz+/nWN2Z2WLiamYgTiI5Hc/KvSDFcfqsuuVLwPtKEVBf1/JCMUK3w5eSxOk7KI26kxud8RGKuWyVGT8vXpVXvADShB6kHbOffv6VvpcdJzmthbI7dICh3AmAYBO5wPj60txw9k8gTPv2/XnTDOBPkJgbxVLo1qQCMj1FYmtVutg+N6WhC6KO99WRyzRAtTgkAzcAiBz3oToeYIP3e486twVtWF0MJEWsTHO70osJN4ZRXNCzhKHVa/DDdjhNT6bmdDZ0kRtnPSneCQ6RHFaxpME6SY0jSTnce0TznlQeA4e2usi2fYaRJaRiRB3micLctRP7M6wrY7v+UagPdCj0iidIpLFUv0/2HzS1SstcttIjiwPKEz7X4/I+4nDoda/+oD5PhOnIgY8PMZM+fSlXe20f+leJEkpGCDO2THMGKc4BLbmRZa2VgjUukzkYIPRduhHWmgQBrQLGOKYeL2Z+A3n8PKtkUueBtzOhZ3mBPxpioQ7WX9KP8nxH+lc/2mtSsv6T/wCT4j/Suf7TUIfOIrld+HxqVgUPo1SpUpoySpUqVCEqVKlQhKsFrqLSq9oiSSALcDS05edtIqi9lyNRQr17SVWCS0x0AG5NAs9o94VVVhiczkaeeRmfdTjDM/r9YFROyWmtiULtC8UsuwwQMeuw38zRRSX0icDh2BMTpA9ZB/CobieJ4u/c1YGsmZZmyOm++fP+y9u/eJzbABx7QmSTvnbAPXNPOcb/APFVUT8qQyS1SPQYoKEfY3Ozbl/uUFtEbfVLAEEljtPUL/5TNOHi+JxNlIkAnWMTz3z6c/uovYNuLKmILST55wfSIp516DYgx6EGkNu5T4s5+V7toLYtBAFHL7/Wsri3uqR3aK+W1SQpnVv8JNanfrjO50j+rOPXBpS44ViDALMY2zz5bGI3rqdQrhsK4mlIyeJa87KO6iASx1LvI2AbPvPWmrQfw8iQNQBBAMCRJAmDiR+UMsJIgFiMeHb/ALuQ99XuWSuTEdJ+U4oWPVp42ouSWrkBxJBUGDuIPLff4TvQOGsP++7owx7o4Mc7s5mrcL2qjB1UhtDaCAZg6QdLeYBXHRhRuybijvS7aVVbck+Rub1Xb0vVD2JLKpReOfNhezLXEBm1NPgOnU8jViJgnFGS1xYWNdomDJIO+mBpgDT4s51dKvavWLttouKyMjTBHsEZPpFI2/2bTi9cCnU48ZlpGrwzk4z5k5kmjY3Jx9SM44RjGouzSYcRJg2Y5SGnfnBjbyqscV1szA5Pk5nnjlHv9KUuJYEKb7g+Np1wQfCDJjcAYnlNOdnd0raUulicBS+r2ZmJ55z5RRAh104jXqVkCwPCwkcp9kAg4bMnfaq6eKnLWYknAeYzAMnoZkRkdK06lQhnhOIhZa3q+sQraTldgZOwfnzHrSXbS3P2HiO90lu6adO092JjA+tq90Vu1l/Sj/J8R/pXP9pqEPnOqpUqVmxM+i1KlSmSiVKlSoQgFXVK6i0JeKJDQuxIHQ7ZPlnlNYlNR5NxjYxoxXmOMSb1xoKyAI5YAyMD9etD7W+lBs+Jl1W28J1OqwxwByIJzGfhS3aXCMXRrbFGViXtyArAgLpb2ugyOZ51jWnBtA8yTSXCNXs3iXUhEzOYOR8d/wBbVuXKw/o3ffUVe2qyJnXLYjEBQInzHpWxxbMFJQamxAJjn+U1ePjkvGvRyWU0Dteyz2jp3GfOIMx50Fr1yYCr9bmNwBp+tz/EUR+0O6RmvQoDaVj632esTjFEktgmN7nkLHCNdfSgkke4Dz6Ctw/R4JoJcFi4kEQpXcgbyd65Y7fscJbS1cul7sFnJOSxYlpJjGqQPICnOzu1F4hJlWKkNA5AEZ6zGfOle2km/LH83Uzlxwhtb3PGnPnjl7/KqcbMEK5DEYURJ32xNM3Lcx5VVP4gz9UgD1I/KkcSjPJFJUBlai7YjYscSBLXLWpgNUWmgMBEr+8wPIz686s7un8Yo4IMAW9ORG5LkcunOmH4nws2Ixpwek5iZ3zAxBoLXV1qXUTABzKg7j+reuo2oxXgBFOT2M0dvIw1C6FWJwIUDlJI8xv5YqycX3sOHDgSBEb85gYO3xq3Hoiu0MigEQPDAwN/eTzG9Bte1OMj6pkYPPHmK5eTI05Rk2dPHjTUXFCz9nWjuv3nqDG+2Ntq1fo9b7oXRaSdK29KzE5uczSgIJMZgkfDcVq9g+3dj7Nv53KaxzTao5OLFJZG5Pj9fkb4XibrW5ucOUOiSmpGGqPYBG/SYig2bpKktwsHSSRC5OmSPUnw+fpTdhGFpgboZoaHgADeNsY/CgWrF7SNN8EYg6QZEHmSZ3XO+DkzR4u0NJ3vVfANbpzPC7zyXImIM89Pup3gsyTb0EGBgTETOOWTS/cXs6bwnwz4QYIUT6TvHn8RixxGltF5WMmJURMtInJEHHlpjyqyGvUmsq5Zuxci+ApDQSAdJ1GTPkJEdfhV+G4e6GB70FTBjTM7bGdoB+NQhpVl/Sj/ACfEf6Vz/aa06zPpR/k+I/0rn+01CHzmpXalZEz6JUqVKZKJSnG8G1wjTde3H2Zz6wRTdQVC0Z/EcE4AniLknYLInwhYkGeQMk7knbAbtIYgggHkdMAdBG/T3ctqLctBtJkgrsR98+VWWx1Y+4AfMGk+oxznsqoPCS8i97g0uN4lmBkcsnE9djS/aenuyxZTLYJgCJyo68z7jQe1rZV8iQRgrduW2xHtaMHJPuivGcdwqHUt21ZcrLKty/cPighQS4yDOfXIkTWoLtY0vILI4SnT8mhw99zda4BeCjGGwRKkEeEjOnYmIJr1nZmrxgrcABWGubt4QCQIx7MkYya8j2DZt3LYZuHS06HTpBVtOmIgpygCBvFepPCCVbhUsDcMWU6gOWnT6n41rE9jMKVw9hh+AQnUZmZ3PWeXmAaW+k8DhbhKlo2A3k4B84mfdXbt/iEbxdwFjBOsS0YE5jPL4TV7PFvP702NBOy6idsb+fPFGcrQSKp2eZ7dvs3GFQiaIB1btGgHYDbUwPuNag7VXh7aqqPcJjKqWPibSNKquojqIxB9aS4+xHEymkottUQsxywA3zkeEA9ZpnsfiFdLd5pDKW/dqpADhoYguqnTqDECOhFBjKKk15GcmVSUYfHj33/Y1l7XtwANRMAnwsYGOagg78pmicFxSPNxWkQAMMBEnbUBMmNh+Fc7M7RF1GZlNkq7LBIB8JwfRhB85pDtLtjh1dtTgkcnaEHhAMA7jxLPKSKxixY8fqA6nkWxrcMde6jSIj3frltkVg8Z2gqu4ZwCGIPgds75jbB/vvBbn0rtmyrWijXCY0FoGI1QWAmAQcdRWfwfaQbUxKKZkgOGETkn47+dZ6tKcNg/S3CW5S5x3D6tRZGb2fYad1MTmMhfIkDphkBJ7u1C5lmWBBgCB/MRA8h7q5aa9cJl9KNtpEHSJypOcyBqx5DnVn4yymm0pElgulROkwW8Wn2fZOWjMVy2PK5fgc7sAADAFWtccbGphbNwPpEKQCI1zviM1xmxg10IKJjzSgYn02OUtVbgeE7VW1aNm3wVxLZ1eEOv1t/rSN6Ge0Lf/wCjc3n2xv4pPtbnU0nn7hVbti6Q0OMuSvKEjCzpOZzMHGPOqXbNzxQ/1IGIi5nxc8bYp3Fn1I5/Vyy45W90/LDP2lbODwVzZR/EUYUADZuQAodzjLZUgcHeWeYuCeectvk/Ghi3c1XPGIIATqGgZ260V0fQAG8QKSTzhlLDbEgETGJoupif1UvgJ/iiai37Fclt/Gv2tQO+8ifKhv2hb3PBXZE57wTuSZ8WdzQ7Nu4O71ODCqHx7TAHURgRJj+3MVm3dJWXELAfqSJ1HbnjpHntV6mT6qXwaXB9uC3OjhLo1b/vFPU828zVe1u33u2btocNcBdGUEskCQRJg0vw6OJ1sD0gbfn/AGHvPVayvq5eyPP/ALDc+yfuqV6CK5VWC7zN6pUqU4MAOK4pbYBYwCY+4nPligL2pbIkEkYzB5kgfLbfyp6pV7EFrPaVtjAacScGIkDmPOqp2tlgLbPGxttbaRJ5awZxMeYpwVziEBRtUAAHLAEDG+cY3rMjcWYXaf0huSiLwl8rcLDUUUrgiATMAmZAO8RjesftLjLlsOzJdthVJPhRoA5/xJyDtBxBncVrWbhcDu2JDHwNYayupdOCBrE7T6HnyV7U4mZs3TeQaTpe53cF/ZCgh51MWxGJB8pC+Lsk8al6mJdm9pXGXWyA2SiMt2QC07koCSBEGZPpWlw3E31BCPaJIBwx0aoA3Nk6VkHJMj5AtXeHOq5ZcrfVVVi9vvHmO8VS1w4A1jAMbxBNef43s86Sve3LhZlcq7u49oFio1gJIwMwIHSKFrjHdbhMPT6ryR4/n92aHav0hui7puS1hQ2t4GiW8IA0LqbzkCPMUTg76uxVLqh15CGO0kEeke41hs6a50FAGEkswJJgyAxWRnnv50xwvE3ReZbbMUkqqKNK28aoJdGBJVhsSBiABuKeXU6H21jSglu+f6b8GgLNpdNhrgcyzpKltDqwYkszHSQW8IJHltRrPD2QD3i2pAmZHiAWCQOmCMdDSJ4wMIusiP10hjBydTaRBnpG00azetqqpbUXXfwkhR7JJDFp3Uc1naqtpNC9OO64HeE461C6JHgDAFWDRAI1ahKmCPazmhP2lrkG26gEZgkHeYgbbb0pYuKCzWr3DgHUuFFsalMEZDZlTj1odnjGGJS4JOULEADlOiMHGSDVXaGMKSdykv5/Udt3yIUWgwOcwIx0Mk7DECkrfGB2Hdi3MSCy6LanUF/qJnH6ipwN4qdDGV31tcUnJPhiAcYz50CyXAL6woDGA6q5AJIkFGBjKgA7AEVT9Sobnggm5Wmvz+xt9m21uMzd8zTuq61UD7ILZwT9XTE5p9eAtDwi2kGWjSMtiT5mOe9KcD2nbW0rPcQlsakQgHJAECc8v+aevcQmk+JfKSN+XoaSlaZNa4sIlhVUhVCg8gAP0aIDNBHFpyYH0M/KuXLxRfYZskQoB57mTHnVeDLnFb2HpLiOMAYjRd8OJFtipwDggZ3iRzBHKuBbxJzCmYBIBGcZWatY4MqINxjmT5+8kn4EVqMtDsHlissdLWxLdwTORM4YQcY2O21ENV7lRsB59T6k5PqaDfv92BIZgTHhBYjfJAG2N66MHqjZ5vLDRNxTsZNCt+03SZ9/pSn+KrjDZjGh5E7T4YG3XlRuC4lHXWplWyOsbbHPKt+AbQ1UqVKyQlSpUqENm/a1ACSIIOPLMHyml9CKZBIILEwu5YgdMkYGOuacqhtLnwjO+BnpPWnx0SS2gIl2OghYbqwMA4yYcD0HrRLFlCCFMhdKnA+qTviDkmaZNhT9Vd52G/X186sloDYAegj9bCo2SjoohUMpU7EEfGhXEJBAMEgweh60Ls1mK+Ji2YnTp2xsfOqfBpHk+O7A7hgFe5CxpZWZQJ2GDg4wPhzrNv8ADuSWu3CyqJBZmZgFOoe1jGa+g9rcMblplG+CPcfyr56bbXOI8Kle7Ug3CTIBgnSCdJ9kZIkehEpZ/Qrs6/Ty7keFa/wAs35Npmhzp1BlFwjx7QYyII9qMGZ3q5vSoOxYSyl1DK0DDQckZGDGMCjO1kJMNifqnXOZOCSTK7nND4jj17sZYksF5SSBqYmMaYB2oMHFxtG4YVxF/v8AAvbsysIQACrMdR8JjcHBEQSIEY3FMW3S8QF78W2WWc3XR9IBYMRIIHzmmU4ZlBhgAcwEE7+sHpkVOI4cCydYkEG5cbxzCnUPYgkSJjEjFW6T5M54KONtrf8AQPxvFRNxLttiEMWw1vxsYIMsR4oGMgeLyq13vwslkUBdUC2xbA8Q8LEk7ez99Ft2PD3oIdykrCgTgkRIkT7vPrURrrBdSqJEkajqGM7ggEEjmRuM71Gl4YtFeUL2Llx18Nu00pqklkJJJMQylkjwkkzkxyrsXVhtK6gcKH3BnclRBB6dN81fibKky0B1zI39WBwcY58xVeBBdVezeJVlDKxGqVIkHxAEb4/5nMsixrUzSjewjxevvV0m5pZm1AG3CDTzDCSJkQNpmmeDsNc2U6ViWcKCeoAER6wBRL/CvqzcG4+oJIHUg5naBTfDyv8AIN5336nI+NKvrV4X+h3VshjguD0kyEI6AAmfhRb7BZOAq6ZwOvqABt7qGLukZ2G8dMbfEY+dTvGPssoJjPMQTOII8qG5qTtlvfcBe7WRlwzqZH1ZOwbI6Rvzz5ip2coZWdGabjeMnGQAvhEkJhRgR13M0wr3FIDHUCQJiI6nHlygZ8qbZwJJMAcztWr08Gatbi1u64IDhSCfaGMQdwdjI686PduhRkx06n0G5PkKD3jN7PhX7RGT/Sv4n4Gu8Nw6qSQN+Z3OTz6Z2EDyq5VLdKgalJbLf5YoEvlifCE5ArnlmJn5R0orcP8AaLH3wPgsD4zT6oTgDb9c6WuZ2IjqPft5ef8AzTWFzkt+Dkdb0+LHbT3fgEUABVQBPIVW5wilgx1TPJmHKOR2xRwI8h5VDTOrakc44tuAAMRAriMSYiCSAOYk7VYGtDsmyPE2ZmB5YExVwWp7moQ1Ogv+GL9s/AVKaqUxpQ1pj7HKgqVZBWzSOXH0x5mPnUZyDsCOYG495Oa5xaEwAYIlh6j2Z8smgDiDjwkEzzBBIB5zMQOnWud1PUyhOojOPGmg15FuKVkiY2wcEHEjqBQzYa2Cy67hxClh1ExqgTzzRHtyPOZ/XSuI7A7z1Bz/AMD41ePr09pbElh8oz+1O1XW24bhroBEBptEGQBkLc1TlsAfV86wew+HCoX8U3GLnVMiYxB2jAjyrW+kHGgkK/gRYMk+1OBHpn49M0tbIxEEHaNtvlilOu6hSWiI5gWiH5FeLS6AxW4NjEpOTgTBExj76T4y1pRQV7xg9sE7R7Gth5QSfSta/EZ2/X31m3rjATMEq2I/lJJOf5R8dqQhJ/agjlo3C9kISFLsVLkkOYxu2xx/KPca1rPFMD/HL6QFaVUSxwGTT0MyM7eVea7ZDWxqQtOCFy07AgBQTJGABz6VV7rrdDWkyM3bZdCxDAgGCw7tt5POINOwbyKxabcavfhGm4XVCGQCRqkjAwfT7s0tcD6iVdVEEDGM/WJODttXU4UOxJWEdtRnZoVAuqeeCYjl5VtHgAtrXKw2MCceZxGOUb01HHJkWX3ME2XLeN0ZSdmUEicKoIHtSTFM+JANFstvsY0g6iBjltjz8qFx+GRgF1gDTOxYMhyQDECZI5HnTDteyO4BkH666D8ciZJyMjzkUjncpKhtQVWjPe3f8bL3wLEQoa2QpgbFl5kTmT4jgDFaXB22iHYnrOkcyBGlRvv7hVrXA92ulbmiDgEArnP1jPPk0eVcfvIIAUNOTJOfMMB5c+VL5IvyYVpW1+5T9ssyRqUR4TyAmIBxA5RNCHGWwwAcZMbyZxH3EfEVWxaBgvYRmYnU2lYnlGSdoz/YVy9wUggW7SzGyhtvcM+I8juaDJRrctTfhfoag4tWUH2tQGnTuwO0fntzmr8HwzOwD5YbDOgQN9smefXYCaX4S2LQwsmACcTz9wEk4GK3+whKF4Msfugbfr+3R6TH3XvwDy5ajvyZ9vh7hwVbnODnJ5kbee5rvBtrdVyo8+Y6DO5rb4m0HEEkDyjPrI2rAvvDMrLdCoJ1i2xU5YALG7QsnpK9aengUZqo2v5/NwUczcXcqZtXblpFYeDYysiTvjJyawk2z/b3eVa/C8PaZZVTBn2gwYHIPtQRzob9kD6rH0P5jb4U1OLqkczLGU9zNNCLfr5VfirDqYON9xjlsRS/EWtXkfh6UvJNCtU9xij8PxhSM+GRIO0TmPOJpC2G0w3uIx+tqhUsBsY6fPFSMmty06Z63SOo+IrteM/Yl/8Axn4ipRO+/YY75v8AGWLzGbdwKI2IBk5zJBjl1nIxvVbfD31XN0FjjYafr8gs48HPkc0+QYMRMGJ2nlMcqS4i3xDMk92i6gW0ksWQRK+JABJjIouWWmLYxBWc4e3e1AuyOrYgbn2s+zGJAjG05mmbCAjmQTKzOBy/E9R5VbiLYJA0jqSQIgY95zQeP4hbQBIbM4EEQFJ2YwMCBHlyrjSk5OxtKlwFvX1SNVwLMxqK5jeJyaG97WJQgxIkZHIx8CMeYrN417FyA6k6HtmNJBmVIBG7LLAFROVI3FaVi2oQG2oAfS0QBvp5DExj86zJenci5LcRZW6mllBBGx6lY92D95rz3aP0cKS3DOwaZIYyDufjOefOt9bviIUFtUR+vKmu4YkEtHkBt9/31MeGeVbI08iieX7L4S/cJZktmOTM6nY89BkSIxG9LcRw9wlmVdUhgtrQwYhtIUa2GlY8W5IMzIiK9lbthRApTtW0XtMoicEEgECCDPixiPKuni6OEcelrfyLzzNyswn7GuOVLS6FRi2UDBhPiDE5nGB6zTXG9jKAy20vqSqhbqMrthgci60cznP1vKrL3PdtacsFD6gVLEgsQ4KsJO7kek+dZvY3G3Az93LqAfCQyhQSJCwCbZnOJH9Ig1qGKEI6UtgfclNeoRN9kultLqsICCZn25OkSBAUeKcicCBPp+D7bS5aUKRq8AjSWByYzECSpEnYx5Ul2uqJDKNSuCQyguJHIlQftGPfWP2VxCWbyXJ1WnCaDEnSZg7YALD7vOMR/wCuXwGaUl+f8mh2hZdyT3INvAEnbBWMmRIgZAwZztSnBXOKUaXQMZOl5AlZwX8RMgHMTPvr2F21qAe2ZmNjgj3+pmIO3SDn2+ztyjKwE4nIzgA/HP5VXUdNquUQ2DqdPolweb4hm4uyV0oUZiNWqQCC4JQifGjKN9zqG1GVL2ka9OFgsHLMWAkT4Asb5FTiuBtamJVwZyAziGzuAwGx6HbyFPW7YQELkAMY35A4kknl8a5klW1D69XkSe++Amj2TIbVIPIjSII9rGOVDK3ndPEECMSyodWoclfWgIxnGfnS13eDZVkPsmFIPsnAJkQdWPSircuqIWwBO5BWBsORyQOflSqqtuQVtM1FUlgCAQTEDfzxXq2Nec+jtw6wXUqWDBRuDneRjYcucivRPXZ/46FY7fkQ6iVyFW4oa9MGQVBxgSDBxykRVA91lkLoJGxgwZ5x5QfjTjQN/wBHyoTu3KPeJ+8ED9c6dyZ4Y+RdQbB37bkeFgDpIznxYg7cs0WyG8WojfwxyWBg+cyffS1vim/qGTJEGOg5HnnP40wOJ28JyJ5be+M1hdVifk125DArH7T4WGGhZncAYGQB5Cfwp97zGIiOhBPwMjPlQrjQeXzPmT8qXzdXGqhuW8GvaR57ibdwRIKsfgeeIx1xvg0PUfsyeZHoJ/XlW7x9nUCAYKkHbHSPTlWK1wC4ViQPCDBnABIIjPu385oOLLr55Fs/T6N1wT9qP2T8R+dSufsy/pX/ADqUxUxXY9TbNXKE5B9xrBXgBavKF8FshjCtogyOhGoAwADPtgAQtO3rl21kuGt4yyiV5QYKyJ5iTmI501NKSqSHYTa3G9BX2ssdjO4nYdOXz61cFxyHx/tWLf8ApA5EpYZ3i4EUa1BKifG1xAEUlRDeLnE1xe0r52Frcah+9OnORNtWB5ZkfhXNn0/q9HAzHKmrbNrv43/t+sUI3ZSccxk4pAdoCAHuWUuMBKi4DmBgawrEb50jf1pq3csiJvWyOY1LmNszQo9Nkm6qkb7sF5sa4EqFJ6TJ6xz9Ioly6YlRM9Z+W9ZvH9v2kIAZXJ3CukgYgwTnep/ibEjTaYoY8Wl5AO+AkGPWutCKjHSmLPImzQDNiQIjPWfypfjbqqjF2CrBEnYT1qx4r+V//Bj8hNVXi0kAnSTsGDISfLWBPuoiaBuSsy07WsWLKhLqSAsyDDAKFnywB8DT3Y3EOxuaiYlTy3Iz+FF7RsM6Qkbgnl+sxQv2Z7dq4E0s7EkTtsAJ67UNqWr4DJx0/Ihd4ku7d0Ce8Bx3aaSgxqZiwwTMTkwYxmvP9pcDba0QqP4GIVS9he6DNohQrgEIASAQSQJBmK9rwNrSDiCzE7RjZccvCFpLtPhizAWlQFSrMCFAdjIAYxMCNRAyfCNiYk4KUdwSk6o8z2YLiaWUuV8LLrdkaejK1uVMDbAyRAr1lnjlJDKh1tAZAw2jLZjVERjOdqX7Y7O0opksSRqbaTEyAMCYPlJqr3lY2yAEtuBoeIcOGC6WjEGRBnfGZocNUZNWM5HFpMT7X459QLWDblV1ksmCWgTB8UASPWOdZtnimF5SpJRkBg4EnA3zvA/7h1r03b3A96uBkiCZOBmDA6EzXirmpbc3bLKtqCNHikBoJU5zhX90daU6yO9jvRO4tHoU4UkkfaOwE77j1kfea6vZT6SRnVkDE4OQc7dYFanA2rdwDPiSAY2JzB9YB2zzrQ4hTDGSRpwo69ZGT6bVIdBia1MDk6mSdJAVuLAGoQIEmZnYe/BrMs9lKC+oBgTggFAE0gBRk6zvLSNwOVaFp52geXPpnzOfh60xcEzid6E8vbThFU/yDUdW7YvxfFhGAYOxO0KzcxiVHnPupW12orkKkzp1aXR0MZz41HMevzo3EC5LaCCIWAYHi1Z3H2YjzoNxeILA+DSGkQYbTpAO4jVqn1H3BvW7bN8LYdtWIgDz6c9/LflXdU+yMZz1/pE/fSvDpdH8VljSCdI551Semxx1PSmWOw5ZwPIcvSOdZdIi3AXOIAJBaInlmIic/KiDKhVzGxO2fmQOlU0TMSJMnPn02wJHrRWUJOYUxAAyTz3B/XpVqmkVvZS7aaABImCTMHB2xsM8v+czt+xkXFXYeL/6k/HflimeL4t1wDE8jBbzYQYHlvnkM1mC/rcqWaQJAYtsd9/hTOPHOSTXgVz5IRuMvIP9o9fh/au1b9mX7P3/AN6lOdx/Bz/Saf0ghu5UE+K5pbSuoxobzwNQWfwrSPEgggCfWInG4B9KS46zbZCbqqVUajqEgAZ29w+FZZucCkHTaEEQRbxNvxYIWDpwcbYND+ok+EddYYoqeLt2nItWuGO6ypCNrAhlwpAgJEY22xTPAceGaLi2fGIH2mE4BJUYxPw9al/tSzmDOgtq8DSGWNQI0yCMTMRIpmwFILwJYmJG0EggyAQQZEUtrcXcQrgmNcL3ITRoAByVIJBJxImcY+VJ8H2r3TXLVxjKtKNcdBqVshRmTp9kznbeaYAlvML/ALjt/wDGum0DMgdM5o31MgfZjdjB4hv5fSD+dYz8cLPE6iqqr2xOkuQX1mICrpmAZIyYHrWncBx99VumBiMfOsfUTRfZg/AezxysJIIB2MH5EAiuvxCMCpEg8iJBExt+dLowbbf9flWfxV99QRBGIJIkajER5hQzx0jrW11UypYo8mhwXGBUAusqnU4UapJUMdJzmdIFcvdqpKhQWDcwRAEwT1IGNhWP+z+Nipkah3hcs+yiBbBaNeQZOBO3Rjse0PGwtIrFzqVTpLBcITgDVoCkTEjnFFx9S5SUaF3DTHcJr7wl7bXgZysjRyEjBB2HsnqetZlrtY22XvldnR3aR7DHu2VcmPqxy9oxzre4izauT3lgkmCQbc5BkSVkH4ml+LazcGm6vckkqhuaAXj7A1SYAkbcjTEr8MrG7dNC54u/xZHdKgtLq1MxOkuPqYz0OoAiCedHv3G1ojqkgjw29QUSyNzGdIUk7e0OtL9ndmWlVETh7bIgRQ+qCIG8Eb6SMT5Hy0+CVh4TbREE6dLTmc40iJyd61GL8lSlaG7oJVgp0sQQrdDGD7q8rxHZd0TF4jVBIIaAZAMEtJypOftGvVg1TirHeACYgzWc+Nzi0gmDIoytnleDS7bDNb13CdMBSAwEhXPjfIEht+W21b/B8c7gKbQQMJDI6skEEkrEEweg5iu8Jw6qrpd0jUuScYYHUs/E460h2axtOtoEumpm1KR9bmQuAAY1DMFgRAaBnFFxirNZGpNtGnb8LZLENsSIzHKTM+Ro+rfP6/Kpfsh4kkR068vUjlWba7QRBDMyuMsCrERuJIEAweR+MUv1HSuT1RKx5K2Hg0nTz/uN/d+sV3VDGcTG+wjz+ND7LupdUuDIOPZI8/rATvO3Og8ddug4tL3Ykz3gBxMQCNyPnS/0M9N3uE7ysZ4hiWCKPNvT31Tib+gACMkEat99/wBdKr2ZxYaAqw0S8naOQ6n3RRO1rYgMSBpnJ2HXnzEiiPpFGGp7sqOXU9uBZyRkmAdwNgY3zvO21LPxpUkvbuD2vHhpAPIAyARnYfjTV4nu4VtJgEHcDbr5Utw9q8pm7cRlyfZAIEcoAEA8zy+JCtK2oNT8FeLgtIIIP3EY/KlbtsEg/Zg43j8utEvXQcjwooMYzmCTHIeVZ9vtS3OHn3GYlhJEYWUbJiIpvHslRx+o9WRtGj3g6/fXKrI+z8qlbsAPXiDAUmMatyDIxPWqXrC5hRP9K7z6ec033I5Fh7+XvqvcA8zHTH4Ca52/ueiFbfBW1X2BgCPCo5wOWN/dJ60bhlgYQADlgR6RIEUZbI3gE/rbpXUUZqUQBbc6jCmIAz1nEZzgmfdRwxihrxKsxUGSraDHJtOqD7oPwoX+I29KsGwyswMH2VAJPwINXTKsYNudzscVR0ERFVTjrZKgNl/ZBBBJ0a8T/KZoiD76posG9nUCskAjcEg/EZofDcCtuIEscSdh1PUz1JJPWKYZW+rpjzn5D86U4i2Z1XLwgiFTwqjMZ+0SWJBIiee2KtbA5c8C1xmRSyDUWdiG+rAUAk+pUgeorW4DhHnvGjIUAA/VGqM8/bY8uW25S4srcCaLlsAEncbaWCwPI5jyO0V2x2hoILSG9nSTggn/AKZOG645TIFHw6IyTkDmnVGlx/CLdGliwG/hZlPxUg0unZlsMGK6iCCNWYYTDLOFbxHxDJx0FX4zta0ihiygsyqFZgpLMYAGrdvKi8LxHefUdR1YAA55QTXTtMXqS3RS5w4JBESuor9nUeZHX8zVRcZR4swCSeucAbSfhyporXIrVgqBi8NiYIEkHkPPlyNFFDucIrBgR7caowTHpUPCQxcGDpCifZETGBH66VNjSTBdocGt1dLAe8TzBj7h8KQXsgrcS4unUgcBoAnXGqcZnSvvFaaWLgKS0gAav5mgydsDY+6qWxc8GoA76zjGDEe+suKZpTlHgIimBqgkGcSB+oNF10HhtZWXAU9Bn9c6LprRg6XoN+yHEHltVbZclZWAdWryONPnnNWsrc0eLT3kH+meXL0qEqzMsNdVGROHKEjDC5bmSNzOJ57Rih8Zd4gQrwVMghioY+E5QIMmcQSPDqq3HcXckI72bRGf4rAyQdHQkEz8OcV5riuJBZW78OzG13IW61zbvGaMAgmWn0jlS+X7GkE19tXR63h7YRIYjaTOIH5Vm9q9oMIhGZM4EDbYtPXkP0AcPxNx/wCMCNMRKBQQeviMx1MR99bvC9mY8eRyUZH/AHHn6fOkEo495Gp5JZvTDjyedt96bmY7szgiIHQDck8yYjoaYHCocaFwQfZG4iD64GfKvSNwqZ8C/wDiKX/w5OUj0P5yKyupV7oC+ikuJGXFStH/AAn+c/D+9crf1EDH0eQZrk86HZcn2tx8COo/WPhNmMj30GzrHVrldDffUNQhXu1J2Egztz6+uT8TXTaHQYnkOe/x51cVJq0iAu6E4Anlj02+A+FXAqCop+8n4VRDtVu2gwg7epHyqynnXatEMy52ZZAc92DiYls4IznPOfKgXTMBjIJgAyV5nAM9Dk0zxwOvJ8JAgcsTv1zn/igMoPL/AJosVtbJRnvct7ISD4QApcAahK4GNs7UbguKdYZXJVzvjfMTGCMRtQ714bC2+DyTBiRM7elTvxsbbgLBmBEgiI0knfO1a3TtGXjT4PY2mDqGHMfoV3RXi14wqSS8Cca7b24H9ZwfWtHge3yI1HUvUEOvuYf/AGimo9QvIvLE1u0bvG3SiEjfA/vXneJ4iT4ySTsMk+ZAEx8Ke7R7btshVDq2JiD58jjbcwPOsfs/ig7PAJ2l4/dnottvrgZkjEk+gxmnbpM3hi2tkF4ftY2XChSQwhQWGfMKzAgjbE1r8H20WP7y13YkQdWo+yCTAGIMr7p51n3LSt7QBjOROffSLcI4wrjnp9sRg4IDRt5VmGSS2KzRai5HqH7UtAEloAySQYjrQLnbCagLZS4IEkXbYIJ2wxHLNYDhwFDyS7aWCwVAgmTqSYxGetA/ZpGo2iSRsQgI8QEE6N9j0xzAmjLK/Y5yzy8o9Be7dKMivZYFwSsMrbKCdWgkKOXnyro7VfGFjBODt0yd6ybNgItzQqoS0zmGMKNRx0AGOlU4db2pdXdgEEsBqJnlpJAjJ5jbpV9x8FTyyb22Nt+2G3CqBAncmeuIx+VZPHXWYgHOpwZ8pH69Iotq3KmPqnPQTiR1Xl61NIe6qGeTSKxNt/gypSlJJmEnY5f/AKdrf2R3ozscAxyWIHKvXdh23t24uETnA9lQJjckjG//ADVuE4MJcJJJ+zI2P4+X9qduWh4pEqwyDkGcEHyrm5s2vZHSwYXDeXIqeMc40rqGk4Zdyxgb7lIYcqnD8WzN9TTIghhsQ46n6yge84xNMpwafYXBUjA3UQvwG3SqpwdvA0LCkRgYIJII9CSZ86E2mMBp9KlUk9K7WbLoRbdPR/lRzsK5Upgs5c5eorrbVKlQheqN7Q99SpV+CiD2fd+FVbYelSpVMsumwroqVKuPBTEu0faX0PzFKCpUo0eC0VflXOXx/Gu1KjI+DifV9Pyryn0w9seq/MVKlUxnF9yM3hv4if1D8a+gnc1KlSJvqeUcof1veP8Aaa7Ura5Rz8//AJy/B25uvqflRBUqUZfczhFL23w+dct7+78qlSouSeCtv+K/+l+NX4L/ADH/ALY/3rUqVb+3+4bH90T0L7H9daGnP0FdqVxnydkItcTapUrS8ECVKlSt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WFhUVGRcbGBgYGBobFxsYHhgYHRodGCAYHCkhGholHhgYITEhJikrLi4uHCAzODMsNygtLi0BCgoKDg0OGxAQGzQmICQtLywvMiwsLC0sLCwsLywsNC80LCwsLywsLCwsLCwsLCwsLCwsLCwsLCwsLCwsLCwsLP/AABEIANEA8QMBIgACEQEDEQH/xAAbAAACAwEBAQAAAAAAAAAAAAADBAACBQEGB//EAEMQAAIBAwIDBQQHBgUDBAMAAAECEQADIRIxBEFRBRMiYXEygZGxBkJSocHR8BQjM2Jy4RU0c7LxQ4KSJIOiwlNUY//EABoBAAIDAQEAAAAAAAAAAAAAAAMEAAECBQb/xAAuEQACAgEDAwMDAwQDAAAAAAAAAQIRAxIhMQQTQSJRYRQycaHB8IGRseEFIzP/2gAMAwEAAhEDEQA/APrlSqG54gsHIJmMYjc9c1ejiRKVv8EGbVruLtIVoBjbH5b0XiL2hdRDHyUSfhVrTyAYInkRB94qFirdioZaWa5EB3MkZmJjY4BH8o6Vh3uyWLk/vxBOxlciMeE4E4jbfzr1StSw7TGf3d3Bj+GfPI6jH3ihygmVKCk7PO8L2VcDYF9iRs5x1nIAB+4chXqeGRlRQ2WAzFd4fig4kBh5MpU/Bh/arM1XCGkkYKO5U1KlStkJUqVKhCVKlWUVCzhMZNYvbPGOjrtoZfYMhs4MwSZgnyHStnjOJFq2XPLl1JwK872dqvcQbrAQMn4eED7j7qFlzLGrYxiwuW/hCvBdlM+gxCscwYKieh9DG/KnLvYkNuFB2xInyzjrHrW+g61TivZ9GX5x8jXGeeUpWx5ZZL7dhPheE0IEmevnO/uz8qFxkBQgERBjkBn+9PUhxgOozzAj06fH50TXVWCnBzjJLloVB2x+pq6EDWxLjRojQVB8ReZJU/ZFctIAfESB13I9QeXpR+M4e4iXO68bEWSPADibnIzPrT6W1o5XS4tWVJh+zuMD6gXugIpYkm2cCP8A+dX4e7ZMut67JBYjSk4UMRHd7gRilPo6/E94/eW4Hdtp8CpLSIEgCtvh79+PHZAMHZhEgDbyJkD0zW4ttbnTy4lCVbGXd7hmJN67Jz7IjbH/AEulcfhrBUkXLpCsFOEBBPqg9ceR5itO5xV4bWAfRxPPy8h8avZu3dQ1WQoJgkMCdhB2yJMffV0B7UPYxinDb99d5j2B1z/0vKr8Nwth2hbt3VJGy59o793EQpNabXL4JC2kicZjHMnP6z79ILVUV2oeyPMWuHsFgBcvSxgYTy/k28VG7X7MFqxcuh3JtozAHRBgTBhNq9EFrM+lH+T4j/Suf7TUpE7UPY8X/jH8n/y/tXazKlZpCnbj7HvLtnU6khoCtkMRklOhB+rUvWQASA7EchccT8WpmpTRoSs8LqSLgeSCGBuNnlOGjO/vod5XDkBLjLBg96QCYnm0iTitGpULM0u0fwb5OcC6Okje6N9vXyzTnCrA9llkkkMdRnaZ1HkBzo1SoQlQCpXVqERNNcrlmyF1EAAsSTE5PvqxFQjOVKkVdVqESOBaIooPFcUloS7AdN/w9K8z2h2y9wFMBSSZHMfVBB5Y9+KzJpchseKUnSRf6Qdod6yos6VJn+rbHXmPfzra7P4fQirGQBPrz+/nWN2Z2WLiamYgTiI5Hc/KvSDFcfqsuuVLwPtKEVBf1/JCMUK3w5eSxOk7KI26kxud8RGKuWyVGT8vXpVXvADShB6kHbOffv6VvpcdJzmthbI7dICh3AmAYBO5wPj60txw9k8gTPv2/XnTDOBPkJgbxVLo1qQCMj1FYmtVutg+N6WhC6KO99WRyzRAtTgkAzcAiBz3oToeYIP3e486twVtWF0MJEWsTHO70osJN4ZRXNCzhKHVa/DDdjhNT6bmdDZ0kRtnPSneCQ6RHFaxpME6SY0jSTnce0TznlQeA4e2usi2fYaRJaRiRB3micLctRP7M6wrY7v+UagPdCj0iidIpLFUv0/2HzS1SstcttIjiwPKEz7X4/I+4nDoda/+oD5PhOnIgY8PMZM+fSlXe20f+leJEkpGCDO2THMGKc4BLbmRZa2VgjUukzkYIPRduhHWmgQBrQLGOKYeL2Z+A3n8PKtkUueBtzOhZ3mBPxpioQ7WX9KP8nxH+lc/2mtSsv6T/wCT4j/Suf7TUIfOIrld+HxqVgUPo1SpUpoySpUqVCEqVKlQhKsFrqLSq9oiSSALcDS05edtIqi9lyNRQr17SVWCS0x0AG5NAs9o94VVVhiczkaeeRmfdTjDM/r9YFROyWmtiULtC8UsuwwQMeuw38zRRSX0icDh2BMTpA9ZB/CobieJ4u/c1YGsmZZmyOm++fP+y9u/eJzbABx7QmSTvnbAPXNPOcb/APFVUT8qQyS1SPQYoKEfY3Ozbl/uUFtEbfVLAEEljtPUL/5TNOHi+JxNlIkAnWMTz3z6c/uovYNuLKmILST55wfSIp516DYgx6EGkNu5T4s5+V7toLYtBAFHL7/Wsri3uqR3aK+W1SQpnVv8JNanfrjO50j+rOPXBpS44ViDALMY2zz5bGI3rqdQrhsK4mlIyeJa87KO6iASx1LvI2AbPvPWmrQfw8iQNQBBAMCRJAmDiR+UMsJIgFiMeHb/ALuQ99XuWSuTEdJ+U4oWPVp42ouSWrkBxJBUGDuIPLff4TvQOGsP++7owx7o4Mc7s5mrcL2qjB1UhtDaCAZg6QdLeYBXHRhRuybijvS7aVVbck+Rub1Xb0vVD2JLKpReOfNhezLXEBm1NPgOnU8jViJgnFGS1xYWNdomDJIO+mBpgDT4s51dKvavWLttouKyMjTBHsEZPpFI2/2bTi9cCnU48ZlpGrwzk4z5k5kmjY3Jx9SM44RjGouzSYcRJg2Y5SGnfnBjbyqscV1szA5Pk5nnjlHv9KUuJYEKb7g+Np1wQfCDJjcAYnlNOdnd0raUulicBS+r2ZmJ55z5RRAh104jXqVkCwPCwkcp9kAg4bMnfaq6eKnLWYknAeYzAMnoZkRkdK06lQhnhOIhZa3q+sQraTldgZOwfnzHrSXbS3P2HiO90lu6adO092JjA+tq90Vu1l/Sj/J8R/pXP9pqEPnOqpUqVmxM+i1KlSmSiVKlSoQgFXVK6i0JeKJDQuxIHQ7ZPlnlNYlNR5NxjYxoxXmOMSb1xoKyAI5YAyMD9etD7W+lBs+Jl1W28J1OqwxwByIJzGfhS3aXCMXRrbFGViXtyArAgLpb2ugyOZ51jWnBtA8yTSXCNXs3iXUhEzOYOR8d/wBbVuXKw/o3ffUVe2qyJnXLYjEBQInzHpWxxbMFJQamxAJjn+U1ePjkvGvRyWU0Dteyz2jp3GfOIMx50Fr1yYCr9bmNwBp+tz/EUR+0O6RmvQoDaVj632esTjFEktgmN7nkLHCNdfSgkke4Dz6Ctw/R4JoJcFi4kEQpXcgbyd65Y7fscJbS1cul7sFnJOSxYlpJjGqQPICnOzu1F4hJlWKkNA5AEZ6zGfOle2km/LH83Uzlxwhtb3PGnPnjl7/KqcbMEK5DEYURJ32xNM3Lcx5VVP4gz9UgD1I/KkcSjPJFJUBlai7YjYscSBLXLWpgNUWmgMBEr+8wPIz686s7un8Yo4IMAW9ORG5LkcunOmH4nws2Ixpwek5iZ3zAxBoLXV1qXUTABzKg7j+reuo2oxXgBFOT2M0dvIw1C6FWJwIUDlJI8xv5YqycX3sOHDgSBEb85gYO3xq3Hoiu0MigEQPDAwN/eTzG9Bte1OMj6pkYPPHmK5eTI05Rk2dPHjTUXFCz9nWjuv3nqDG+2Ntq1fo9b7oXRaSdK29KzE5uczSgIJMZgkfDcVq9g+3dj7Nv53KaxzTao5OLFJZG5Pj9fkb4XibrW5ucOUOiSmpGGqPYBG/SYig2bpKktwsHSSRC5OmSPUnw+fpTdhGFpgboZoaHgADeNsY/CgWrF7SNN8EYg6QZEHmSZ3XO+DkzR4u0NJ3vVfANbpzPC7zyXImIM89Pup3gsyTb0EGBgTETOOWTS/cXs6bwnwz4QYIUT6TvHn8RixxGltF5WMmJURMtInJEHHlpjyqyGvUmsq5Zuxci+ApDQSAdJ1GTPkJEdfhV+G4e6GB70FTBjTM7bGdoB+NQhpVl/Sj/ACfEf6Vz/aa06zPpR/k+I/0rn+01CHzmpXalZEz6JUqVKZKJSnG8G1wjTde3H2Zz6wRTdQVC0Z/EcE4AniLknYLInwhYkGeQMk7knbAbtIYgggHkdMAdBG/T3ctqLctBtJkgrsR98+VWWx1Y+4AfMGk+oxznsqoPCS8i97g0uN4lmBkcsnE9djS/aenuyxZTLYJgCJyo68z7jQe1rZV8iQRgrduW2xHtaMHJPuivGcdwqHUt21ZcrLKty/cPighQS4yDOfXIkTWoLtY0vILI4SnT8mhw99zda4BeCjGGwRKkEeEjOnYmIJr1nZmrxgrcABWGubt4QCQIx7MkYya8j2DZt3LYZuHS06HTpBVtOmIgpygCBvFepPCCVbhUsDcMWU6gOWnT6n41rE9jMKVw9hh+AQnUZmZ3PWeXmAaW+k8DhbhKlo2A3k4B84mfdXbt/iEbxdwFjBOsS0YE5jPL4TV7PFvP702NBOy6idsb+fPFGcrQSKp2eZ7dvs3GFQiaIB1btGgHYDbUwPuNag7VXh7aqqPcJjKqWPibSNKquojqIxB9aS4+xHEymkottUQsxywA3zkeEA9ZpnsfiFdLd5pDKW/dqpADhoYguqnTqDECOhFBjKKk15GcmVSUYfHj33/Y1l7XtwANRMAnwsYGOagg78pmicFxSPNxWkQAMMBEnbUBMmNh+Fc7M7RF1GZlNkq7LBIB8JwfRhB85pDtLtjh1dtTgkcnaEHhAMA7jxLPKSKxixY8fqA6nkWxrcMde6jSIj3frltkVg8Z2gqu4ZwCGIPgds75jbB/vvBbn0rtmyrWijXCY0FoGI1QWAmAQcdRWfwfaQbUxKKZkgOGETkn47+dZ6tKcNg/S3CW5S5x3D6tRZGb2fYad1MTmMhfIkDphkBJ7u1C5lmWBBgCB/MRA8h7q5aa9cJl9KNtpEHSJypOcyBqx5DnVn4yymm0pElgulROkwW8Wn2fZOWjMVy2PK5fgc7sAADAFWtccbGphbNwPpEKQCI1zviM1xmxg10IKJjzSgYn02OUtVbgeE7VW1aNm3wVxLZ1eEOv1t/rSN6Ge0Lf/wCjc3n2xv4pPtbnU0nn7hVbti6Q0OMuSvKEjCzpOZzMHGPOqXbNzxQ/1IGIi5nxc8bYp3Fn1I5/Vyy45W90/LDP2lbODwVzZR/EUYUADZuQAodzjLZUgcHeWeYuCeectvk/Ghi3c1XPGIIATqGgZ260V0fQAG8QKSTzhlLDbEgETGJoupif1UvgJ/iiai37Fclt/Gv2tQO+8ifKhv2hb3PBXZE57wTuSZ8WdzQ7Nu4O71ODCqHx7TAHURgRJj+3MVm3dJWXELAfqSJ1HbnjpHntV6mT6qXwaXB9uC3OjhLo1b/vFPU828zVe1u33u2btocNcBdGUEskCQRJg0vw6OJ1sD0gbfn/AGHvPVayvq5eyPP/ALDc+yfuqV6CK5VWC7zN6pUqU4MAOK4pbYBYwCY+4nPligL2pbIkEkYzB5kgfLbfyp6pV7EFrPaVtjAacScGIkDmPOqp2tlgLbPGxttbaRJ5awZxMeYpwVziEBRtUAAHLAEDG+cY3rMjcWYXaf0huSiLwl8rcLDUUUrgiATMAmZAO8RjesftLjLlsOzJdthVJPhRoA5/xJyDtBxBncVrWbhcDu2JDHwNYayupdOCBrE7T6HnyV7U4mZs3TeQaTpe53cF/ZCgh51MWxGJB8pC+Lsk8al6mJdm9pXGXWyA2SiMt2QC07koCSBEGZPpWlw3E31BCPaJIBwx0aoA3Nk6VkHJMj5AtXeHOq5ZcrfVVVi9vvHmO8VS1w4A1jAMbxBNef43s86Sve3LhZlcq7u49oFio1gJIwMwIHSKFrjHdbhMPT6ryR4/n92aHav0hui7puS1hQ2t4GiW8IA0LqbzkCPMUTg76uxVLqh15CGO0kEeke41hs6a50FAGEkswJJgyAxWRnnv50xwvE3ReZbbMUkqqKNK28aoJdGBJVhsSBiABuKeXU6H21jSglu+f6b8GgLNpdNhrgcyzpKltDqwYkszHSQW8IJHltRrPD2QD3i2pAmZHiAWCQOmCMdDSJ4wMIusiP10hjBydTaRBnpG00azetqqpbUXXfwkhR7JJDFp3Uc1naqtpNC9OO64HeE461C6JHgDAFWDRAI1ahKmCPazmhP2lrkG26gEZgkHeYgbbb0pYuKCzWr3DgHUuFFsalMEZDZlTj1odnjGGJS4JOULEADlOiMHGSDVXaGMKSdykv5/Udt3yIUWgwOcwIx0Mk7DECkrfGB2Hdi3MSCy6LanUF/qJnH6ipwN4qdDGV31tcUnJPhiAcYz50CyXAL6woDGA6q5AJIkFGBjKgA7AEVT9Sobnggm5Wmvz+xt9m21uMzd8zTuq61UD7ILZwT9XTE5p9eAtDwi2kGWjSMtiT5mOe9KcD2nbW0rPcQlsakQgHJAECc8v+aevcQmk+JfKSN+XoaSlaZNa4sIlhVUhVCg8gAP0aIDNBHFpyYH0M/KuXLxRfYZskQoB57mTHnVeDLnFb2HpLiOMAYjRd8OJFtipwDggZ3iRzBHKuBbxJzCmYBIBGcZWatY4MqINxjmT5+8kn4EVqMtDsHlissdLWxLdwTORM4YQcY2O21ENV7lRsB59T6k5PqaDfv92BIZgTHhBYjfJAG2N66MHqjZ5vLDRNxTsZNCt+03SZ9/pSn+KrjDZjGh5E7T4YG3XlRuC4lHXWplWyOsbbHPKt+AbQ1UqVKyQlSpUqENm/a1ACSIIOPLMHyml9CKZBIILEwu5YgdMkYGOuacqhtLnwjO+BnpPWnx0SS2gIl2OghYbqwMA4yYcD0HrRLFlCCFMhdKnA+qTviDkmaZNhT9Vd52G/X186sloDYAegj9bCo2SjoohUMpU7EEfGhXEJBAMEgweh60Ls1mK+Ji2YnTp2xsfOqfBpHk+O7A7hgFe5CxpZWZQJ2GDg4wPhzrNv8ADuSWu3CyqJBZmZgFOoe1jGa+g9rcMblplG+CPcfyr56bbXOI8Kle7Ug3CTIBgnSCdJ9kZIkehEpZ/Qrs6/Ty7keFa/wAs35Npmhzp1BlFwjx7QYyII9qMGZ3q5vSoOxYSyl1DK0DDQckZGDGMCjO1kJMNifqnXOZOCSTK7nND4jj17sZYksF5SSBqYmMaYB2oMHFxtG4YVxF/v8AAvbsysIQACrMdR8JjcHBEQSIEY3FMW3S8QF78W2WWc3XR9IBYMRIIHzmmU4ZlBhgAcwEE7+sHpkVOI4cCydYkEG5cbxzCnUPYgkSJjEjFW6T5M54KONtrf8AQPxvFRNxLttiEMWw1vxsYIMsR4oGMgeLyq13vwslkUBdUC2xbA8Q8LEk7ez99Ft2PD3oIdykrCgTgkRIkT7vPrURrrBdSqJEkajqGM7ggEEjmRuM71Gl4YtFeUL2Llx18Nu00pqklkJJJMQylkjwkkzkxyrsXVhtK6gcKH3BnclRBB6dN81fibKky0B1zI39WBwcY58xVeBBdVezeJVlDKxGqVIkHxAEb4/5nMsixrUzSjewjxevvV0m5pZm1AG3CDTzDCSJkQNpmmeDsNc2U6ViWcKCeoAER6wBRL/CvqzcG4+oJIHUg5naBTfDyv8AIN5336nI+NKvrV4X+h3VshjguD0kyEI6AAmfhRb7BZOAq6ZwOvqABt7qGLukZ2G8dMbfEY+dTvGPssoJjPMQTOII8qG5qTtlvfcBe7WRlwzqZH1ZOwbI6Rvzz5ip2coZWdGabjeMnGQAvhEkJhRgR13M0wr3FIDHUCQJiI6nHlygZ8qbZwJJMAcztWr08Gatbi1u64IDhSCfaGMQdwdjI686PduhRkx06n0G5PkKD3jN7PhX7RGT/Sv4n4Gu8Nw6qSQN+Z3OTz6Z2EDyq5VLdKgalJbLf5YoEvlifCE5ArnlmJn5R0orcP8AaLH3wPgsD4zT6oTgDb9c6WuZ2IjqPft5ef8AzTWFzkt+Dkdb0+LHbT3fgEUABVQBPIVW5wilgx1TPJmHKOR2xRwI8h5VDTOrakc44tuAAMRAriMSYiCSAOYk7VYGtDsmyPE2ZmB5YExVwWp7moQ1Ogv+GL9s/AVKaqUxpQ1pj7HKgqVZBWzSOXH0x5mPnUZyDsCOYG495Oa5xaEwAYIlh6j2Z8smgDiDjwkEzzBBIB5zMQOnWud1PUyhOojOPGmg15FuKVkiY2wcEHEjqBQzYa2Cy67hxClh1ExqgTzzRHtyPOZ/XSuI7A7z1Bz/AMD41ePr09pbElh8oz+1O1XW24bhroBEBptEGQBkLc1TlsAfV86wew+HCoX8U3GLnVMiYxB2jAjyrW+kHGgkK/gRYMk+1OBHpn49M0tbIxEEHaNtvlilOu6hSWiI5gWiH5FeLS6AxW4NjEpOTgTBExj76T4y1pRQV7xg9sE7R7Gth5QSfSta/EZ2/X31m3rjATMEq2I/lJJOf5R8dqQhJ/agjlo3C9kISFLsVLkkOYxu2xx/KPca1rPFMD/HL6QFaVUSxwGTT0MyM7eVea7ZDWxqQtOCFy07AgBQTJGABz6VV7rrdDWkyM3bZdCxDAgGCw7tt5POINOwbyKxabcavfhGm4XVCGQCRqkjAwfT7s0tcD6iVdVEEDGM/WJODttXU4UOxJWEdtRnZoVAuqeeCYjl5VtHgAtrXKw2MCceZxGOUb01HHJkWX3ME2XLeN0ZSdmUEicKoIHtSTFM+JANFstvsY0g6iBjltjz8qFx+GRgF1gDTOxYMhyQDECZI5HnTDteyO4BkH666D8ciZJyMjzkUjncpKhtQVWjPe3f8bL3wLEQoa2QpgbFl5kTmT4jgDFaXB22iHYnrOkcyBGlRvv7hVrXA92ulbmiDgEArnP1jPPk0eVcfvIIAUNOTJOfMMB5c+VL5IvyYVpW1+5T9ssyRqUR4TyAmIBxA5RNCHGWwwAcZMbyZxH3EfEVWxaBgvYRmYnU2lYnlGSdoz/YVy9wUggW7SzGyhtvcM+I8juaDJRrctTfhfoag4tWUH2tQGnTuwO0fntzmr8HwzOwD5YbDOgQN9smefXYCaX4S2LQwsmACcTz9wEk4GK3+whKF4Msfugbfr+3R6TH3XvwDy5ajvyZ9vh7hwVbnODnJ5kbee5rvBtrdVyo8+Y6DO5rb4m0HEEkDyjPrI2rAvvDMrLdCoJ1i2xU5YALG7QsnpK9aengUZqo2v5/NwUczcXcqZtXblpFYeDYysiTvjJyawk2z/b3eVa/C8PaZZVTBn2gwYHIPtQRzob9kD6rH0P5jb4U1OLqkczLGU9zNNCLfr5VfirDqYON9xjlsRS/EWtXkfh6UvJNCtU9xij8PxhSM+GRIO0TmPOJpC2G0w3uIx+tqhUsBsY6fPFSMmty06Z63SOo+IrteM/Yl/8Axn4ipRO+/YY75v8AGWLzGbdwKI2IBk5zJBjl1nIxvVbfD31XN0FjjYafr8gs48HPkc0+QYMRMGJ2nlMcqS4i3xDMk92i6gW0ksWQRK+JABJjIouWWmLYxBWc4e3e1AuyOrYgbn2s+zGJAjG05mmbCAjmQTKzOBy/E9R5VbiLYJA0jqSQIgY95zQeP4hbQBIbM4EEQFJ2YwMCBHlyrjSk5OxtKlwFvX1SNVwLMxqK5jeJyaG97WJQgxIkZHIx8CMeYrN417FyA6k6HtmNJBmVIBG7LLAFROVI3FaVi2oQG2oAfS0QBvp5DExj86zJenci5LcRZW6mllBBGx6lY92D95rz3aP0cKS3DOwaZIYyDufjOefOt9bviIUFtUR+vKmu4YkEtHkBt9/31MeGeVbI08iieX7L4S/cJZktmOTM6nY89BkSIxG9LcRw9wlmVdUhgtrQwYhtIUa2GlY8W5IMzIiK9lbthRApTtW0XtMoicEEgECCDPixiPKuni6OEcelrfyLzzNyswn7GuOVLS6FRi2UDBhPiDE5nGB6zTXG9jKAy20vqSqhbqMrthgci60cznP1vKrL3PdtacsFD6gVLEgsQ4KsJO7kek+dZvY3G3Az93LqAfCQyhQSJCwCbZnOJH9Ig1qGKEI6UtgfclNeoRN9kultLqsICCZn25OkSBAUeKcicCBPp+D7bS5aUKRq8AjSWByYzECSpEnYx5Ul2uqJDKNSuCQyguJHIlQftGPfWP2VxCWbyXJ1WnCaDEnSZg7YALD7vOMR/wCuXwGaUl+f8mh2hZdyT3INvAEnbBWMmRIgZAwZztSnBXOKUaXQMZOl5AlZwX8RMgHMTPvr2F21qAe2ZmNjgj3+pmIO3SDn2+ztyjKwE4nIzgA/HP5VXUdNquUQ2DqdPolweb4hm4uyV0oUZiNWqQCC4JQifGjKN9zqG1GVL2ka9OFgsHLMWAkT4Asb5FTiuBtamJVwZyAziGzuAwGx6HbyFPW7YQELkAMY35A4kknl8a5klW1D69XkSe++Amj2TIbVIPIjSII9rGOVDK3ndPEECMSyodWoclfWgIxnGfnS13eDZVkPsmFIPsnAJkQdWPSircuqIWwBO5BWBsORyQOflSqqtuQVtM1FUlgCAQTEDfzxXq2Nec+jtw6wXUqWDBRuDneRjYcucivRPXZ/46FY7fkQ6iVyFW4oa9MGQVBxgSDBxykRVA91lkLoJGxgwZ5x5QfjTjQN/wBHyoTu3KPeJ+8ED9c6dyZ4Y+RdQbB37bkeFgDpIznxYg7cs0WyG8WojfwxyWBg+cyffS1vim/qGTJEGOg5HnnP40wOJ28JyJ5be+M1hdVifk125DArH7T4WGGhZncAYGQB5Cfwp97zGIiOhBPwMjPlQrjQeXzPmT8qXzdXGqhuW8GvaR57ibdwRIKsfgeeIx1xvg0PUfsyeZHoJ/XlW7x9nUCAYKkHbHSPTlWK1wC4ViQPCDBnABIIjPu385oOLLr55Fs/T6N1wT9qP2T8R+dSufsy/pX/ADqUxUxXY9TbNXKE5B9xrBXgBavKF8FshjCtogyOhGoAwADPtgAQtO3rl21kuGt4yyiV5QYKyJ5iTmI501NKSqSHYTa3G9BX2ssdjO4nYdOXz61cFxyHx/tWLf8ApA5EpYZ3i4EUa1BKifG1xAEUlRDeLnE1xe0r52Frcah+9OnORNtWB5ZkfhXNn0/q9HAzHKmrbNrv43/t+sUI3ZSccxk4pAdoCAHuWUuMBKi4DmBgawrEb50jf1pq3csiJvWyOY1LmNszQo9Nkm6qkb7sF5sa4EqFJ6TJ6xz9Ioly6YlRM9Z+W9ZvH9v2kIAZXJ3CukgYgwTnep/ibEjTaYoY8Wl5AO+AkGPWutCKjHSmLPImzQDNiQIjPWfypfjbqqjF2CrBEnYT1qx4r+V//Bj8hNVXi0kAnSTsGDISfLWBPuoiaBuSsy07WsWLKhLqSAsyDDAKFnywB8DT3Y3EOxuaiYlTy3Iz+FF7RsM6Qkbgnl+sxQv2Z7dq4E0s7EkTtsAJ67UNqWr4DJx0/Ihd4ku7d0Ce8Bx3aaSgxqZiwwTMTkwYxmvP9pcDba0QqP4GIVS9he6DNohQrgEIASAQSQJBmK9rwNrSDiCzE7RjZccvCFpLtPhizAWlQFSrMCFAdjIAYxMCNRAyfCNiYk4KUdwSk6o8z2YLiaWUuV8LLrdkaejK1uVMDbAyRAr1lnjlJDKh1tAZAw2jLZjVERjOdqX7Y7O0opksSRqbaTEyAMCYPlJqr3lY2yAEtuBoeIcOGC6WjEGRBnfGZocNUZNWM5HFpMT7X459QLWDblV1ksmCWgTB8UASPWOdZtnimF5SpJRkBg4EnA3zvA/7h1r03b3A96uBkiCZOBmDA6EzXirmpbc3bLKtqCNHikBoJU5zhX90daU6yO9jvRO4tHoU4UkkfaOwE77j1kfea6vZT6SRnVkDE4OQc7dYFanA2rdwDPiSAY2JzB9YB2zzrQ4hTDGSRpwo69ZGT6bVIdBia1MDk6mSdJAVuLAGoQIEmZnYe/BrMs9lKC+oBgTggFAE0gBRk6zvLSNwOVaFp52geXPpnzOfh60xcEzid6E8vbThFU/yDUdW7YvxfFhGAYOxO0KzcxiVHnPupW12orkKkzp1aXR0MZz41HMevzo3EC5LaCCIWAYHi1Z3H2YjzoNxeILA+DSGkQYbTpAO4jVqn1H3BvW7bN8LYdtWIgDz6c9/LflXdU+yMZz1/pE/fSvDpdH8VljSCdI551Semxx1PSmWOw5ZwPIcvSOdZdIi3AXOIAJBaInlmIic/KiDKhVzGxO2fmQOlU0TMSJMnPn02wJHrRWUJOYUxAAyTz3B/XpVqmkVvZS7aaABImCTMHB2xsM8v+czt+xkXFXYeL/6k/HflimeL4t1wDE8jBbzYQYHlvnkM1mC/rcqWaQJAYtsd9/hTOPHOSTXgVz5IRuMvIP9o9fh/au1b9mX7P3/AN6lOdx/Bz/Saf0ghu5UE+K5pbSuoxobzwNQWfwrSPEgggCfWInG4B9KS46zbZCbqqVUajqEgAZ29w+FZZucCkHTaEEQRbxNvxYIWDpwcbYND+ok+EddYYoqeLt2nItWuGO6ypCNrAhlwpAgJEY22xTPAceGaLi2fGIH2mE4BJUYxPw9al/tSzmDOgtq8DSGWNQI0yCMTMRIpmwFILwJYmJG0EggyAQQZEUtrcXcQrgmNcL3ITRoAByVIJBJxImcY+VJ8H2r3TXLVxjKtKNcdBqVshRmTp9kznbeaYAlvML/ALjt/wDGum0DMgdM5o31MgfZjdjB4hv5fSD+dYz8cLPE6iqqr2xOkuQX1mICrpmAZIyYHrWncBx99VumBiMfOsfUTRfZg/AezxysJIIB2MH5EAiuvxCMCpEg8iJBExt+dLowbbf9flWfxV99QRBGIJIkajER5hQzx0jrW11UypYo8mhwXGBUAusqnU4UapJUMdJzmdIFcvdqpKhQWDcwRAEwT1IGNhWP+z+Nipkah3hcs+yiBbBaNeQZOBO3Rjse0PGwtIrFzqVTpLBcITgDVoCkTEjnFFx9S5SUaF3DTHcJr7wl7bXgZysjRyEjBB2HsnqetZlrtY22XvldnR3aR7DHu2VcmPqxy9oxzre4izauT3lgkmCQbc5BkSVkH4ml+LazcGm6vckkqhuaAXj7A1SYAkbcjTEr8MrG7dNC54u/xZHdKgtLq1MxOkuPqYz0OoAiCedHv3G1ojqkgjw29QUSyNzGdIUk7e0OtL9ndmWlVETh7bIgRQ+qCIG8Eb6SMT5Hy0+CVh4TbREE6dLTmc40iJyd61GL8lSlaG7oJVgp0sQQrdDGD7q8rxHZd0TF4jVBIIaAZAMEtJypOftGvVg1TirHeACYgzWc+Nzi0gmDIoytnleDS7bDNb13CdMBSAwEhXPjfIEht+W21b/B8c7gKbQQMJDI6skEEkrEEweg5iu8Jw6qrpd0jUuScYYHUs/E460h2axtOtoEumpm1KR9bmQuAAY1DMFgRAaBnFFxirNZGpNtGnb8LZLENsSIzHKTM+Ro+rfP6/Kpfsh4kkR068vUjlWba7QRBDMyuMsCrERuJIEAweR+MUv1HSuT1RKx5K2Hg0nTz/uN/d+sV3VDGcTG+wjz+ND7LupdUuDIOPZI8/rATvO3Og8ddug4tL3Ykz3gBxMQCNyPnS/0M9N3uE7ysZ4hiWCKPNvT31Tib+gACMkEat99/wBdKr2ZxYaAqw0S8naOQ6n3RRO1rYgMSBpnJ2HXnzEiiPpFGGp7sqOXU9uBZyRkmAdwNgY3zvO21LPxpUkvbuD2vHhpAPIAyARnYfjTV4nu4VtJgEHcDbr5Utw9q8pm7cRlyfZAIEcoAEA8zy+JCtK2oNT8FeLgtIIIP3EY/KlbtsEg/Zg43j8utEvXQcjwooMYzmCTHIeVZ9vtS3OHn3GYlhJEYWUbJiIpvHslRx+o9WRtGj3g6/fXKrI+z8qlbsAPXiDAUmMatyDIxPWqXrC5hRP9K7z6ec033I5Fh7+XvqvcA8zHTH4Ca52/ueiFbfBW1X2BgCPCo5wOWN/dJ60bhlgYQADlgR6RIEUZbI3gE/rbpXUUZqUQBbc6jCmIAz1nEZzgmfdRwxihrxKsxUGSraDHJtOqD7oPwoX+I29KsGwyswMH2VAJPwINXTKsYNudzscVR0ERFVTjrZKgNl/ZBBBJ0a8T/KZoiD76posG9nUCskAjcEg/EZofDcCtuIEscSdh1PUz1JJPWKYZW+rpjzn5D86U4i2Z1XLwgiFTwqjMZ+0SWJBIiee2KtbA5c8C1xmRSyDUWdiG+rAUAk+pUgeorW4DhHnvGjIUAA/VGqM8/bY8uW25S4srcCaLlsAEncbaWCwPI5jyO0V2x2hoILSG9nSTggn/AKZOG645TIFHw6IyTkDmnVGlx/CLdGliwG/hZlPxUg0unZlsMGK6iCCNWYYTDLOFbxHxDJx0FX4zta0ihiygsyqFZgpLMYAGrdvKi8LxHefUdR1YAA55QTXTtMXqS3RS5w4JBESuor9nUeZHX8zVRcZR4swCSeucAbSfhyporXIrVgqBi8NiYIEkHkPPlyNFFDucIrBgR7caowTHpUPCQxcGDpCifZETGBH66VNjSTBdocGt1dLAe8TzBj7h8KQXsgrcS4unUgcBoAnXGqcZnSvvFaaWLgKS0gAav5mgydsDY+6qWxc8GoA76zjGDEe+suKZpTlHgIimBqgkGcSB+oNF10HhtZWXAU9Bn9c6LprRg6XoN+yHEHltVbZclZWAdWryONPnnNWsrc0eLT3kH+meXL0qEqzMsNdVGROHKEjDC5bmSNzOJ57Rih8Zd4gQrwVMghioY+E5QIMmcQSPDqq3HcXckI72bRGf4rAyQdHQkEz8OcV5riuJBZW78OzG13IW61zbvGaMAgmWn0jlS+X7GkE19tXR63h7YRIYjaTOIH5Vm9q9oMIhGZM4EDbYtPXkP0AcPxNx/wCMCNMRKBQQeviMx1MR99bvC9mY8eRyUZH/AHHn6fOkEo495Gp5JZvTDjyedt96bmY7szgiIHQDck8yYjoaYHCocaFwQfZG4iD64GfKvSNwqZ8C/wDiKX/w5OUj0P5yKyupV7oC+ikuJGXFStH/AAn+c/D+9crf1EDH0eQZrk86HZcn2tx8COo/WPhNmMj30GzrHVrldDffUNQhXu1J2Egztz6+uT8TXTaHQYnkOe/x51cVJq0iAu6E4Anlj02+A+FXAqCop+8n4VRDtVu2gwg7epHyqynnXatEMy52ZZAc92DiYls4IznPOfKgXTMBjIJgAyV5nAM9Dk0zxwOvJ8JAgcsTv1zn/igMoPL/AJosVtbJRnvct7ISD4QApcAahK4GNs7UbguKdYZXJVzvjfMTGCMRtQ714bC2+DyTBiRM7elTvxsbbgLBmBEgiI0knfO1a3TtGXjT4PY2mDqGHMfoV3RXi14wqSS8Cca7b24H9ZwfWtHge3yI1HUvUEOvuYf/AGimo9QvIvLE1u0bvG3SiEjfA/vXneJ4iT4ySTsMk+ZAEx8Ke7R7btshVDq2JiD58jjbcwPOsfs/ig7PAJ2l4/dnottvrgZkjEk+gxmnbpM3hi2tkF4ftY2XChSQwhQWGfMKzAgjbE1r8H20WP7y13YkQdWo+yCTAGIMr7p51n3LSt7QBjOROffSLcI4wrjnp9sRg4IDRt5VmGSS2KzRai5HqH7UtAEloAySQYjrQLnbCagLZS4IEkXbYIJ2wxHLNYDhwFDyS7aWCwVAgmTqSYxGetA/ZpGo2iSRsQgI8QEE6N9j0xzAmjLK/Y5yzy8o9Be7dKMivZYFwSsMrbKCdWgkKOXnyro7VfGFjBODt0yd6ybNgItzQqoS0zmGMKNRx0AGOlU4db2pdXdgEEsBqJnlpJAjJ5jbpV9x8FTyyb22Nt+2G3CqBAncmeuIx+VZPHXWYgHOpwZ8pH69Iotq3KmPqnPQTiR1Xl61NIe6qGeTSKxNt/gypSlJJmEnY5f/AKdrf2R3ozscAxyWIHKvXdh23t24uETnA9lQJjckjG//ADVuE4MJcJJJ+zI2P4+X9qduWh4pEqwyDkGcEHyrm5s2vZHSwYXDeXIqeMc40rqGk4Zdyxgb7lIYcqnD8WzN9TTIghhsQ46n6yge84xNMpwafYXBUjA3UQvwG3SqpwdvA0LCkRgYIJII9CSZ86E2mMBp9KlUk9K7WbLoRbdPR/lRzsK5Upgs5c5eorrbVKlQheqN7Q99SpV+CiD2fd+FVbYelSpVMsumwroqVKuPBTEu0faX0PzFKCpUo0eC0VflXOXx/Gu1KjI+DifV9Pyryn0w9seq/MVKlUxnF9yM3hv4if1D8a+gnc1KlSJvqeUcof1veP8Aaa7Ura5Rz8//AJy/B25uvqflRBUqUZfczhFL23w+dct7+78qlSouSeCtv+K/+l+NX4L/ADH/ALY/3rUqVb+3+4bH90T0L7H9daGnP0FdqVxnydkItcTapUrS8ECVKlStG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QWFhUVGRcbGBgYGBobFxsYHhgYHRodGCAYHCkhGholHhgYITEhJikrLi4uHCAzODMsNygtLi0BCgoKDg0OGxAQGzQmICQtLywvMiwsLC0sLCwsLywsNC80LCwsLywsLCwsLCwsLCwsLCwsLCwsLCwsLCwsLCwsLP/AABEIANEA8QMBIgACEQEDEQH/xAAbAAACAwEBAQAAAAAAAAAAAAADBAACBQEGB//EAEMQAAIBAwIDBQQHBgUDBAMAAAECEQADIRIxBEFRBRMiYXEygZGxBkJSocHR8BQjM2Jy4RU0c7LxQ4KSJIOiwlNUY//EABoBAAIDAQEAAAAAAAAAAAAAAAMEAAECBQb/xAAuEQACAgEDAwMDAwQDAAAAAAAAAQIRAxIhMQQTQSJRYRQycaHB8IGRseEFIzP/2gAMAwEAAhEDEQA/APrlSqG54gsHIJmMYjc9c1ejiRKVv8EGbVruLtIVoBjbH5b0XiL2hdRDHyUSfhVrTyAYInkRB94qFirdioZaWa5EB3MkZmJjY4BH8o6Vh3uyWLk/vxBOxlciMeE4E4jbfzr1StSw7TGf3d3Bj+GfPI6jH3ihygmVKCk7PO8L2VcDYF9iRs5x1nIAB+4chXqeGRlRQ2WAzFd4fig4kBh5MpU/Bh/arM1XCGkkYKO5U1KlStkJUqVKhCVKlWUVCzhMZNYvbPGOjrtoZfYMhs4MwSZgnyHStnjOJFq2XPLl1JwK872dqvcQbrAQMn4eED7j7qFlzLGrYxiwuW/hCvBdlM+gxCscwYKieh9DG/KnLvYkNuFB2xInyzjrHrW+g61TivZ9GX5x8jXGeeUpWx5ZZL7dhPheE0IEmevnO/uz8qFxkBQgERBjkBn+9PUhxgOozzAj06fH50TXVWCnBzjJLloVB2x+pq6EDWxLjRojQVB8ReZJU/ZFctIAfESB13I9QeXpR+M4e4iXO68bEWSPADibnIzPrT6W1o5XS4tWVJh+zuMD6gXugIpYkm2cCP8A+dX4e7ZMut67JBYjSk4UMRHd7gRilPo6/E94/eW4Hdtp8CpLSIEgCtvh79+PHZAMHZhEgDbyJkD0zW4ttbnTy4lCVbGXd7hmJN67Jz7IjbH/AEulcfhrBUkXLpCsFOEBBPqg9ceR5itO5xV4bWAfRxPPy8h8avZu3dQ1WQoJgkMCdhB2yJMffV0B7UPYxinDb99d5j2B1z/0vKr8Nwth2hbt3VJGy59o793EQpNabXL4JC2kicZjHMnP6z79ILVUV2oeyPMWuHsFgBcvSxgYTy/k28VG7X7MFqxcuh3JtozAHRBgTBhNq9EFrM+lH+T4j/Suf7TUpE7UPY8X/jH8n/y/tXazKlZpCnbj7HvLtnU6khoCtkMRklOhB+rUvWQASA7EchccT8WpmpTRoSs8LqSLgeSCGBuNnlOGjO/vod5XDkBLjLBg96QCYnm0iTitGpULM0u0fwb5OcC6Okje6N9vXyzTnCrA9llkkkMdRnaZ1HkBzo1SoQlQCpXVqERNNcrlmyF1EAAsSTE5PvqxFQjOVKkVdVqESOBaIooPFcUloS7AdN/w9K8z2h2y9wFMBSSZHMfVBB5Y9+KzJpchseKUnSRf6Qdod6yos6VJn+rbHXmPfzra7P4fQirGQBPrz+/nWN2Z2WLiamYgTiI5Hc/KvSDFcfqsuuVLwPtKEVBf1/JCMUK3w5eSxOk7KI26kxud8RGKuWyVGT8vXpVXvADShB6kHbOffv6VvpcdJzmthbI7dICh3AmAYBO5wPj60txw9k8gTPv2/XnTDOBPkJgbxVLo1qQCMj1FYmtVutg+N6WhC6KO99WRyzRAtTgkAzcAiBz3oToeYIP3e486twVtWF0MJEWsTHO70osJN4ZRXNCzhKHVa/DDdjhNT6bmdDZ0kRtnPSneCQ6RHFaxpME6SY0jSTnce0TznlQeA4e2usi2fYaRJaRiRB3micLctRP7M6wrY7v+UagPdCj0iidIpLFUv0/2HzS1SstcttIjiwPKEz7X4/I+4nDoda/+oD5PhOnIgY8PMZM+fSlXe20f+leJEkpGCDO2THMGKc4BLbmRZa2VgjUukzkYIPRduhHWmgQBrQLGOKYeL2Z+A3n8PKtkUueBtzOhZ3mBPxpioQ7WX9KP8nxH+lc/2mtSsv6T/wCT4j/Suf7TUIfOIrld+HxqVgUPo1SpUpoySpUqVCEqVKlQhKsFrqLSq9oiSSALcDS05edtIqi9lyNRQr17SVWCS0x0AG5NAs9o94VVVhiczkaeeRmfdTjDM/r9YFROyWmtiULtC8UsuwwQMeuw38zRRSX0icDh2BMTpA9ZB/CobieJ4u/c1YGsmZZmyOm++fP+y9u/eJzbABx7QmSTvnbAPXNPOcb/APFVUT8qQyS1SPQYoKEfY3Ozbl/uUFtEbfVLAEEljtPUL/5TNOHi+JxNlIkAnWMTz3z6c/uovYNuLKmILST55wfSIp516DYgx6EGkNu5T4s5+V7toLYtBAFHL7/Wsri3uqR3aK+W1SQpnVv8JNanfrjO50j+rOPXBpS44ViDALMY2zz5bGI3rqdQrhsK4mlIyeJa87KO6iASx1LvI2AbPvPWmrQfw8iQNQBBAMCRJAmDiR+UMsJIgFiMeHb/ALuQ99XuWSuTEdJ+U4oWPVp42ouSWrkBxJBUGDuIPLff4TvQOGsP++7owx7o4Mc7s5mrcL2qjB1UhtDaCAZg6QdLeYBXHRhRuybijvS7aVVbck+Rub1Xb0vVD2JLKpReOfNhezLXEBm1NPgOnU8jViJgnFGS1xYWNdomDJIO+mBpgDT4s51dKvavWLttouKyMjTBHsEZPpFI2/2bTi9cCnU48ZlpGrwzk4z5k5kmjY3Jx9SM44RjGouzSYcRJg2Y5SGnfnBjbyqscV1szA5Pk5nnjlHv9KUuJYEKb7g+Np1wQfCDJjcAYnlNOdnd0raUulicBS+r2ZmJ55z5RRAh104jXqVkCwPCwkcp9kAg4bMnfaq6eKnLWYknAeYzAMnoZkRkdK06lQhnhOIhZa3q+sQraTldgZOwfnzHrSXbS3P2HiO90lu6adO092JjA+tq90Vu1l/Sj/J8R/pXP9pqEPnOqpUqVmxM+i1KlSmSiVKlSoQgFXVK6i0JeKJDQuxIHQ7ZPlnlNYlNR5NxjYxoxXmOMSb1xoKyAI5YAyMD9etD7W+lBs+Jl1W28J1OqwxwByIJzGfhS3aXCMXRrbFGViXtyArAgLpb2ugyOZ51jWnBtA8yTSXCNXs3iXUhEzOYOR8d/wBbVuXKw/o3ffUVe2qyJnXLYjEBQInzHpWxxbMFJQamxAJjn+U1ePjkvGvRyWU0Dteyz2jp3GfOIMx50Fr1yYCr9bmNwBp+tz/EUR+0O6RmvQoDaVj632esTjFEktgmN7nkLHCNdfSgkke4Dz6Ctw/R4JoJcFi4kEQpXcgbyd65Y7fscJbS1cul7sFnJOSxYlpJjGqQPICnOzu1F4hJlWKkNA5AEZ6zGfOle2km/LH83Uzlxwhtb3PGnPnjl7/KqcbMEK5DEYURJ32xNM3Lcx5VVP4gz9UgD1I/KkcSjPJFJUBlai7YjYscSBLXLWpgNUWmgMBEr+8wPIz686s7un8Yo4IMAW9ORG5LkcunOmH4nws2Ixpwek5iZ3zAxBoLXV1qXUTABzKg7j+reuo2oxXgBFOT2M0dvIw1C6FWJwIUDlJI8xv5YqycX3sOHDgSBEb85gYO3xq3Hoiu0MigEQPDAwN/eTzG9Bte1OMj6pkYPPHmK5eTI05Rk2dPHjTUXFCz9nWjuv3nqDG+2Ntq1fo9b7oXRaSdK29KzE5uczSgIJMZgkfDcVq9g+3dj7Nv53KaxzTao5OLFJZG5Pj9fkb4XibrW5ucOUOiSmpGGqPYBG/SYig2bpKktwsHSSRC5OmSPUnw+fpTdhGFpgboZoaHgADeNsY/CgWrF7SNN8EYg6QZEHmSZ3XO+DkzR4u0NJ3vVfANbpzPC7zyXImIM89Pup3gsyTb0EGBgTETOOWTS/cXs6bwnwz4QYIUT6TvHn8RixxGltF5WMmJURMtInJEHHlpjyqyGvUmsq5Zuxci+ApDQSAdJ1GTPkJEdfhV+G4e6GB70FTBjTM7bGdoB+NQhpVl/Sj/ACfEf6Vz/aa06zPpR/k+I/0rn+01CHzmpXalZEz6JUqVKZKJSnG8G1wjTde3H2Zz6wRTdQVC0Z/EcE4AniLknYLInwhYkGeQMk7knbAbtIYgggHkdMAdBG/T3ctqLctBtJkgrsR98+VWWx1Y+4AfMGk+oxznsqoPCS8i97g0uN4lmBkcsnE9djS/aenuyxZTLYJgCJyo68z7jQe1rZV8iQRgrduW2xHtaMHJPuivGcdwqHUt21ZcrLKty/cPighQS4yDOfXIkTWoLtY0vILI4SnT8mhw99zda4BeCjGGwRKkEeEjOnYmIJr1nZmrxgrcABWGubt4QCQIx7MkYya8j2DZt3LYZuHS06HTpBVtOmIgpygCBvFepPCCVbhUsDcMWU6gOWnT6n41rE9jMKVw9hh+AQnUZmZ3PWeXmAaW+k8DhbhKlo2A3k4B84mfdXbt/iEbxdwFjBOsS0YE5jPL4TV7PFvP702NBOy6idsb+fPFGcrQSKp2eZ7dvs3GFQiaIB1btGgHYDbUwPuNag7VXh7aqqPcJjKqWPibSNKquojqIxB9aS4+xHEymkottUQsxywA3zkeEA9ZpnsfiFdLd5pDKW/dqpADhoYguqnTqDECOhFBjKKk15GcmVSUYfHj33/Y1l7XtwANRMAnwsYGOagg78pmicFxSPNxWkQAMMBEnbUBMmNh+Fc7M7RF1GZlNkq7LBIB8JwfRhB85pDtLtjh1dtTgkcnaEHhAMA7jxLPKSKxixY8fqA6nkWxrcMde6jSIj3frltkVg8Z2gqu4ZwCGIPgds75jbB/vvBbn0rtmyrWijXCY0FoGI1QWAmAQcdRWfwfaQbUxKKZkgOGETkn47+dZ6tKcNg/S3CW5S5x3D6tRZGb2fYad1MTmMhfIkDphkBJ7u1C5lmWBBgCB/MRA8h7q5aa9cJl9KNtpEHSJypOcyBqx5DnVn4yymm0pElgulROkwW8Wn2fZOWjMVy2PK5fgc7sAADAFWtccbGphbNwPpEKQCI1zviM1xmxg10IKJjzSgYn02OUtVbgeE7VW1aNm3wVxLZ1eEOv1t/rSN6Ge0Lf/wCjc3n2xv4pPtbnU0nn7hVbti6Q0OMuSvKEjCzpOZzMHGPOqXbNzxQ/1IGIi5nxc8bYp3Fn1I5/Vyy45W90/LDP2lbODwVzZR/EUYUADZuQAodzjLZUgcHeWeYuCeectvk/Ghi3c1XPGIIATqGgZ260V0fQAG8QKSTzhlLDbEgETGJoupif1UvgJ/iiai37Fclt/Gv2tQO+8ifKhv2hb3PBXZE57wTuSZ8WdzQ7Nu4O71ODCqHx7TAHURgRJj+3MVm3dJWXELAfqSJ1HbnjpHntV6mT6qXwaXB9uC3OjhLo1b/vFPU828zVe1u33u2btocNcBdGUEskCQRJg0vw6OJ1sD0gbfn/AGHvPVayvq5eyPP/ALDc+yfuqV6CK5VWC7zN6pUqU4MAOK4pbYBYwCY+4nPligL2pbIkEkYzB5kgfLbfyp6pV7EFrPaVtjAacScGIkDmPOqp2tlgLbPGxttbaRJ5awZxMeYpwVziEBRtUAAHLAEDG+cY3rMjcWYXaf0huSiLwl8rcLDUUUrgiATMAmZAO8RjesftLjLlsOzJdthVJPhRoA5/xJyDtBxBncVrWbhcDu2JDHwNYayupdOCBrE7T6HnyV7U4mZs3TeQaTpe53cF/ZCgh51MWxGJB8pC+Lsk8al6mJdm9pXGXWyA2SiMt2QC07koCSBEGZPpWlw3E31BCPaJIBwx0aoA3Nk6VkHJMj5AtXeHOq5ZcrfVVVi9vvHmO8VS1w4A1jAMbxBNef43s86Sve3LhZlcq7u49oFio1gJIwMwIHSKFrjHdbhMPT6ryR4/n92aHav0hui7puS1hQ2t4GiW8IA0LqbzkCPMUTg76uxVLqh15CGO0kEeke41hs6a50FAGEkswJJgyAxWRnnv50xwvE3ReZbbMUkqqKNK28aoJdGBJVhsSBiABuKeXU6H21jSglu+f6b8GgLNpdNhrgcyzpKltDqwYkszHSQW8IJHltRrPD2QD3i2pAmZHiAWCQOmCMdDSJ4wMIusiP10hjBydTaRBnpG00azetqqpbUXXfwkhR7JJDFp3Uc1naqtpNC9OO64HeE461C6JHgDAFWDRAI1ahKmCPazmhP2lrkG26gEZgkHeYgbbb0pYuKCzWr3DgHUuFFsalMEZDZlTj1odnjGGJS4JOULEADlOiMHGSDVXaGMKSdykv5/Udt3yIUWgwOcwIx0Mk7DECkrfGB2Hdi3MSCy6LanUF/qJnH6ipwN4qdDGV31tcUnJPhiAcYz50CyXAL6woDGA6q5AJIkFGBjKgA7AEVT9Sobnggm5Wmvz+xt9m21uMzd8zTuq61UD7ILZwT9XTE5p9eAtDwi2kGWjSMtiT5mOe9KcD2nbW0rPcQlsakQgHJAECc8v+aevcQmk+JfKSN+XoaSlaZNa4sIlhVUhVCg8gAP0aIDNBHFpyYH0M/KuXLxRfYZskQoB57mTHnVeDLnFb2HpLiOMAYjRd8OJFtipwDggZ3iRzBHKuBbxJzCmYBIBGcZWatY4MqINxjmT5+8kn4EVqMtDsHlissdLWxLdwTORM4YQcY2O21ENV7lRsB59T6k5PqaDfv92BIZgTHhBYjfJAG2N66MHqjZ5vLDRNxTsZNCt+03SZ9/pSn+KrjDZjGh5E7T4YG3XlRuC4lHXWplWyOsbbHPKt+AbQ1UqVKyQlSpUqENm/a1ACSIIOPLMHyml9CKZBIILEwu5YgdMkYGOuacqhtLnwjO+BnpPWnx0SS2gIl2OghYbqwMA4yYcD0HrRLFlCCFMhdKnA+qTviDkmaZNhT9Vd52G/X186sloDYAegj9bCo2SjoohUMpU7EEfGhXEJBAMEgweh60Ls1mK+Ji2YnTp2xsfOqfBpHk+O7A7hgFe5CxpZWZQJ2GDg4wPhzrNv8ADuSWu3CyqJBZmZgFOoe1jGa+g9rcMblplG+CPcfyr56bbXOI8Kle7Ug3CTIBgnSCdJ9kZIkehEpZ/Qrs6/Ty7keFa/wAs35Npmhzp1BlFwjx7QYyII9qMGZ3q5vSoOxYSyl1DK0DDQckZGDGMCjO1kJMNifqnXOZOCSTK7nND4jj17sZYksF5SSBqYmMaYB2oMHFxtG4YVxF/v8AAvbsysIQACrMdR8JjcHBEQSIEY3FMW3S8QF78W2WWc3XR9IBYMRIIHzmmU4ZlBhgAcwEE7+sHpkVOI4cCydYkEG5cbxzCnUPYgkSJjEjFW6T5M54KONtrf8AQPxvFRNxLttiEMWw1vxsYIMsR4oGMgeLyq13vwslkUBdUC2xbA8Q8LEk7ez99Ft2PD3oIdykrCgTgkRIkT7vPrURrrBdSqJEkajqGM7ggEEjmRuM71Gl4YtFeUL2Llx18Nu00pqklkJJJMQylkjwkkzkxyrsXVhtK6gcKH3BnclRBB6dN81fibKky0B1zI39WBwcY58xVeBBdVezeJVlDKxGqVIkHxAEb4/5nMsixrUzSjewjxevvV0m5pZm1AG3CDTzDCSJkQNpmmeDsNc2U6ViWcKCeoAER6wBRL/CvqzcG4+oJIHUg5naBTfDyv8AIN5336nI+NKvrV4X+h3VshjguD0kyEI6AAmfhRb7BZOAq6ZwOvqABt7qGLukZ2G8dMbfEY+dTvGPssoJjPMQTOII8qG5qTtlvfcBe7WRlwzqZH1ZOwbI6Rvzz5ip2coZWdGabjeMnGQAvhEkJhRgR13M0wr3FIDHUCQJiI6nHlygZ8qbZwJJMAcztWr08Gatbi1u64IDhSCfaGMQdwdjI686PduhRkx06n0G5PkKD3jN7PhX7RGT/Sv4n4Gu8Nw6qSQN+Z3OTz6Z2EDyq5VLdKgalJbLf5YoEvlifCE5ArnlmJn5R0orcP8AaLH3wPgsD4zT6oTgDb9c6WuZ2IjqPft5ef8AzTWFzkt+Dkdb0+LHbT3fgEUABVQBPIVW5wilgx1TPJmHKOR2xRwI8h5VDTOrakc44tuAAMRAriMSYiCSAOYk7VYGtDsmyPE2ZmB5YExVwWp7moQ1Ogv+GL9s/AVKaqUxpQ1pj7HKgqVZBWzSOXH0x5mPnUZyDsCOYG495Oa5xaEwAYIlh6j2Z8smgDiDjwkEzzBBIB5zMQOnWud1PUyhOojOPGmg15FuKVkiY2wcEHEjqBQzYa2Cy67hxClh1ExqgTzzRHtyPOZ/XSuI7A7z1Bz/AMD41ePr09pbElh8oz+1O1XW24bhroBEBptEGQBkLc1TlsAfV86wew+HCoX8U3GLnVMiYxB2jAjyrW+kHGgkK/gRYMk+1OBHpn49M0tbIxEEHaNtvlilOu6hSWiI5gWiH5FeLS6AxW4NjEpOTgTBExj76T4y1pRQV7xg9sE7R7Gth5QSfSta/EZ2/X31m3rjATMEq2I/lJJOf5R8dqQhJ/agjlo3C9kISFLsVLkkOYxu2xx/KPca1rPFMD/HL6QFaVUSxwGTT0MyM7eVea7ZDWxqQtOCFy07AgBQTJGABz6VV7rrdDWkyM3bZdCxDAgGCw7tt5POINOwbyKxabcavfhGm4XVCGQCRqkjAwfT7s0tcD6iVdVEEDGM/WJODttXU4UOxJWEdtRnZoVAuqeeCYjl5VtHgAtrXKw2MCceZxGOUb01HHJkWX3ME2XLeN0ZSdmUEicKoIHtSTFM+JANFstvsY0g6iBjltjz8qFx+GRgF1gDTOxYMhyQDECZI5HnTDteyO4BkH666D8ciZJyMjzkUjncpKhtQVWjPe3f8bL3wLEQoa2QpgbFl5kTmT4jgDFaXB22iHYnrOkcyBGlRvv7hVrXA92ulbmiDgEArnP1jPPk0eVcfvIIAUNOTJOfMMB5c+VL5IvyYVpW1+5T9ssyRqUR4TyAmIBxA5RNCHGWwwAcZMbyZxH3EfEVWxaBgvYRmYnU2lYnlGSdoz/YVy9wUggW7SzGyhtvcM+I8juaDJRrctTfhfoag4tWUH2tQGnTuwO0fntzmr8HwzOwD5YbDOgQN9smefXYCaX4S2LQwsmACcTz9wEk4GK3+whKF4Msfugbfr+3R6TH3XvwDy5ajvyZ9vh7hwVbnODnJ5kbee5rvBtrdVyo8+Y6DO5rb4m0HEEkDyjPrI2rAvvDMrLdCoJ1i2xU5YALG7QsnpK9aengUZqo2v5/NwUczcXcqZtXblpFYeDYysiTvjJyawk2z/b3eVa/C8PaZZVTBn2gwYHIPtQRzob9kD6rH0P5jb4U1OLqkczLGU9zNNCLfr5VfirDqYON9xjlsRS/EWtXkfh6UvJNCtU9xij8PxhSM+GRIO0TmPOJpC2G0w3uIx+tqhUsBsY6fPFSMmty06Z63SOo+IrteM/Yl/8Axn4ipRO+/YY75v8AGWLzGbdwKI2IBk5zJBjl1nIxvVbfD31XN0FjjYafr8gs48HPkc0+QYMRMGJ2nlMcqS4i3xDMk92i6gW0ksWQRK+JABJjIouWWmLYxBWc4e3e1AuyOrYgbn2s+zGJAjG05mmbCAjmQTKzOBy/E9R5VbiLYJA0jqSQIgY95zQeP4hbQBIbM4EEQFJ2YwMCBHlyrjSk5OxtKlwFvX1SNVwLMxqK5jeJyaG97WJQgxIkZHIx8CMeYrN417FyA6k6HtmNJBmVIBG7LLAFROVI3FaVi2oQG2oAfS0QBvp5DExj86zJenci5LcRZW6mllBBGx6lY92D95rz3aP0cKS3DOwaZIYyDufjOefOt9bviIUFtUR+vKmu4YkEtHkBt9/31MeGeVbI08iieX7L4S/cJZktmOTM6nY89BkSIxG9LcRw9wlmVdUhgtrQwYhtIUa2GlY8W5IMzIiK9lbthRApTtW0XtMoicEEgECCDPixiPKuni6OEcelrfyLzzNyswn7GuOVLS6FRi2UDBhPiDE5nGB6zTXG9jKAy20vqSqhbqMrthgci60cznP1vKrL3PdtacsFD6gVLEgsQ4KsJO7kek+dZvY3G3Az93LqAfCQyhQSJCwCbZnOJH9Ig1qGKEI6UtgfclNeoRN9kultLqsICCZn25OkSBAUeKcicCBPp+D7bS5aUKRq8AjSWByYzECSpEnYx5Ul2uqJDKNSuCQyguJHIlQftGPfWP2VxCWbyXJ1WnCaDEnSZg7YALD7vOMR/wCuXwGaUl+f8mh2hZdyT3INvAEnbBWMmRIgZAwZztSnBXOKUaXQMZOl5AlZwX8RMgHMTPvr2F21qAe2ZmNjgj3+pmIO3SDn2+ztyjKwE4nIzgA/HP5VXUdNquUQ2DqdPolweb4hm4uyV0oUZiNWqQCC4JQifGjKN9zqG1GVL2ka9OFgsHLMWAkT4Asb5FTiuBtamJVwZyAziGzuAwGx6HbyFPW7YQELkAMY35A4kknl8a5klW1D69XkSe++Amj2TIbVIPIjSII9rGOVDK3ndPEECMSyodWoclfWgIxnGfnS13eDZVkPsmFIPsnAJkQdWPSircuqIWwBO5BWBsORyQOflSqqtuQVtM1FUlgCAQTEDfzxXq2Nec+jtw6wXUqWDBRuDneRjYcucivRPXZ/46FY7fkQ6iVyFW4oa9MGQVBxgSDBxykRVA91lkLoJGxgwZ5x5QfjTjQN/wBHyoTu3KPeJ+8ED9c6dyZ4Y+RdQbB37bkeFgDpIznxYg7cs0WyG8WojfwxyWBg+cyffS1vim/qGTJEGOg5HnnP40wOJ28JyJ5be+M1hdVifk125DArH7T4WGGhZncAYGQB5Cfwp97zGIiOhBPwMjPlQrjQeXzPmT8qXzdXGqhuW8GvaR57ibdwRIKsfgeeIx1xvg0PUfsyeZHoJ/XlW7x9nUCAYKkHbHSPTlWK1wC4ViQPCDBnABIIjPu385oOLLr55Fs/T6N1wT9qP2T8R+dSufsy/pX/ADqUxUxXY9TbNXKE5B9xrBXgBavKF8FshjCtogyOhGoAwADPtgAQtO3rl21kuGt4yyiV5QYKyJ5iTmI501NKSqSHYTa3G9BX2ssdjO4nYdOXz61cFxyHx/tWLf8ApA5EpYZ3i4EUa1BKifG1xAEUlRDeLnE1xe0r52Frcah+9OnORNtWB5ZkfhXNn0/q9HAzHKmrbNrv43/t+sUI3ZSccxk4pAdoCAHuWUuMBKi4DmBgawrEb50jf1pq3csiJvWyOY1LmNszQo9Nkm6qkb7sF5sa4EqFJ6TJ6xz9Ioly6YlRM9Z+W9ZvH9v2kIAZXJ3CukgYgwTnep/ibEjTaYoY8Wl5AO+AkGPWutCKjHSmLPImzQDNiQIjPWfypfjbqqjF2CrBEnYT1qx4r+V//Bj8hNVXi0kAnSTsGDISfLWBPuoiaBuSsy07WsWLKhLqSAsyDDAKFnywB8DT3Y3EOxuaiYlTy3Iz+FF7RsM6Qkbgnl+sxQv2Z7dq4E0s7EkTtsAJ67UNqWr4DJx0/Ihd4ku7d0Ce8Bx3aaSgxqZiwwTMTkwYxmvP9pcDba0QqP4GIVS9he6DNohQrgEIASAQSQJBmK9rwNrSDiCzE7RjZccvCFpLtPhizAWlQFSrMCFAdjIAYxMCNRAyfCNiYk4KUdwSk6o8z2YLiaWUuV8LLrdkaejK1uVMDbAyRAr1lnjlJDKh1tAZAw2jLZjVERjOdqX7Y7O0opksSRqbaTEyAMCYPlJqr3lY2yAEtuBoeIcOGC6WjEGRBnfGZocNUZNWM5HFpMT7X459QLWDblV1ksmCWgTB8UASPWOdZtnimF5SpJRkBg4EnA3zvA/7h1r03b3A96uBkiCZOBmDA6EzXirmpbc3bLKtqCNHikBoJU5zhX90daU6yO9jvRO4tHoU4UkkfaOwE77j1kfea6vZT6SRnVkDE4OQc7dYFanA2rdwDPiSAY2JzB9YB2zzrQ4hTDGSRpwo69ZGT6bVIdBia1MDk6mSdJAVuLAGoQIEmZnYe/BrMs9lKC+oBgTggFAE0gBRk6zvLSNwOVaFp52geXPpnzOfh60xcEzid6E8vbThFU/yDUdW7YvxfFhGAYOxO0KzcxiVHnPupW12orkKkzp1aXR0MZz41HMevzo3EC5LaCCIWAYHi1Z3H2YjzoNxeILA+DSGkQYbTpAO4jVqn1H3BvW7bN8LYdtWIgDz6c9/LflXdU+yMZz1/pE/fSvDpdH8VljSCdI551Semxx1PSmWOw5ZwPIcvSOdZdIi3AXOIAJBaInlmIic/KiDKhVzGxO2fmQOlU0TMSJMnPn02wJHrRWUJOYUxAAyTz3B/XpVqmkVvZS7aaABImCTMHB2xsM8v+czt+xkXFXYeL/6k/HflimeL4t1wDE8jBbzYQYHlvnkM1mC/rcqWaQJAYtsd9/hTOPHOSTXgVz5IRuMvIP9o9fh/au1b9mX7P3/AN6lOdx/Bz/Saf0ghu5UE+K5pbSuoxobzwNQWfwrSPEgggCfWInG4B9KS46zbZCbqqVUajqEgAZ29w+FZZucCkHTaEEQRbxNvxYIWDpwcbYND+ok+EddYYoqeLt2nItWuGO6ypCNrAhlwpAgJEY22xTPAceGaLi2fGIH2mE4BJUYxPw9al/tSzmDOgtq8DSGWNQI0yCMTMRIpmwFILwJYmJG0EggyAQQZEUtrcXcQrgmNcL3ITRoAByVIJBJxImcY+VJ8H2r3TXLVxjKtKNcdBqVshRmTp9kznbeaYAlvML/ALjt/wDGum0DMgdM5o31MgfZjdjB4hv5fSD+dYz8cLPE6iqqr2xOkuQX1mICrpmAZIyYHrWncBx99VumBiMfOsfUTRfZg/AezxysJIIB2MH5EAiuvxCMCpEg8iJBExt+dLowbbf9flWfxV99QRBGIJIkajER5hQzx0jrW11UypYo8mhwXGBUAusqnU4UapJUMdJzmdIFcvdqpKhQWDcwRAEwT1IGNhWP+z+Nipkah3hcs+yiBbBaNeQZOBO3Rjse0PGwtIrFzqVTpLBcITgDVoCkTEjnFFx9S5SUaF3DTHcJr7wl7bXgZysjRyEjBB2HsnqetZlrtY22XvldnR3aR7DHu2VcmPqxy9oxzre4izauT3lgkmCQbc5BkSVkH4ml+LazcGm6vckkqhuaAXj7A1SYAkbcjTEr8MrG7dNC54u/xZHdKgtLq1MxOkuPqYz0OoAiCedHv3G1ojqkgjw29QUSyNzGdIUk7e0OtL9ndmWlVETh7bIgRQ+qCIG8Eb6SMT5Hy0+CVh4TbREE6dLTmc40iJyd61GL8lSlaG7oJVgp0sQQrdDGD7q8rxHZd0TF4jVBIIaAZAMEtJypOftGvVg1TirHeACYgzWc+Nzi0gmDIoytnleDS7bDNb13CdMBSAwEhXPjfIEht+W21b/B8c7gKbQQMJDI6skEEkrEEweg5iu8Jw6qrpd0jUuScYYHUs/E460h2axtOtoEumpm1KR9bmQuAAY1DMFgRAaBnFFxirNZGpNtGnb8LZLENsSIzHKTM+Ro+rfP6/Kpfsh4kkR068vUjlWba7QRBDMyuMsCrERuJIEAweR+MUv1HSuT1RKx5K2Hg0nTz/uN/d+sV3VDGcTG+wjz+ND7LupdUuDIOPZI8/rATvO3Og8ddug4tL3Ykz3gBxMQCNyPnS/0M9N3uE7ysZ4hiWCKPNvT31Tib+gACMkEat99/wBdKr2ZxYaAqw0S8naOQ6n3RRO1rYgMSBpnJ2HXnzEiiPpFGGp7sqOXU9uBZyRkmAdwNgY3zvO21LPxpUkvbuD2vHhpAPIAyARnYfjTV4nu4VtJgEHcDbr5Utw9q8pm7cRlyfZAIEcoAEA8zy+JCtK2oNT8FeLgtIIIP3EY/KlbtsEg/Zg43j8utEvXQcjwooMYzmCTHIeVZ9vtS3OHn3GYlhJEYWUbJiIpvHslRx+o9WRtGj3g6/fXKrI+z8qlbsAPXiDAUmMatyDIxPWqXrC5hRP9K7z6ec033I5Fh7+XvqvcA8zHTH4Ca52/ueiFbfBW1X2BgCPCo5wOWN/dJ60bhlgYQADlgR6RIEUZbI3gE/rbpXUUZqUQBbc6jCmIAz1nEZzgmfdRwxihrxKsxUGSraDHJtOqD7oPwoX+I29KsGwyswMH2VAJPwINXTKsYNudzscVR0ERFVTjrZKgNl/ZBBBJ0a8T/KZoiD76posG9nUCskAjcEg/EZofDcCtuIEscSdh1PUz1JJPWKYZW+rpjzn5D86U4i2Z1XLwgiFTwqjMZ+0SWJBIiee2KtbA5c8C1xmRSyDUWdiG+rAUAk+pUgeorW4DhHnvGjIUAA/VGqM8/bY8uW25S4srcCaLlsAEncbaWCwPI5jyO0V2x2hoILSG9nSTggn/AKZOG645TIFHw6IyTkDmnVGlx/CLdGliwG/hZlPxUg0unZlsMGK6iCCNWYYTDLOFbxHxDJx0FX4zta0ihiygsyqFZgpLMYAGrdvKi8LxHefUdR1YAA55QTXTtMXqS3RS5w4JBESuor9nUeZHX8zVRcZR4swCSeucAbSfhyporXIrVgqBi8NiYIEkHkPPlyNFFDucIrBgR7caowTHpUPCQxcGDpCifZETGBH66VNjSTBdocGt1dLAe8TzBj7h8KQXsgrcS4unUgcBoAnXGqcZnSvvFaaWLgKS0gAav5mgydsDY+6qWxc8GoA76zjGDEe+suKZpTlHgIimBqgkGcSB+oNF10HhtZWXAU9Bn9c6LprRg6XoN+yHEHltVbZclZWAdWryONPnnNWsrc0eLT3kH+meXL0qEqzMsNdVGROHKEjDC5bmSNzOJ57Rih8Zd4gQrwVMghioY+E5QIMmcQSPDqq3HcXckI72bRGf4rAyQdHQkEz8OcV5riuJBZW78OzG13IW61zbvGaMAgmWn0jlS+X7GkE19tXR63h7YRIYjaTOIH5Vm9q9oMIhGZM4EDbYtPXkP0AcPxNx/wCMCNMRKBQQeviMx1MR99bvC9mY8eRyUZH/AHHn6fOkEo495Gp5JZvTDjyedt96bmY7szgiIHQDck8yYjoaYHCocaFwQfZG4iD64GfKvSNwqZ8C/wDiKX/w5OUj0P5yKyupV7oC+ikuJGXFStH/AAn+c/D+9crf1EDH0eQZrk86HZcn2tx8COo/WPhNmMj30GzrHVrldDffUNQhXu1J2Egztz6+uT8TXTaHQYnkOe/x51cVJq0iAu6E4Anlj02+A+FXAqCop+8n4VRDtVu2gwg7epHyqynnXatEMy52ZZAc92DiYls4IznPOfKgXTMBjIJgAyV5nAM9Dk0zxwOvJ8JAgcsTv1zn/igMoPL/AJosVtbJRnvct7ISD4QApcAahK4GNs7UbguKdYZXJVzvjfMTGCMRtQ714bC2+DyTBiRM7elTvxsbbgLBmBEgiI0knfO1a3TtGXjT4PY2mDqGHMfoV3RXi14wqSS8Cca7b24H9ZwfWtHge3yI1HUvUEOvuYf/AGimo9QvIvLE1u0bvG3SiEjfA/vXneJ4iT4ySTsMk+ZAEx8Ke7R7btshVDq2JiD58jjbcwPOsfs/ig7PAJ2l4/dnottvrgZkjEk+gxmnbpM3hi2tkF4ftY2XChSQwhQWGfMKzAgjbE1r8H20WP7y13YkQdWo+yCTAGIMr7p51n3LSt7QBjOROffSLcI4wrjnp9sRg4IDRt5VmGSS2KzRai5HqH7UtAEloAySQYjrQLnbCagLZS4IEkXbYIJ2wxHLNYDhwFDyS7aWCwVAgmTqSYxGetA/ZpGo2iSRsQgI8QEE6N9j0xzAmjLK/Y5yzy8o9Be7dKMivZYFwSsMrbKCdWgkKOXnyro7VfGFjBODt0yd6ybNgItzQqoS0zmGMKNRx0AGOlU4db2pdXdgEEsBqJnlpJAjJ5jbpV9x8FTyyb22Nt+2G3CqBAncmeuIx+VZPHXWYgHOpwZ8pH69Iotq3KmPqnPQTiR1Xl61NIe6qGeTSKxNt/gypSlJJmEnY5f/AKdrf2R3ozscAxyWIHKvXdh23t24uETnA9lQJjckjG//ADVuE4MJcJJJ+zI2P4+X9qduWh4pEqwyDkGcEHyrm5s2vZHSwYXDeXIqeMc40rqGk4Zdyxgb7lIYcqnD8WzN9TTIghhsQ46n6yge84xNMpwafYXBUjA3UQvwG3SqpwdvA0LCkRgYIJII9CSZ86E2mMBp9KlUk9K7WbLoRbdPR/lRzsK5Upgs5c5eorrbVKlQheqN7Q99SpV+CiD2fd+FVbYelSpVMsumwroqVKuPBTEu0faX0PzFKCpUo0eC0VflXOXx/Gu1KjI+DifV9Pyryn0w9seq/MVKlUxnF9yM3hv4if1D8a+gnc1KlSJvqeUcof1veP8Aaa7Ura5Rz8//AJy/B25uvqflRBUqUZfczhFL23w+dct7+78qlSouSeCtv+K/+l+NX4L/ADH/ALY/3rUqVb+3+4bH90T0L7H9daGnP0FdqVxnydkItcTapUrS8ECVKlStGj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6491" y="53431"/>
            <a:ext cx="8229600" cy="86097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Annotated  Map  </a:t>
            </a:r>
            <a:r>
              <a:rPr lang="en-US" b="1" dirty="0">
                <a:solidFill>
                  <a:schemeClr val="bg1"/>
                </a:solidFill>
                <a:latin typeface="Stencil" panose="040409050D0802020404" pitchFamily="82" charset="0"/>
              </a:rPr>
              <a:t>Time</a:t>
            </a:r>
            <a:r>
              <a:rPr lang="en-US" b="1" dirty="0" smtClean="0">
                <a:solidFill>
                  <a:schemeClr val="bg1"/>
                </a:solidFill>
                <a:latin typeface="Stencil" panose="040409050D0802020404" pitchFamily="82" charset="0"/>
              </a:rPr>
              <a:t>!</a:t>
            </a:r>
            <a:endParaRPr lang="en-US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b="670"/>
          <a:stretch/>
        </p:blipFill>
        <p:spPr bwMode="auto">
          <a:xfrm rot="16200000">
            <a:off x="1143000" y="-1066802"/>
            <a:ext cx="6858001" cy="899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6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716</Words>
  <Application>Microsoft Office PowerPoint</Application>
  <PresentationFormat>On-screen Show (4:3)</PresentationFormat>
  <Paragraphs>122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Comic Sans MS</vt:lpstr>
      <vt:lpstr>Stencil</vt:lpstr>
      <vt:lpstr>Office Theme</vt:lpstr>
      <vt:lpstr>The 2 Theaters</vt:lpstr>
      <vt:lpstr>The European Theater</vt:lpstr>
      <vt:lpstr>WAR OF 2</vt:lpstr>
      <vt:lpstr>THE 2 SIDES</vt:lpstr>
      <vt:lpstr>The Allied Leaders</vt:lpstr>
      <vt:lpstr>THE 2 SIDES</vt:lpstr>
      <vt:lpstr>The Generals</vt:lpstr>
      <vt:lpstr>Annotated  Map  Time!</vt:lpstr>
      <vt:lpstr>PowerPoint Presentation</vt:lpstr>
      <vt:lpstr>North Africa 1942</vt:lpstr>
      <vt:lpstr>Stalingrad (July 1942)</vt:lpstr>
      <vt:lpstr>Striking the Soft Underbelly (Italy) (Sept 1943)</vt:lpstr>
      <vt:lpstr>Death of Benito Mussolini</vt:lpstr>
      <vt:lpstr>The dead body of Mussolini (second from left) next to Petacci (middle) and other executed fascists in Piazzale Loreto, Milan, 1945</vt:lpstr>
      <vt:lpstr>D-Day: Setting the Scene</vt:lpstr>
      <vt:lpstr>PowerPoint Presentation</vt:lpstr>
      <vt:lpstr>         Paratroopers</vt:lpstr>
      <vt:lpstr>Band of Brothers-Company E “Easy”/506th of the 101st Airborne Division</vt:lpstr>
      <vt:lpstr>PowerPoint Presentation</vt:lpstr>
      <vt:lpstr>PowerPoint Presentation</vt:lpstr>
      <vt:lpstr>D-Day Jump</vt:lpstr>
      <vt:lpstr>D-Day June 6, 1944</vt:lpstr>
      <vt:lpstr>PowerPoint Presentation</vt:lpstr>
      <vt:lpstr>PowerPoint Presentation</vt:lpstr>
      <vt:lpstr>PowerPoint Presentation</vt:lpstr>
      <vt:lpstr>PowerPoint Presentation</vt:lpstr>
      <vt:lpstr>D-Day Invasion – Omaha Beach</vt:lpstr>
      <vt:lpstr>Battle of the Bulge  December 16,1944 – January 25, 1945</vt:lpstr>
      <vt:lpstr>PowerPoint Presentation</vt:lpstr>
      <vt:lpstr>Liberation of the Concentration Camps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Theater</dc:title>
  <dc:creator>Elizabeth Grenadier</dc:creator>
  <cp:lastModifiedBy>Michael H Shumate</cp:lastModifiedBy>
  <cp:revision>86</cp:revision>
  <dcterms:created xsi:type="dcterms:W3CDTF">2014-02-07T17:49:48Z</dcterms:created>
  <dcterms:modified xsi:type="dcterms:W3CDTF">2017-01-27T19:31:24Z</dcterms:modified>
</cp:coreProperties>
</file>