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sldIdLst>
    <p:sldId id="280" r:id="rId2"/>
    <p:sldId id="281" r:id="rId3"/>
    <p:sldId id="282" r:id="rId4"/>
    <p:sldId id="283" r:id="rId5"/>
    <p:sldId id="284" r:id="rId6"/>
    <p:sldId id="285" r:id="rId7"/>
    <p:sldId id="286" r:id="rId8"/>
    <p:sldId id="308" r:id="rId9"/>
    <p:sldId id="287" r:id="rId10"/>
    <p:sldId id="289" r:id="rId11"/>
    <p:sldId id="290" r:id="rId12"/>
    <p:sldId id="292" r:id="rId13"/>
    <p:sldId id="319" r:id="rId14"/>
    <p:sldId id="320" r:id="rId15"/>
    <p:sldId id="307" r:id="rId16"/>
    <p:sldId id="310" r:id="rId17"/>
    <p:sldId id="311" r:id="rId18"/>
    <p:sldId id="302" r:id="rId19"/>
    <p:sldId id="303" r:id="rId20"/>
    <p:sldId id="318" r:id="rId21"/>
    <p:sldId id="313" r:id="rId22"/>
    <p:sldId id="314" r:id="rId23"/>
    <p:sldId id="315" r:id="rId24"/>
    <p:sldId id="306" r:id="rId25"/>
    <p:sldId id="316" r:id="rId26"/>
  </p:sldIdLst>
  <p:sldSz cx="9144000" cy="6858000" type="screen4x3"/>
  <p:notesSz cx="6858000" cy="9144000"/>
  <p:custDataLst>
    <p:tags r:id="rId28"/>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6600"/>
    <a:srgbClr val="0000CC"/>
    <a:srgbClr val="CCCCFF"/>
    <a:srgbClr val="CCFFCC"/>
    <a:srgbClr val="CCFFFF"/>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697" autoAdjust="0"/>
    <p:restoredTop sz="79346" autoAdjust="0"/>
  </p:normalViewPr>
  <p:slideViewPr>
    <p:cSldViewPr>
      <p:cViewPr varScale="1">
        <p:scale>
          <a:sx n="68" d="100"/>
          <a:sy n="68" d="100"/>
        </p:scale>
        <p:origin x="94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lt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lt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lt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61B8C94C-7C63-4CCC-933E-DEB6876E058E}" type="slidenum">
              <a:rPr lang="en-US" altLang="en-US"/>
              <a:pPr/>
              <a:t>‹#›</a:t>
            </a:fld>
            <a:endParaRPr lang="en-US" altLang="en-US"/>
          </a:p>
        </p:txBody>
      </p:sp>
    </p:spTree>
    <p:extLst>
      <p:ext uri="{BB962C8B-B14F-4D97-AF65-F5344CB8AC3E}">
        <p14:creationId xmlns:p14="http://schemas.microsoft.com/office/powerpoint/2010/main" val="9916767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D59E4D-CD13-42F8-96EC-AF2C8A685296}" type="slidenum">
              <a:rPr lang="en-US" altLang="en-US"/>
              <a:pPr/>
              <a:t>1</a:t>
            </a:fld>
            <a:endParaRPr lang="en-US" alt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91308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740CEB-E6B6-44E6-A508-46616FA7A17D}" type="slidenum">
              <a:rPr lang="en-US" altLang="en-US"/>
              <a:pPr/>
              <a:t>3</a:t>
            </a:fld>
            <a:endParaRPr lang="en-US" alt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64743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F7CF8-75DD-4890-B238-DEAF0A3EF693}" type="slidenum">
              <a:rPr lang="en-US" altLang="en-US"/>
              <a:pPr/>
              <a:t>4</a:t>
            </a:fld>
            <a:endParaRPr lang="en-US" alt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68728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BCCD57-34BA-4085-A60C-6FB96E65F735}" type="slidenum">
              <a:rPr lang="en-US" altLang="en-US"/>
              <a:pPr/>
              <a:t>5</a:t>
            </a:fld>
            <a:endParaRPr lang="en-US" alt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ltLang="en-US" sz="1000"/>
          </a:p>
        </p:txBody>
      </p:sp>
    </p:spTree>
    <p:extLst>
      <p:ext uri="{BB962C8B-B14F-4D97-AF65-F5344CB8AC3E}">
        <p14:creationId xmlns:p14="http://schemas.microsoft.com/office/powerpoint/2010/main" val="1296773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6A0ADC-2358-4EAD-A64F-4B1248BDAC9B}" type="slidenum">
              <a:rPr lang="en-US" altLang="en-US"/>
              <a:pPr/>
              <a:t>6</a:t>
            </a:fld>
            <a:endParaRPr lang="en-US" alt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89231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CA407F-DB93-49E5-903C-EAF9D46CA818}" type="slidenum">
              <a:rPr lang="en-US" altLang="en-US"/>
              <a:pPr/>
              <a:t>7</a:t>
            </a:fld>
            <a:endParaRPr lang="en-US" alt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33583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D4E901-3E40-4C05-A302-36FA88CFDC38}" type="slidenum">
              <a:rPr lang="en-US" altLang="en-US"/>
              <a:pPr/>
              <a:t>14</a:t>
            </a:fld>
            <a:endParaRPr lang="en-US" alt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13031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594CCB-96C3-48F9-92F1-C39990518BEF}" type="slidenum">
              <a:rPr lang="en-US" altLang="en-US"/>
              <a:pPr/>
              <a:t>19</a:t>
            </a:fld>
            <a:endParaRPr lang="en-US" alt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8430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3175" y="2438400"/>
            <a:ext cx="9147175" cy="1063625"/>
            <a:chOff x="-2" y="1536"/>
            <a:chExt cx="5762" cy="670"/>
          </a:xfrm>
        </p:grpSpPr>
        <p:grpSp>
          <p:nvGrpSpPr>
            <p:cNvPr id="5123" name="Group 3"/>
            <p:cNvGrpSpPr>
              <a:grpSpLocks/>
            </p:cNvGrpSpPr>
            <p:nvPr/>
          </p:nvGrpSpPr>
          <p:grpSpPr bwMode="auto">
            <a:xfrm flipH="1">
              <a:off x="-2" y="1562"/>
              <a:ext cx="5762" cy="638"/>
              <a:chOff x="-2" y="1562"/>
              <a:chExt cx="5762" cy="638"/>
            </a:xfrm>
          </p:grpSpPr>
          <p:sp>
            <p:nvSpPr>
              <p:cNvPr id="5124" name="Freeform 4"/>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5125"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5126"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5127" name="Freeform 7"/>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5128"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5129"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5130" name="Freeform 10"/>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5131" name="Freeform 11"/>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5132"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5133" name="Freeform 13"/>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5134"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5135" name="Freeform 15"/>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5136"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5137" name="Freeform 17"/>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5138"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5139" name="Freeform 19"/>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5140"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5141" name="Freeform 21"/>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5142"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sp>
          <p:nvSpPr>
            <p:cNvPr id="5143" name="Freeform 23"/>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44"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5145" name="Rectangle 25"/>
          <p:cNvSpPr>
            <a:spLocks noGrp="1" noChangeArrowheads="1"/>
          </p:cNvSpPr>
          <p:nvPr>
            <p:ph type="ctrTitle"/>
          </p:nvPr>
        </p:nvSpPr>
        <p:spPr>
          <a:xfrm>
            <a:off x="381000" y="762000"/>
            <a:ext cx="8564563" cy="1722438"/>
          </a:xfrm>
        </p:spPr>
        <p:txBody>
          <a:bodyPr/>
          <a:lstStyle>
            <a:lvl1pPr>
              <a:defRPr sz="6000"/>
            </a:lvl1pPr>
          </a:lstStyle>
          <a:p>
            <a:pPr lvl="0"/>
            <a:r>
              <a:rPr lang="en-US" altLang="en-US" noProof="0" smtClean="0"/>
              <a:t>Click to edit Master title style</a:t>
            </a:r>
          </a:p>
        </p:txBody>
      </p:sp>
      <p:sp>
        <p:nvSpPr>
          <p:cNvPr id="514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6422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7626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2458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2383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585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151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3689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241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58638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8727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4763"/>
            <a:ext cx="1063625" cy="6858001"/>
            <a:chOff x="0" y="-3"/>
            <a:chExt cx="670" cy="4320"/>
          </a:xfrm>
        </p:grpSpPr>
        <p:grpSp>
          <p:nvGrpSpPr>
            <p:cNvPr id="4099" name="Group 3"/>
            <p:cNvGrpSpPr>
              <a:grpSpLocks/>
            </p:cNvGrpSpPr>
            <p:nvPr/>
          </p:nvGrpSpPr>
          <p:grpSpPr bwMode="auto">
            <a:xfrm rot="16200000" flipH="1">
              <a:off x="-1815" y="1838"/>
              <a:ext cx="4320" cy="638"/>
              <a:chOff x="-2" y="1562"/>
              <a:chExt cx="5762" cy="638"/>
            </a:xfrm>
          </p:grpSpPr>
          <p:sp>
            <p:nvSpPr>
              <p:cNvPr id="4100" name="Freeform 4"/>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01"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02"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03" name="Freeform 7"/>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4104"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05"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06" name="Freeform 10"/>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07" name="Freeform 11"/>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08"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09" name="Freeform 13"/>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4110"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11" name="Freeform 15"/>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12"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13" name="Freeform 17"/>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14"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15" name="Freeform 19"/>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4116"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17" name="Freeform 21"/>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18"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sp>
          <p:nvSpPr>
            <p:cNvPr id="4119" name="Freeform 23"/>
            <p:cNvSpPr>
              <a:spLocks/>
            </p:cNvSpPr>
            <p:nvPr/>
          </p:nvSpPr>
          <p:spPr bwMode="ltGray">
            <a:xfrm rot="16200000" flipH="1">
              <a:off x="-1954" y="1951"/>
              <a:ext cx="4320"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20" name="Freeform 24"/>
            <p:cNvSpPr>
              <a:spLocks/>
            </p:cNvSpPr>
            <p:nvPr/>
          </p:nvSpPr>
          <p:spPr bwMode="ltGray">
            <a:xfrm rot="16200000" flipH="1">
              <a:off x="-1584" y="2062"/>
              <a:ext cx="4319"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4121"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22"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defRPr>
      </a:lvl2pPr>
      <a:lvl3pPr marL="1143000" indent="-228600" algn="l" rtl="0" eaLnBrk="0" fontAlgn="base" hangingPunct="0">
        <a:spcBef>
          <a:spcPct val="20000"/>
        </a:spcBef>
        <a:spcAft>
          <a:spcPct val="0"/>
        </a:spcAft>
        <a:buChar char="•"/>
        <a:defRPr kumimoji="1" sz="4000">
          <a:solidFill>
            <a:schemeClr val="tx1"/>
          </a:solidFill>
          <a:latin typeface="+mn-lt"/>
        </a:defRPr>
      </a:lvl3pPr>
      <a:lvl4pPr marL="1600200" indent="-228600" algn="l" rtl="0" eaLnBrk="0" fontAlgn="base" hangingPunct="0">
        <a:spcBef>
          <a:spcPct val="20000"/>
        </a:spcBef>
        <a:spcAft>
          <a:spcPct val="0"/>
        </a:spcAft>
        <a:buChar char="•"/>
        <a:defRPr kumimoji="1" sz="4000">
          <a:solidFill>
            <a:schemeClr val="tx1"/>
          </a:solidFill>
          <a:latin typeface="+mn-lt"/>
        </a:defRPr>
      </a:lvl4pPr>
      <a:lvl5pPr marL="2057400" indent="-228600" algn="l" rtl="0" eaLnBrk="0" fontAlgn="base" hangingPunct="0">
        <a:spcBef>
          <a:spcPct val="20000"/>
        </a:spcBef>
        <a:spcAft>
          <a:spcPct val="0"/>
        </a:spcAft>
        <a:buChar char="•"/>
        <a:defRPr kumimoji="1" sz="4000">
          <a:solidFill>
            <a:schemeClr val="tx1"/>
          </a:solidFill>
          <a:latin typeface="+mn-lt"/>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4.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hyperlink" Target="http://upload.wikimedia.org/wikipedia/commons/d/d9/PANAM1.JPG"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Image:Pancho_Villa.jpg"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p:cNvSpPr>
            <a:spLocks noGrp="1" noChangeArrowheads="1"/>
          </p:cNvSpPr>
          <p:nvPr>
            <p:ph type="body" idx="1"/>
          </p:nvPr>
        </p:nvSpPr>
        <p:spPr>
          <a:xfrm>
            <a:off x="914400" y="152400"/>
            <a:ext cx="6781800" cy="6172200"/>
          </a:xfrm>
        </p:spPr>
        <p:txBody>
          <a:bodyPr/>
          <a:lstStyle/>
          <a:p>
            <a:r>
              <a:rPr lang="en-US" altLang="en-US" u="sng" dirty="0"/>
              <a:t>Essential Question</a:t>
            </a:r>
            <a:r>
              <a:rPr lang="en-US" altLang="en-US" dirty="0"/>
              <a:t>:</a:t>
            </a:r>
          </a:p>
          <a:p>
            <a:pPr lvl="1"/>
            <a:r>
              <a:rPr lang="en-US" altLang="en-US" dirty="0"/>
              <a:t>How did America’s role in the world change by 1900</a:t>
            </a:r>
            <a:r>
              <a:rPr lang="en-US" altLang="en-US" dirty="0" smtClean="0"/>
              <a:t>?</a:t>
            </a:r>
            <a:endParaRPr lang="en-US" altLang="en-US" sz="2000"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a:xfrm>
            <a:off x="990600" y="228600"/>
            <a:ext cx="6934200" cy="1676400"/>
          </a:xfrm>
        </p:spPr>
        <p:txBody>
          <a:bodyPr/>
          <a:lstStyle/>
          <a:p>
            <a:pPr marL="0" indent="0" algn="ctr">
              <a:lnSpc>
                <a:spcPct val="90000"/>
              </a:lnSpc>
              <a:spcBef>
                <a:spcPct val="10000"/>
              </a:spcBef>
              <a:buFont typeface="Arial" charset="0"/>
              <a:buNone/>
            </a:pPr>
            <a:r>
              <a:rPr lang="en-US" altLang="en-US" sz="2800" dirty="0"/>
              <a:t>European powers had acquired colonies &amp; many Americans believed that the USA had to imperialize in order to keep up</a:t>
            </a:r>
          </a:p>
        </p:txBody>
      </p:sp>
      <p:pic>
        <p:nvPicPr>
          <p:cNvPr id="154628" name="Picture 4" descr="DIVI7233457"/>
          <p:cNvPicPr>
            <a:picLocks noChangeAspect="1" noChangeArrowheads="1"/>
          </p:cNvPicPr>
          <p:nvPr/>
        </p:nvPicPr>
        <p:blipFill>
          <a:blip r:embed="rId2" cstate="print">
            <a:lum bright="-6000" contrast="18000"/>
            <a:extLst>
              <a:ext uri="{28A0092B-C50C-407E-A947-70E740481C1C}">
                <a14:useLocalDpi xmlns:a14="http://schemas.microsoft.com/office/drawing/2010/main" val="0"/>
              </a:ext>
            </a:extLst>
          </a:blip>
          <a:srcRect t="6410" b="12820"/>
          <a:stretch>
            <a:fillRect/>
          </a:stretch>
        </p:blipFill>
        <p:spPr bwMode="auto">
          <a:xfrm>
            <a:off x="457200" y="1447800"/>
            <a:ext cx="8228012" cy="432045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4630" name="Picture 6" descr="DIVI7233457"/>
          <p:cNvPicPr>
            <a:picLocks noChangeAspect="1" noChangeArrowheads="1"/>
          </p:cNvPicPr>
          <p:nvPr/>
        </p:nvPicPr>
        <p:blipFill>
          <a:blip r:embed="rId2" cstate="print">
            <a:lum bright="-6000" contrast="18000"/>
            <a:extLst>
              <a:ext uri="{28A0092B-C50C-407E-A947-70E740481C1C}">
                <a14:useLocalDpi xmlns:a14="http://schemas.microsoft.com/office/drawing/2010/main" val="0"/>
              </a:ext>
            </a:extLst>
          </a:blip>
          <a:srcRect t="85898"/>
          <a:stretch>
            <a:fillRect/>
          </a:stretch>
        </p:blipFill>
        <p:spPr bwMode="auto">
          <a:xfrm>
            <a:off x="476249" y="5392821"/>
            <a:ext cx="8189913" cy="75087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0" y="0"/>
            <a:ext cx="9144000" cy="838200"/>
          </a:xfrm>
        </p:spPr>
        <p:txBody>
          <a:bodyPr/>
          <a:lstStyle/>
          <a:p>
            <a:r>
              <a:rPr lang="en-US" altLang="en-US"/>
              <a:t>Reasons for U.S. Imperialism</a:t>
            </a:r>
          </a:p>
        </p:txBody>
      </p:sp>
      <p:sp>
        <p:nvSpPr>
          <p:cNvPr id="155651" name="Rectangle 3"/>
          <p:cNvSpPr>
            <a:spLocks noGrp="1" noChangeArrowheads="1"/>
          </p:cNvSpPr>
          <p:nvPr>
            <p:ph type="body" idx="1"/>
          </p:nvPr>
        </p:nvSpPr>
        <p:spPr>
          <a:xfrm>
            <a:off x="1219200" y="762000"/>
            <a:ext cx="6324600" cy="6096000"/>
          </a:xfrm>
        </p:spPr>
        <p:txBody>
          <a:bodyPr/>
          <a:lstStyle/>
          <a:p>
            <a:r>
              <a:rPr lang="en-US" altLang="en-US" sz="2800" dirty="0"/>
              <a:t>At the urging of Admiral Alfred Mahan, the USA developed a modern navy, allowing the U.S. to compete with other powerful nations</a:t>
            </a:r>
          </a:p>
          <a:p>
            <a:r>
              <a:rPr lang="en-US" altLang="en-US" sz="2800" dirty="0"/>
              <a:t>Many believed that </a:t>
            </a:r>
            <a:r>
              <a:rPr lang="en-US" altLang="en-US" sz="2800" u="sng" dirty="0">
                <a:effectLst>
                  <a:outerShdw blurRad="38100" dist="38100" dir="2700000" algn="tl">
                    <a:srgbClr val="C0C0C0"/>
                  </a:outerShdw>
                </a:effectLst>
              </a:rPr>
              <a:t>Social Darwinism</a:t>
            </a:r>
            <a:r>
              <a:rPr lang="en-US" altLang="en-US" sz="2800" dirty="0"/>
              <a:t> gave Americans a duty to “civilize” the “inferior races” of the world by introducing medicine, technology, Christianity, &amp; democracy</a:t>
            </a:r>
          </a:p>
        </p:txBody>
      </p:sp>
      <p:pic>
        <p:nvPicPr>
          <p:cNvPr id="155663" name="Picture 15" descr="great-white-fle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1" y="2657664"/>
            <a:ext cx="6400800" cy="267633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5664" name="Picture 16" descr="greatwhitefleet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501" y="2657664"/>
            <a:ext cx="4953000" cy="38433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5664"/>
                                        </p:tgtEl>
                                        <p:attrNameLst>
                                          <p:attrName>style.visibility</p:attrName>
                                        </p:attrNameLst>
                                      </p:cBhvr>
                                      <p:to>
                                        <p:strVal val="visible"/>
                                      </p:to>
                                    </p:set>
                                    <p:anim calcmode="lin" valueType="num">
                                      <p:cBhvr>
                                        <p:cTn id="7" dur="500" fill="hold"/>
                                        <p:tgtEl>
                                          <p:spTgt spid="155664"/>
                                        </p:tgtEl>
                                        <p:attrNameLst>
                                          <p:attrName>ppt_w</p:attrName>
                                        </p:attrNameLst>
                                      </p:cBhvr>
                                      <p:tavLst>
                                        <p:tav tm="0">
                                          <p:val>
                                            <p:fltVal val="0"/>
                                          </p:val>
                                        </p:tav>
                                        <p:tav tm="100000">
                                          <p:val>
                                            <p:strVal val="#ppt_w"/>
                                          </p:val>
                                        </p:tav>
                                      </p:tavLst>
                                    </p:anim>
                                    <p:anim calcmode="lin" valueType="num">
                                      <p:cBhvr>
                                        <p:cTn id="8" dur="500" fill="hold"/>
                                        <p:tgtEl>
                                          <p:spTgt spid="155664"/>
                                        </p:tgtEl>
                                        <p:attrNameLst>
                                          <p:attrName>ppt_h</p:attrName>
                                        </p:attrNameLst>
                                      </p:cBhvr>
                                      <p:tavLst>
                                        <p:tav tm="0">
                                          <p:val>
                                            <p:fltVal val="0"/>
                                          </p:val>
                                        </p:tav>
                                        <p:tav tm="100000">
                                          <p:val>
                                            <p:strVal val="#ppt_h"/>
                                          </p:val>
                                        </p:tav>
                                      </p:tavLst>
                                    </p:anim>
                                    <p:animEffect transition="in" filter="fade">
                                      <p:cBhvr>
                                        <p:cTn id="9" dur="500"/>
                                        <p:tgtEl>
                                          <p:spTgt spid="15566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nodeType="clickEffect">
                                  <p:stCondLst>
                                    <p:cond delay="0"/>
                                  </p:stCondLst>
                                  <p:childTnLst>
                                    <p:anim calcmode="lin" valueType="num">
                                      <p:cBhvr>
                                        <p:cTn id="13" dur="500"/>
                                        <p:tgtEl>
                                          <p:spTgt spid="155664"/>
                                        </p:tgtEl>
                                        <p:attrNameLst>
                                          <p:attrName>ppt_w</p:attrName>
                                        </p:attrNameLst>
                                      </p:cBhvr>
                                      <p:tavLst>
                                        <p:tav tm="0">
                                          <p:val>
                                            <p:strVal val="ppt_w"/>
                                          </p:val>
                                        </p:tav>
                                        <p:tav tm="100000">
                                          <p:val>
                                            <p:fltVal val="0"/>
                                          </p:val>
                                        </p:tav>
                                      </p:tavLst>
                                    </p:anim>
                                    <p:anim calcmode="lin" valueType="num">
                                      <p:cBhvr>
                                        <p:cTn id="14" dur="500"/>
                                        <p:tgtEl>
                                          <p:spTgt spid="155664"/>
                                        </p:tgtEl>
                                        <p:attrNameLst>
                                          <p:attrName>ppt_h</p:attrName>
                                        </p:attrNameLst>
                                      </p:cBhvr>
                                      <p:tavLst>
                                        <p:tav tm="0">
                                          <p:val>
                                            <p:strVal val="ppt_h"/>
                                          </p:val>
                                        </p:tav>
                                        <p:tav tm="100000">
                                          <p:val>
                                            <p:fltVal val="0"/>
                                          </p:val>
                                        </p:tav>
                                      </p:tavLst>
                                    </p:anim>
                                    <p:animEffect transition="out" filter="fade">
                                      <p:cBhvr>
                                        <p:cTn id="15" dur="500"/>
                                        <p:tgtEl>
                                          <p:spTgt spid="155664"/>
                                        </p:tgtEl>
                                      </p:cBhvr>
                                    </p:animEffect>
                                    <p:set>
                                      <p:cBhvr>
                                        <p:cTn id="16" dur="1" fill="hold">
                                          <p:stCondLst>
                                            <p:cond delay="499"/>
                                          </p:stCondLst>
                                        </p:cTn>
                                        <p:tgtEl>
                                          <p:spTgt spid="155664"/>
                                        </p:tgtEl>
                                        <p:attrNameLst>
                                          <p:attrName>style.visibility</p:attrName>
                                        </p:attrNameLst>
                                      </p:cBhvr>
                                      <p:to>
                                        <p:strVal val="hidden"/>
                                      </p:to>
                                    </p:set>
                                  </p:childTnLst>
                                </p:cTn>
                              </p:par>
                              <p:par>
                                <p:cTn id="17" presetID="53" presetClass="exit" presetSubtype="0" fill="hold" nodeType="withEffect">
                                  <p:stCondLst>
                                    <p:cond delay="0"/>
                                  </p:stCondLst>
                                  <p:childTnLst>
                                    <p:anim calcmode="lin" valueType="num">
                                      <p:cBhvr>
                                        <p:cTn id="18" dur="500"/>
                                        <p:tgtEl>
                                          <p:spTgt spid="155663"/>
                                        </p:tgtEl>
                                        <p:attrNameLst>
                                          <p:attrName>ppt_w</p:attrName>
                                        </p:attrNameLst>
                                      </p:cBhvr>
                                      <p:tavLst>
                                        <p:tav tm="0">
                                          <p:val>
                                            <p:strVal val="ppt_w"/>
                                          </p:val>
                                        </p:tav>
                                        <p:tav tm="100000">
                                          <p:val>
                                            <p:fltVal val="0"/>
                                          </p:val>
                                        </p:tav>
                                      </p:tavLst>
                                    </p:anim>
                                    <p:anim calcmode="lin" valueType="num">
                                      <p:cBhvr>
                                        <p:cTn id="19" dur="500"/>
                                        <p:tgtEl>
                                          <p:spTgt spid="155663"/>
                                        </p:tgtEl>
                                        <p:attrNameLst>
                                          <p:attrName>ppt_h</p:attrName>
                                        </p:attrNameLst>
                                      </p:cBhvr>
                                      <p:tavLst>
                                        <p:tav tm="0">
                                          <p:val>
                                            <p:strVal val="ppt_h"/>
                                          </p:val>
                                        </p:tav>
                                        <p:tav tm="100000">
                                          <p:val>
                                            <p:fltVal val="0"/>
                                          </p:val>
                                        </p:tav>
                                      </p:tavLst>
                                    </p:anim>
                                    <p:animEffect transition="out" filter="fade">
                                      <p:cBhvr>
                                        <p:cTn id="20" dur="500"/>
                                        <p:tgtEl>
                                          <p:spTgt spid="155663"/>
                                        </p:tgtEl>
                                      </p:cBhvr>
                                    </p:animEffect>
                                    <p:set>
                                      <p:cBhvr>
                                        <p:cTn id="21" dur="1" fill="hold">
                                          <p:stCondLst>
                                            <p:cond delay="499"/>
                                          </p:stCondLst>
                                        </p:cTn>
                                        <p:tgtEl>
                                          <p:spTgt spid="1556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CCFFFF"/>
        </a:solidFill>
        <a:effectLst/>
      </p:bgPr>
    </p:bg>
    <p:spTree>
      <p:nvGrpSpPr>
        <p:cNvPr id="1" name=""/>
        <p:cNvGrpSpPr/>
        <p:nvPr/>
      </p:nvGrpSpPr>
      <p:grpSpPr>
        <a:xfrm>
          <a:off x="0" y="0"/>
          <a:ext cx="0" cy="0"/>
          <a:chOff x="0" y="0"/>
          <a:chExt cx="0" cy="0"/>
        </a:xfrm>
      </p:grpSpPr>
      <p:sp>
        <p:nvSpPr>
          <p:cNvPr id="157710" name="Rectangle 14"/>
          <p:cNvSpPr>
            <a:spLocks noGrp="1" noChangeArrowheads="1"/>
          </p:cNvSpPr>
          <p:nvPr>
            <p:ph type="title"/>
          </p:nvPr>
        </p:nvSpPr>
        <p:spPr>
          <a:xfrm>
            <a:off x="0" y="0"/>
            <a:ext cx="9144000" cy="762000"/>
          </a:xfrm>
        </p:spPr>
        <p:txBody>
          <a:bodyPr/>
          <a:lstStyle/>
          <a:p>
            <a:r>
              <a:rPr lang="en-US" altLang="en-US">
                <a:solidFill>
                  <a:schemeClr val="tx1"/>
                </a:solidFill>
                <a:latin typeface="Calibri" pitchFamily="34" charset="0"/>
              </a:rPr>
              <a:t>The White Man’s Burden</a:t>
            </a:r>
          </a:p>
        </p:txBody>
      </p:sp>
      <p:pic>
        <p:nvPicPr>
          <p:cNvPr id="157700" name="Picture 4" descr="The White Man's Burd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762000"/>
            <a:ext cx="7315200" cy="548614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7702" name="Text Box 6"/>
          <p:cNvSpPr txBox="1">
            <a:spLocks noChangeArrowheads="1"/>
          </p:cNvSpPr>
          <p:nvPr/>
        </p:nvSpPr>
        <p:spPr bwMode="auto">
          <a:xfrm>
            <a:off x="2585357" y="4038600"/>
            <a:ext cx="1524000" cy="3667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t>Superstition</a:t>
            </a:r>
          </a:p>
        </p:txBody>
      </p:sp>
      <p:sp>
        <p:nvSpPr>
          <p:cNvPr id="157703" name="Text Box 7"/>
          <p:cNvSpPr txBox="1">
            <a:spLocks noChangeArrowheads="1"/>
          </p:cNvSpPr>
          <p:nvPr/>
        </p:nvSpPr>
        <p:spPr bwMode="auto">
          <a:xfrm>
            <a:off x="4572000" y="5859657"/>
            <a:ext cx="1524000" cy="3667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t>Oppression</a:t>
            </a:r>
          </a:p>
        </p:txBody>
      </p:sp>
      <p:sp>
        <p:nvSpPr>
          <p:cNvPr id="157704" name="Text Box 8"/>
          <p:cNvSpPr txBox="1">
            <a:spLocks noChangeArrowheads="1"/>
          </p:cNvSpPr>
          <p:nvPr/>
        </p:nvSpPr>
        <p:spPr bwMode="auto">
          <a:xfrm>
            <a:off x="4185557" y="4405312"/>
            <a:ext cx="1524000" cy="3667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t>Ignorance</a:t>
            </a:r>
          </a:p>
        </p:txBody>
      </p:sp>
      <p:sp>
        <p:nvSpPr>
          <p:cNvPr id="157705" name="Text Box 9"/>
          <p:cNvSpPr txBox="1">
            <a:spLocks noChangeArrowheads="1"/>
          </p:cNvSpPr>
          <p:nvPr/>
        </p:nvSpPr>
        <p:spPr bwMode="auto">
          <a:xfrm>
            <a:off x="7010400" y="5105400"/>
            <a:ext cx="1524000" cy="3667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t>Barbarism</a:t>
            </a:r>
          </a:p>
        </p:txBody>
      </p:sp>
      <p:sp>
        <p:nvSpPr>
          <p:cNvPr id="157707" name="Text Box 11"/>
          <p:cNvSpPr txBox="1">
            <a:spLocks noChangeArrowheads="1"/>
          </p:cNvSpPr>
          <p:nvPr/>
        </p:nvSpPr>
        <p:spPr bwMode="auto">
          <a:xfrm>
            <a:off x="762000" y="762000"/>
            <a:ext cx="2057400" cy="5191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dirty="0"/>
              <a:t>Civilization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0" y="0"/>
            <a:ext cx="9144000" cy="838200"/>
          </a:xfrm>
        </p:spPr>
        <p:txBody>
          <a:bodyPr/>
          <a:lstStyle/>
          <a:p>
            <a:r>
              <a:rPr lang="en-US" altLang="en-US" sz="3600" dirty="0">
                <a:latin typeface="Calibri" pitchFamily="34" charset="0"/>
              </a:rPr>
              <a:t>The Debate over American Imperialism</a:t>
            </a:r>
          </a:p>
        </p:txBody>
      </p:sp>
      <p:sp>
        <p:nvSpPr>
          <p:cNvPr id="201731" name="Rectangle 3"/>
          <p:cNvSpPr>
            <a:spLocks noGrp="1" noChangeArrowheads="1"/>
          </p:cNvSpPr>
          <p:nvPr>
            <p:ph type="body" idx="1"/>
          </p:nvPr>
        </p:nvSpPr>
        <p:spPr>
          <a:xfrm>
            <a:off x="0" y="838200"/>
            <a:ext cx="5029200" cy="6019800"/>
          </a:xfrm>
        </p:spPr>
        <p:txBody>
          <a:bodyPr/>
          <a:lstStyle/>
          <a:p>
            <a:pPr>
              <a:lnSpc>
                <a:spcPct val="90000"/>
              </a:lnSpc>
            </a:pPr>
            <a:r>
              <a:rPr lang="en-US" altLang="en-US" sz="3200" dirty="0">
                <a:latin typeface="Calibri" pitchFamily="34" charset="0"/>
              </a:rPr>
              <a:t>Not all Americans supported imperialism:</a:t>
            </a:r>
          </a:p>
          <a:p>
            <a:pPr lvl="1">
              <a:lnSpc>
                <a:spcPct val="90000"/>
              </a:lnSpc>
            </a:pPr>
            <a:r>
              <a:rPr lang="en-US" altLang="en-US" sz="3200" dirty="0">
                <a:latin typeface="Calibri" pitchFamily="34" charset="0"/>
              </a:rPr>
              <a:t>The Anti-Imperialist League formed in 1899 to fight U.S. annexation of the Philippines</a:t>
            </a:r>
          </a:p>
          <a:p>
            <a:pPr lvl="1">
              <a:lnSpc>
                <a:spcPct val="90000"/>
              </a:lnSpc>
            </a:pPr>
            <a:r>
              <a:rPr lang="en-US" altLang="en-US" sz="3200" dirty="0">
                <a:latin typeface="Calibri" pitchFamily="34" charset="0"/>
              </a:rPr>
              <a:t>Many argued that the U.S. had no right to force American culture upon others</a:t>
            </a:r>
          </a:p>
        </p:txBody>
      </p:sp>
      <p:pic>
        <p:nvPicPr>
          <p:cNvPr id="201734" name="Picture 6" descr="Filipinos-First-Ba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685800"/>
            <a:ext cx="4064000" cy="594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838200" y="0"/>
            <a:ext cx="8305800" cy="914400"/>
          </a:xfrm>
        </p:spPr>
        <p:txBody>
          <a:bodyPr/>
          <a:lstStyle/>
          <a:p>
            <a:r>
              <a:rPr lang="en-US" altLang="en-US"/>
              <a:t>The U.S. Becomes a World Power</a:t>
            </a:r>
          </a:p>
        </p:txBody>
      </p:sp>
      <p:sp>
        <p:nvSpPr>
          <p:cNvPr id="203779" name="Rectangle 3"/>
          <p:cNvSpPr>
            <a:spLocks noGrp="1" noChangeArrowheads="1"/>
          </p:cNvSpPr>
          <p:nvPr>
            <p:ph type="body" idx="1"/>
          </p:nvPr>
        </p:nvSpPr>
        <p:spPr>
          <a:xfrm>
            <a:off x="1676400" y="838200"/>
            <a:ext cx="6172200" cy="5943600"/>
          </a:xfrm>
        </p:spPr>
        <p:txBody>
          <a:bodyPr/>
          <a:lstStyle/>
          <a:p>
            <a:pPr>
              <a:spcBef>
                <a:spcPct val="15000"/>
              </a:spcBef>
            </a:pPr>
            <a:r>
              <a:rPr lang="en-US" altLang="en-US" sz="2800" dirty="0"/>
              <a:t>By the 20</a:t>
            </a:r>
            <a:r>
              <a:rPr lang="en-US" altLang="en-US" sz="2800" baseline="30000" dirty="0"/>
              <a:t>th</a:t>
            </a:r>
            <a:r>
              <a:rPr lang="en-US" altLang="en-US" sz="2800" dirty="0"/>
              <a:t> century, the USA was a world power:</a:t>
            </a:r>
          </a:p>
          <a:p>
            <a:pPr lvl="1">
              <a:spcBef>
                <a:spcPct val="15000"/>
              </a:spcBef>
            </a:pPr>
            <a:r>
              <a:rPr lang="en-US" altLang="en-US" sz="2800" dirty="0"/>
              <a:t>Built the world’s 3</a:t>
            </a:r>
            <a:r>
              <a:rPr lang="en-US" altLang="en-US" sz="2800" baseline="30000" dirty="0"/>
              <a:t>rd</a:t>
            </a:r>
            <a:r>
              <a:rPr lang="en-US" altLang="en-US" sz="2800" dirty="0"/>
              <a:t> largest navy </a:t>
            </a:r>
          </a:p>
          <a:p>
            <a:pPr lvl="1">
              <a:spcBef>
                <a:spcPct val="15000"/>
              </a:spcBef>
            </a:pPr>
            <a:r>
              <a:rPr lang="en-US" altLang="en-US" sz="2800" dirty="0"/>
              <a:t>Annexed Hawaii, the Philippines, Puerto Rico, many Pacific islands</a:t>
            </a:r>
          </a:p>
          <a:p>
            <a:pPr lvl="1">
              <a:spcBef>
                <a:spcPct val="15000"/>
              </a:spcBef>
            </a:pPr>
            <a:r>
              <a:rPr lang="en-US" altLang="en-US" sz="2800" dirty="0"/>
              <a:t>Asserted itself in Latin America </a:t>
            </a:r>
            <a:br>
              <a:rPr lang="en-US" altLang="en-US" sz="2800" dirty="0"/>
            </a:br>
            <a:r>
              <a:rPr lang="en-US" altLang="en-US" sz="2800" dirty="0"/>
              <a:t>(Spanish-American War, Panama Canal, &amp; Roosevelt Corollary</a:t>
            </a:r>
          </a:p>
          <a:p>
            <a:pPr lvl="1">
              <a:spcBef>
                <a:spcPct val="15000"/>
              </a:spcBef>
            </a:pPr>
            <a:r>
              <a:rPr lang="en-US" altLang="en-US" sz="2800" dirty="0"/>
              <a:t>Influenced Asia (Open Door Policy)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0" y="0"/>
            <a:ext cx="9144000" cy="1066800"/>
          </a:xfrm>
        </p:spPr>
        <p:txBody>
          <a:bodyPr/>
          <a:lstStyle/>
          <a:p>
            <a:r>
              <a:rPr lang="en-US" altLang="en-US" sz="4000">
                <a:solidFill>
                  <a:schemeClr val="tx1"/>
                </a:solidFill>
                <a:latin typeface="Calibri" pitchFamily="34" charset="0"/>
              </a:rPr>
              <a:t>U.S. Imperialism: </a:t>
            </a:r>
            <a:r>
              <a:rPr lang="en-US" altLang="en-US" sz="4800" u="sng">
                <a:solidFill>
                  <a:schemeClr val="folHlink"/>
                </a:solidFill>
                <a:latin typeface="Calibri" pitchFamily="34" charset="0"/>
              </a:rPr>
              <a:t>HAWAII</a:t>
            </a:r>
          </a:p>
        </p:txBody>
      </p:sp>
      <p:pic>
        <p:nvPicPr>
          <p:cNvPr id="176132" name="Picture 4" descr="203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3000"/>
            <a:ext cx="9144000" cy="52117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6138" name="Rectangle 10"/>
          <p:cNvSpPr>
            <a:spLocks noChangeArrowheads="1"/>
          </p:cNvSpPr>
          <p:nvPr/>
        </p:nvSpPr>
        <p:spPr bwMode="auto">
          <a:xfrm>
            <a:off x="4191000" y="3733800"/>
            <a:ext cx="1676400" cy="838200"/>
          </a:xfrm>
          <a:prstGeom prst="rect">
            <a:avLst/>
          </a:prstGeom>
          <a:noFill/>
          <a:ln w="3810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39" name="AutoShape 11"/>
          <p:cNvSpPr>
            <a:spLocks noChangeArrowheads="1"/>
          </p:cNvSpPr>
          <p:nvPr/>
        </p:nvSpPr>
        <p:spPr bwMode="auto">
          <a:xfrm>
            <a:off x="228600" y="228600"/>
            <a:ext cx="3886200" cy="2514600"/>
          </a:xfrm>
          <a:prstGeom prst="wedgeRectCallout">
            <a:avLst>
              <a:gd name="adj1" fmla="val 55023"/>
              <a:gd name="adj2" fmla="val 91856"/>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5000"/>
              </a:lnSpc>
            </a:pPr>
            <a:r>
              <a:rPr lang="en-US" altLang="en-US" sz="3600">
                <a:latin typeface="Calibri" pitchFamily="34" charset="0"/>
              </a:rPr>
              <a:t>From 1820 to 1890, Americans moved to Hawaii as missionaries &amp; fruit plantation owners</a:t>
            </a:r>
          </a:p>
        </p:txBody>
      </p:sp>
      <p:sp>
        <p:nvSpPr>
          <p:cNvPr id="176140" name="AutoShape 12"/>
          <p:cNvSpPr>
            <a:spLocks noChangeArrowheads="1"/>
          </p:cNvSpPr>
          <p:nvPr/>
        </p:nvSpPr>
        <p:spPr bwMode="auto">
          <a:xfrm>
            <a:off x="4343400" y="228600"/>
            <a:ext cx="4800600" cy="2362200"/>
          </a:xfrm>
          <a:prstGeom prst="wedgeRectCallout">
            <a:avLst>
              <a:gd name="adj1" fmla="val -29894"/>
              <a:gd name="adj2" fmla="val 102486"/>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5000"/>
              </a:lnSpc>
            </a:pPr>
            <a:r>
              <a:rPr lang="en-US" altLang="en-US" sz="3600">
                <a:latin typeface="Calibri" pitchFamily="34" charset="0"/>
              </a:rPr>
              <a:t>In 1891, Queen Liliuokalani came to power &amp; tried to reduce the power of Americans living in Hawaii </a:t>
            </a:r>
          </a:p>
        </p:txBody>
      </p:sp>
      <p:sp>
        <p:nvSpPr>
          <p:cNvPr id="176141" name="AutoShape 13"/>
          <p:cNvSpPr>
            <a:spLocks noChangeArrowheads="1"/>
          </p:cNvSpPr>
          <p:nvPr/>
        </p:nvSpPr>
        <p:spPr bwMode="auto">
          <a:xfrm>
            <a:off x="0" y="5715000"/>
            <a:ext cx="9144000" cy="1066800"/>
          </a:xfrm>
          <a:prstGeom prst="wedgeRectCallout">
            <a:avLst>
              <a:gd name="adj1" fmla="val 7968"/>
              <a:gd name="adj2" fmla="val -167111"/>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5000"/>
              </a:lnSpc>
            </a:pPr>
            <a:r>
              <a:rPr lang="en-US" altLang="en-US" sz="3600">
                <a:latin typeface="Calibri" pitchFamily="34" charset="0"/>
              </a:rPr>
              <a:t>Americans overthrew Queen Liliuokalani in 1893 &amp; Hawaii was annexed by the USA in 1898</a:t>
            </a:r>
          </a:p>
        </p:txBody>
      </p:sp>
      <p:pic>
        <p:nvPicPr>
          <p:cNvPr id="176143" name="Picture 15"/>
          <p:cNvPicPr>
            <a:picLocks noChangeAspect="1" noChangeArrowheads="1"/>
          </p:cNvPicPr>
          <p:nvPr/>
        </p:nvPicPr>
        <p:blipFill>
          <a:blip r:embed="rId3" cstate="print">
            <a:lum contrast="12000"/>
            <a:extLst>
              <a:ext uri="{28A0092B-C50C-407E-A947-70E740481C1C}">
                <a14:useLocalDpi xmlns:a14="http://schemas.microsoft.com/office/drawing/2010/main" val="0"/>
              </a:ext>
            </a:extLst>
          </a:blip>
          <a:srcRect/>
          <a:stretch>
            <a:fillRect/>
          </a:stretch>
        </p:blipFill>
        <p:spPr bwMode="auto">
          <a:xfrm>
            <a:off x="0" y="228600"/>
            <a:ext cx="3973513" cy="5334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6145" name="Picture 17" descr="so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304800"/>
            <a:ext cx="6248400" cy="3019425"/>
          </a:xfrm>
          <a:prstGeom prst="rect">
            <a:avLst/>
          </a:prstGeom>
          <a:noFill/>
          <a:extLst>
            <a:ext uri="{909E8E84-426E-40DD-AFC4-6F175D3DCCD1}">
              <a14:hiddenFill xmlns:a14="http://schemas.microsoft.com/office/drawing/2010/main">
                <a:solidFill>
                  <a:srgbClr val="FFFFFF"/>
                </a:solidFill>
              </a14:hiddenFill>
            </a:ext>
          </a:extLst>
        </p:spPr>
      </p:pic>
      <p:pic>
        <p:nvPicPr>
          <p:cNvPr id="176146"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0"/>
            <a:ext cx="2736850" cy="38862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76132"/>
                                        </p:tgtEl>
                                      </p:cBhvr>
                                      <p:by x="200000" y="200000"/>
                                    </p:animScale>
                                  </p:childTnLst>
                                </p:cTn>
                              </p:par>
                            </p:childTnLst>
                          </p:cTn>
                        </p:par>
                        <p:par>
                          <p:cTn id="7" fill="hold" nodeType="afterGroup">
                            <p:stCondLst>
                              <p:cond delay="2000"/>
                            </p:stCondLst>
                            <p:childTnLst>
                              <p:par>
                                <p:cTn id="8" presetID="53" presetClass="entr" presetSubtype="0" fill="hold" grpId="0" nodeType="afterEffect">
                                  <p:stCondLst>
                                    <p:cond delay="0"/>
                                  </p:stCondLst>
                                  <p:childTnLst>
                                    <p:set>
                                      <p:cBhvr>
                                        <p:cTn id="9" dur="1" fill="hold">
                                          <p:stCondLst>
                                            <p:cond delay="0"/>
                                          </p:stCondLst>
                                        </p:cTn>
                                        <p:tgtEl>
                                          <p:spTgt spid="176138"/>
                                        </p:tgtEl>
                                        <p:attrNameLst>
                                          <p:attrName>style.visibility</p:attrName>
                                        </p:attrNameLst>
                                      </p:cBhvr>
                                      <p:to>
                                        <p:strVal val="visible"/>
                                      </p:to>
                                    </p:set>
                                    <p:anim calcmode="lin" valueType="num">
                                      <p:cBhvr>
                                        <p:cTn id="10" dur="500" fill="hold"/>
                                        <p:tgtEl>
                                          <p:spTgt spid="176138"/>
                                        </p:tgtEl>
                                        <p:attrNameLst>
                                          <p:attrName>ppt_w</p:attrName>
                                        </p:attrNameLst>
                                      </p:cBhvr>
                                      <p:tavLst>
                                        <p:tav tm="0">
                                          <p:val>
                                            <p:fltVal val="0"/>
                                          </p:val>
                                        </p:tav>
                                        <p:tav tm="100000">
                                          <p:val>
                                            <p:strVal val="#ppt_w"/>
                                          </p:val>
                                        </p:tav>
                                      </p:tavLst>
                                    </p:anim>
                                    <p:anim calcmode="lin" valueType="num">
                                      <p:cBhvr>
                                        <p:cTn id="11" dur="500" fill="hold"/>
                                        <p:tgtEl>
                                          <p:spTgt spid="176138"/>
                                        </p:tgtEl>
                                        <p:attrNameLst>
                                          <p:attrName>ppt_h</p:attrName>
                                        </p:attrNameLst>
                                      </p:cBhvr>
                                      <p:tavLst>
                                        <p:tav tm="0">
                                          <p:val>
                                            <p:fltVal val="0"/>
                                          </p:val>
                                        </p:tav>
                                        <p:tav tm="100000">
                                          <p:val>
                                            <p:strVal val="#ppt_h"/>
                                          </p:val>
                                        </p:tav>
                                      </p:tavLst>
                                    </p:anim>
                                    <p:animEffect transition="in" filter="fade">
                                      <p:cBhvr>
                                        <p:cTn id="12" dur="500"/>
                                        <p:tgtEl>
                                          <p:spTgt spid="1761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176139"/>
                                        </p:tgtEl>
                                        <p:attrNameLst>
                                          <p:attrName>style.visibility</p:attrName>
                                        </p:attrNameLst>
                                      </p:cBhvr>
                                      <p:to>
                                        <p:strVal val="visible"/>
                                      </p:to>
                                    </p:set>
                                    <p:anim calcmode="lin" valueType="num">
                                      <p:cBhvr>
                                        <p:cTn id="17" dur="500" fill="hold"/>
                                        <p:tgtEl>
                                          <p:spTgt spid="176139"/>
                                        </p:tgtEl>
                                        <p:attrNameLst>
                                          <p:attrName>ppt_w</p:attrName>
                                        </p:attrNameLst>
                                      </p:cBhvr>
                                      <p:tavLst>
                                        <p:tav tm="0">
                                          <p:val>
                                            <p:fltVal val="0"/>
                                          </p:val>
                                        </p:tav>
                                        <p:tav tm="100000">
                                          <p:val>
                                            <p:strVal val="#ppt_w"/>
                                          </p:val>
                                        </p:tav>
                                      </p:tavLst>
                                    </p:anim>
                                    <p:anim calcmode="lin" valueType="num">
                                      <p:cBhvr>
                                        <p:cTn id="18" dur="500" fill="hold"/>
                                        <p:tgtEl>
                                          <p:spTgt spid="176139"/>
                                        </p:tgtEl>
                                        <p:attrNameLst>
                                          <p:attrName>ppt_h</p:attrName>
                                        </p:attrNameLst>
                                      </p:cBhvr>
                                      <p:tavLst>
                                        <p:tav tm="0">
                                          <p:val>
                                            <p:fltVal val="0"/>
                                          </p:val>
                                        </p:tav>
                                        <p:tav tm="100000">
                                          <p:val>
                                            <p:strVal val="#ppt_h"/>
                                          </p:val>
                                        </p:tav>
                                      </p:tavLst>
                                    </p:anim>
                                    <p:animEffect transition="in" filter="fade">
                                      <p:cBhvr>
                                        <p:cTn id="19" dur="500"/>
                                        <p:tgtEl>
                                          <p:spTgt spid="17613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76140"/>
                                        </p:tgtEl>
                                        <p:attrNameLst>
                                          <p:attrName>style.visibility</p:attrName>
                                        </p:attrNameLst>
                                      </p:cBhvr>
                                      <p:to>
                                        <p:strVal val="visible"/>
                                      </p:to>
                                    </p:set>
                                    <p:anim calcmode="lin" valueType="num">
                                      <p:cBhvr>
                                        <p:cTn id="24" dur="500" fill="hold"/>
                                        <p:tgtEl>
                                          <p:spTgt spid="176140"/>
                                        </p:tgtEl>
                                        <p:attrNameLst>
                                          <p:attrName>ppt_w</p:attrName>
                                        </p:attrNameLst>
                                      </p:cBhvr>
                                      <p:tavLst>
                                        <p:tav tm="0">
                                          <p:val>
                                            <p:fltVal val="0"/>
                                          </p:val>
                                        </p:tav>
                                        <p:tav tm="100000">
                                          <p:val>
                                            <p:strVal val="#ppt_w"/>
                                          </p:val>
                                        </p:tav>
                                      </p:tavLst>
                                    </p:anim>
                                    <p:anim calcmode="lin" valueType="num">
                                      <p:cBhvr>
                                        <p:cTn id="25" dur="500" fill="hold"/>
                                        <p:tgtEl>
                                          <p:spTgt spid="176140"/>
                                        </p:tgtEl>
                                        <p:attrNameLst>
                                          <p:attrName>ppt_h</p:attrName>
                                        </p:attrNameLst>
                                      </p:cBhvr>
                                      <p:tavLst>
                                        <p:tav tm="0">
                                          <p:val>
                                            <p:fltVal val="0"/>
                                          </p:val>
                                        </p:tav>
                                        <p:tav tm="100000">
                                          <p:val>
                                            <p:strVal val="#ppt_h"/>
                                          </p:val>
                                        </p:tav>
                                      </p:tavLst>
                                    </p:anim>
                                    <p:animEffect transition="in" filter="fade">
                                      <p:cBhvr>
                                        <p:cTn id="26" dur="500"/>
                                        <p:tgtEl>
                                          <p:spTgt spid="176140"/>
                                        </p:tgtEl>
                                      </p:cBhvr>
                                    </p:animEffect>
                                  </p:childTnLst>
                                </p:cTn>
                              </p:par>
                            </p:childTnLst>
                          </p:cTn>
                        </p:par>
                        <p:par>
                          <p:cTn id="27" fill="hold" nodeType="afterGroup">
                            <p:stCondLst>
                              <p:cond delay="500"/>
                            </p:stCondLst>
                            <p:childTnLst>
                              <p:par>
                                <p:cTn id="28" presetID="53" presetClass="entr" presetSubtype="0" fill="hold" nodeType="afterEffect">
                                  <p:stCondLst>
                                    <p:cond delay="0"/>
                                  </p:stCondLst>
                                  <p:childTnLst>
                                    <p:set>
                                      <p:cBhvr>
                                        <p:cTn id="29" dur="1" fill="hold">
                                          <p:stCondLst>
                                            <p:cond delay="0"/>
                                          </p:stCondLst>
                                        </p:cTn>
                                        <p:tgtEl>
                                          <p:spTgt spid="176143"/>
                                        </p:tgtEl>
                                        <p:attrNameLst>
                                          <p:attrName>style.visibility</p:attrName>
                                        </p:attrNameLst>
                                      </p:cBhvr>
                                      <p:to>
                                        <p:strVal val="visible"/>
                                      </p:to>
                                    </p:set>
                                    <p:anim calcmode="lin" valueType="num">
                                      <p:cBhvr>
                                        <p:cTn id="30" dur="500" fill="hold"/>
                                        <p:tgtEl>
                                          <p:spTgt spid="176143"/>
                                        </p:tgtEl>
                                        <p:attrNameLst>
                                          <p:attrName>ppt_w</p:attrName>
                                        </p:attrNameLst>
                                      </p:cBhvr>
                                      <p:tavLst>
                                        <p:tav tm="0">
                                          <p:val>
                                            <p:fltVal val="0"/>
                                          </p:val>
                                        </p:tav>
                                        <p:tav tm="100000">
                                          <p:val>
                                            <p:strVal val="#ppt_w"/>
                                          </p:val>
                                        </p:tav>
                                      </p:tavLst>
                                    </p:anim>
                                    <p:anim calcmode="lin" valueType="num">
                                      <p:cBhvr>
                                        <p:cTn id="31" dur="500" fill="hold"/>
                                        <p:tgtEl>
                                          <p:spTgt spid="176143"/>
                                        </p:tgtEl>
                                        <p:attrNameLst>
                                          <p:attrName>ppt_h</p:attrName>
                                        </p:attrNameLst>
                                      </p:cBhvr>
                                      <p:tavLst>
                                        <p:tav tm="0">
                                          <p:val>
                                            <p:fltVal val="0"/>
                                          </p:val>
                                        </p:tav>
                                        <p:tav tm="100000">
                                          <p:val>
                                            <p:strVal val="#ppt_h"/>
                                          </p:val>
                                        </p:tav>
                                      </p:tavLst>
                                    </p:anim>
                                    <p:animEffect transition="in" filter="fade">
                                      <p:cBhvr>
                                        <p:cTn id="32" dur="500"/>
                                        <p:tgtEl>
                                          <p:spTgt spid="17614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76141"/>
                                        </p:tgtEl>
                                        <p:attrNameLst>
                                          <p:attrName>style.visibility</p:attrName>
                                        </p:attrNameLst>
                                      </p:cBhvr>
                                      <p:to>
                                        <p:strVal val="visible"/>
                                      </p:to>
                                    </p:set>
                                    <p:anim calcmode="lin" valueType="num">
                                      <p:cBhvr>
                                        <p:cTn id="37" dur="500" fill="hold"/>
                                        <p:tgtEl>
                                          <p:spTgt spid="176141"/>
                                        </p:tgtEl>
                                        <p:attrNameLst>
                                          <p:attrName>ppt_w</p:attrName>
                                        </p:attrNameLst>
                                      </p:cBhvr>
                                      <p:tavLst>
                                        <p:tav tm="0">
                                          <p:val>
                                            <p:fltVal val="0"/>
                                          </p:val>
                                        </p:tav>
                                        <p:tav tm="100000">
                                          <p:val>
                                            <p:strVal val="#ppt_w"/>
                                          </p:val>
                                        </p:tav>
                                      </p:tavLst>
                                    </p:anim>
                                    <p:anim calcmode="lin" valueType="num">
                                      <p:cBhvr>
                                        <p:cTn id="38" dur="500" fill="hold"/>
                                        <p:tgtEl>
                                          <p:spTgt spid="176141"/>
                                        </p:tgtEl>
                                        <p:attrNameLst>
                                          <p:attrName>ppt_h</p:attrName>
                                        </p:attrNameLst>
                                      </p:cBhvr>
                                      <p:tavLst>
                                        <p:tav tm="0">
                                          <p:val>
                                            <p:fltVal val="0"/>
                                          </p:val>
                                        </p:tav>
                                        <p:tav tm="100000">
                                          <p:val>
                                            <p:strVal val="#ppt_h"/>
                                          </p:val>
                                        </p:tav>
                                      </p:tavLst>
                                    </p:anim>
                                    <p:animEffect transition="in" filter="fade">
                                      <p:cBhvr>
                                        <p:cTn id="39" dur="500"/>
                                        <p:tgtEl>
                                          <p:spTgt spid="176141"/>
                                        </p:tgtEl>
                                      </p:cBhvr>
                                    </p:animEffect>
                                  </p:childTnLst>
                                </p:cTn>
                              </p:par>
                              <p:par>
                                <p:cTn id="40" presetID="53" presetClass="exit" presetSubtype="0" fill="hold" nodeType="withEffect">
                                  <p:stCondLst>
                                    <p:cond delay="0"/>
                                  </p:stCondLst>
                                  <p:childTnLst>
                                    <p:anim calcmode="lin" valueType="num">
                                      <p:cBhvr>
                                        <p:cTn id="41" dur="500"/>
                                        <p:tgtEl>
                                          <p:spTgt spid="176143"/>
                                        </p:tgtEl>
                                        <p:attrNameLst>
                                          <p:attrName>ppt_w</p:attrName>
                                        </p:attrNameLst>
                                      </p:cBhvr>
                                      <p:tavLst>
                                        <p:tav tm="0">
                                          <p:val>
                                            <p:strVal val="ppt_w"/>
                                          </p:val>
                                        </p:tav>
                                        <p:tav tm="100000">
                                          <p:val>
                                            <p:fltVal val="0"/>
                                          </p:val>
                                        </p:tav>
                                      </p:tavLst>
                                    </p:anim>
                                    <p:anim calcmode="lin" valueType="num">
                                      <p:cBhvr>
                                        <p:cTn id="42" dur="500"/>
                                        <p:tgtEl>
                                          <p:spTgt spid="176143"/>
                                        </p:tgtEl>
                                        <p:attrNameLst>
                                          <p:attrName>ppt_h</p:attrName>
                                        </p:attrNameLst>
                                      </p:cBhvr>
                                      <p:tavLst>
                                        <p:tav tm="0">
                                          <p:val>
                                            <p:strVal val="ppt_h"/>
                                          </p:val>
                                        </p:tav>
                                        <p:tav tm="100000">
                                          <p:val>
                                            <p:fltVal val="0"/>
                                          </p:val>
                                        </p:tav>
                                      </p:tavLst>
                                    </p:anim>
                                    <p:animEffect transition="out" filter="fade">
                                      <p:cBhvr>
                                        <p:cTn id="43" dur="500"/>
                                        <p:tgtEl>
                                          <p:spTgt spid="176143"/>
                                        </p:tgtEl>
                                      </p:cBhvr>
                                    </p:animEffect>
                                    <p:set>
                                      <p:cBhvr>
                                        <p:cTn id="44" dur="1" fill="hold">
                                          <p:stCondLst>
                                            <p:cond delay="499"/>
                                          </p:stCondLst>
                                        </p:cTn>
                                        <p:tgtEl>
                                          <p:spTgt spid="176143"/>
                                        </p:tgtEl>
                                        <p:attrNameLst>
                                          <p:attrName>style.visibility</p:attrName>
                                        </p:attrNameLst>
                                      </p:cBhvr>
                                      <p:to>
                                        <p:strVal val="hidden"/>
                                      </p:to>
                                    </p:set>
                                  </p:childTnLst>
                                </p:cTn>
                              </p:par>
                              <p:par>
                                <p:cTn id="45" presetID="53" presetClass="exit" presetSubtype="0" fill="hold" grpId="1" nodeType="withEffect">
                                  <p:stCondLst>
                                    <p:cond delay="0"/>
                                  </p:stCondLst>
                                  <p:childTnLst>
                                    <p:anim calcmode="lin" valueType="num">
                                      <p:cBhvr>
                                        <p:cTn id="46" dur="500"/>
                                        <p:tgtEl>
                                          <p:spTgt spid="176139"/>
                                        </p:tgtEl>
                                        <p:attrNameLst>
                                          <p:attrName>ppt_w</p:attrName>
                                        </p:attrNameLst>
                                      </p:cBhvr>
                                      <p:tavLst>
                                        <p:tav tm="0">
                                          <p:val>
                                            <p:strVal val="ppt_w"/>
                                          </p:val>
                                        </p:tav>
                                        <p:tav tm="100000">
                                          <p:val>
                                            <p:fltVal val="0"/>
                                          </p:val>
                                        </p:tav>
                                      </p:tavLst>
                                    </p:anim>
                                    <p:anim calcmode="lin" valueType="num">
                                      <p:cBhvr>
                                        <p:cTn id="47" dur="500"/>
                                        <p:tgtEl>
                                          <p:spTgt spid="176139"/>
                                        </p:tgtEl>
                                        <p:attrNameLst>
                                          <p:attrName>ppt_h</p:attrName>
                                        </p:attrNameLst>
                                      </p:cBhvr>
                                      <p:tavLst>
                                        <p:tav tm="0">
                                          <p:val>
                                            <p:strVal val="ppt_h"/>
                                          </p:val>
                                        </p:tav>
                                        <p:tav tm="100000">
                                          <p:val>
                                            <p:fltVal val="0"/>
                                          </p:val>
                                        </p:tav>
                                      </p:tavLst>
                                    </p:anim>
                                    <p:animEffect transition="out" filter="fade">
                                      <p:cBhvr>
                                        <p:cTn id="48" dur="500"/>
                                        <p:tgtEl>
                                          <p:spTgt spid="176139"/>
                                        </p:tgtEl>
                                      </p:cBhvr>
                                    </p:animEffect>
                                    <p:set>
                                      <p:cBhvr>
                                        <p:cTn id="49" dur="1" fill="hold">
                                          <p:stCondLst>
                                            <p:cond delay="499"/>
                                          </p:stCondLst>
                                        </p:cTn>
                                        <p:tgtEl>
                                          <p:spTgt spid="176139"/>
                                        </p:tgtEl>
                                        <p:attrNameLst>
                                          <p:attrName>style.visibility</p:attrName>
                                        </p:attrNameLst>
                                      </p:cBhvr>
                                      <p:to>
                                        <p:strVal val="hidden"/>
                                      </p:to>
                                    </p:set>
                                  </p:childTnLst>
                                </p:cTn>
                              </p:par>
                              <p:par>
                                <p:cTn id="50" presetID="53" presetClass="exit" presetSubtype="0" fill="hold" grpId="1" nodeType="withEffect">
                                  <p:stCondLst>
                                    <p:cond delay="0"/>
                                  </p:stCondLst>
                                  <p:childTnLst>
                                    <p:anim calcmode="lin" valueType="num">
                                      <p:cBhvr>
                                        <p:cTn id="51" dur="500"/>
                                        <p:tgtEl>
                                          <p:spTgt spid="176140"/>
                                        </p:tgtEl>
                                        <p:attrNameLst>
                                          <p:attrName>ppt_w</p:attrName>
                                        </p:attrNameLst>
                                      </p:cBhvr>
                                      <p:tavLst>
                                        <p:tav tm="0">
                                          <p:val>
                                            <p:strVal val="ppt_w"/>
                                          </p:val>
                                        </p:tav>
                                        <p:tav tm="100000">
                                          <p:val>
                                            <p:fltVal val="0"/>
                                          </p:val>
                                        </p:tav>
                                      </p:tavLst>
                                    </p:anim>
                                    <p:anim calcmode="lin" valueType="num">
                                      <p:cBhvr>
                                        <p:cTn id="52" dur="500"/>
                                        <p:tgtEl>
                                          <p:spTgt spid="176140"/>
                                        </p:tgtEl>
                                        <p:attrNameLst>
                                          <p:attrName>ppt_h</p:attrName>
                                        </p:attrNameLst>
                                      </p:cBhvr>
                                      <p:tavLst>
                                        <p:tav tm="0">
                                          <p:val>
                                            <p:strVal val="ppt_h"/>
                                          </p:val>
                                        </p:tav>
                                        <p:tav tm="100000">
                                          <p:val>
                                            <p:fltVal val="0"/>
                                          </p:val>
                                        </p:tav>
                                      </p:tavLst>
                                    </p:anim>
                                    <p:animEffect transition="out" filter="fade">
                                      <p:cBhvr>
                                        <p:cTn id="53" dur="500"/>
                                        <p:tgtEl>
                                          <p:spTgt spid="176140"/>
                                        </p:tgtEl>
                                      </p:cBhvr>
                                    </p:animEffect>
                                    <p:set>
                                      <p:cBhvr>
                                        <p:cTn id="54" dur="1" fill="hold">
                                          <p:stCondLst>
                                            <p:cond delay="499"/>
                                          </p:stCondLst>
                                        </p:cTn>
                                        <p:tgtEl>
                                          <p:spTgt spid="176140"/>
                                        </p:tgtEl>
                                        <p:attrNameLst>
                                          <p:attrName>style.visibility</p:attrName>
                                        </p:attrNameLst>
                                      </p:cBhvr>
                                      <p:to>
                                        <p:strVal val="hidden"/>
                                      </p:to>
                                    </p:set>
                                  </p:childTnLst>
                                </p:cTn>
                              </p:par>
                            </p:childTnLst>
                          </p:cTn>
                        </p:par>
                        <p:par>
                          <p:cTn id="55" fill="hold" nodeType="afterGroup">
                            <p:stCondLst>
                              <p:cond delay="500"/>
                            </p:stCondLst>
                            <p:childTnLst>
                              <p:par>
                                <p:cTn id="56" presetID="53" presetClass="entr" presetSubtype="0" fill="hold" nodeType="afterEffect">
                                  <p:stCondLst>
                                    <p:cond delay="0"/>
                                  </p:stCondLst>
                                  <p:childTnLst>
                                    <p:set>
                                      <p:cBhvr>
                                        <p:cTn id="57" dur="1" fill="hold">
                                          <p:stCondLst>
                                            <p:cond delay="0"/>
                                          </p:stCondLst>
                                        </p:cTn>
                                        <p:tgtEl>
                                          <p:spTgt spid="176145"/>
                                        </p:tgtEl>
                                        <p:attrNameLst>
                                          <p:attrName>style.visibility</p:attrName>
                                        </p:attrNameLst>
                                      </p:cBhvr>
                                      <p:to>
                                        <p:strVal val="visible"/>
                                      </p:to>
                                    </p:set>
                                    <p:anim calcmode="lin" valueType="num">
                                      <p:cBhvr>
                                        <p:cTn id="58" dur="500" fill="hold"/>
                                        <p:tgtEl>
                                          <p:spTgt spid="176145"/>
                                        </p:tgtEl>
                                        <p:attrNameLst>
                                          <p:attrName>ppt_w</p:attrName>
                                        </p:attrNameLst>
                                      </p:cBhvr>
                                      <p:tavLst>
                                        <p:tav tm="0">
                                          <p:val>
                                            <p:fltVal val="0"/>
                                          </p:val>
                                        </p:tav>
                                        <p:tav tm="100000">
                                          <p:val>
                                            <p:strVal val="#ppt_w"/>
                                          </p:val>
                                        </p:tav>
                                      </p:tavLst>
                                    </p:anim>
                                    <p:anim calcmode="lin" valueType="num">
                                      <p:cBhvr>
                                        <p:cTn id="59" dur="500" fill="hold"/>
                                        <p:tgtEl>
                                          <p:spTgt spid="176145"/>
                                        </p:tgtEl>
                                        <p:attrNameLst>
                                          <p:attrName>ppt_h</p:attrName>
                                        </p:attrNameLst>
                                      </p:cBhvr>
                                      <p:tavLst>
                                        <p:tav tm="0">
                                          <p:val>
                                            <p:fltVal val="0"/>
                                          </p:val>
                                        </p:tav>
                                        <p:tav tm="100000">
                                          <p:val>
                                            <p:strVal val="#ppt_h"/>
                                          </p:val>
                                        </p:tav>
                                      </p:tavLst>
                                    </p:anim>
                                    <p:animEffect transition="in" filter="fade">
                                      <p:cBhvr>
                                        <p:cTn id="60" dur="500"/>
                                        <p:tgtEl>
                                          <p:spTgt spid="176145"/>
                                        </p:tgtEl>
                                      </p:cBhvr>
                                    </p:animEffect>
                                  </p:childTnLst>
                                </p:cTn>
                              </p:par>
                              <p:par>
                                <p:cTn id="61" presetID="53" presetClass="entr" presetSubtype="0" fill="hold" nodeType="withEffect">
                                  <p:stCondLst>
                                    <p:cond delay="0"/>
                                  </p:stCondLst>
                                  <p:childTnLst>
                                    <p:set>
                                      <p:cBhvr>
                                        <p:cTn id="62" dur="1" fill="hold">
                                          <p:stCondLst>
                                            <p:cond delay="0"/>
                                          </p:stCondLst>
                                        </p:cTn>
                                        <p:tgtEl>
                                          <p:spTgt spid="176146"/>
                                        </p:tgtEl>
                                        <p:attrNameLst>
                                          <p:attrName>style.visibility</p:attrName>
                                        </p:attrNameLst>
                                      </p:cBhvr>
                                      <p:to>
                                        <p:strVal val="visible"/>
                                      </p:to>
                                    </p:set>
                                    <p:anim calcmode="lin" valueType="num">
                                      <p:cBhvr>
                                        <p:cTn id="63" dur="500" fill="hold"/>
                                        <p:tgtEl>
                                          <p:spTgt spid="176146"/>
                                        </p:tgtEl>
                                        <p:attrNameLst>
                                          <p:attrName>ppt_w</p:attrName>
                                        </p:attrNameLst>
                                      </p:cBhvr>
                                      <p:tavLst>
                                        <p:tav tm="0">
                                          <p:val>
                                            <p:fltVal val="0"/>
                                          </p:val>
                                        </p:tav>
                                        <p:tav tm="100000">
                                          <p:val>
                                            <p:strVal val="#ppt_w"/>
                                          </p:val>
                                        </p:tav>
                                      </p:tavLst>
                                    </p:anim>
                                    <p:anim calcmode="lin" valueType="num">
                                      <p:cBhvr>
                                        <p:cTn id="64" dur="500" fill="hold"/>
                                        <p:tgtEl>
                                          <p:spTgt spid="176146"/>
                                        </p:tgtEl>
                                        <p:attrNameLst>
                                          <p:attrName>ppt_h</p:attrName>
                                        </p:attrNameLst>
                                      </p:cBhvr>
                                      <p:tavLst>
                                        <p:tav tm="0">
                                          <p:val>
                                            <p:fltVal val="0"/>
                                          </p:val>
                                        </p:tav>
                                        <p:tav tm="100000">
                                          <p:val>
                                            <p:strVal val="#ppt_h"/>
                                          </p:val>
                                        </p:tav>
                                      </p:tavLst>
                                    </p:anim>
                                    <p:animEffect transition="in" filter="fade">
                                      <p:cBhvr>
                                        <p:cTn id="65" dur="500"/>
                                        <p:tgtEl>
                                          <p:spTgt spid="17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8" grpId="0" animBg="1"/>
      <p:bldP spid="176139" grpId="0" animBg="1"/>
      <p:bldP spid="176139" grpId="1" animBg="1"/>
      <p:bldP spid="176140" grpId="0" animBg="1"/>
      <p:bldP spid="176140" grpId="1" animBg="1"/>
      <p:bldP spid="17614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0" y="0"/>
            <a:ext cx="9144000" cy="1066800"/>
          </a:xfrm>
        </p:spPr>
        <p:txBody>
          <a:bodyPr/>
          <a:lstStyle/>
          <a:p>
            <a:r>
              <a:rPr lang="en-US" altLang="en-US" sz="4000" dirty="0">
                <a:solidFill>
                  <a:schemeClr val="tx1"/>
                </a:solidFill>
                <a:latin typeface="Calibri" pitchFamily="34" charset="0"/>
              </a:rPr>
              <a:t>U.S. Imperialism: </a:t>
            </a:r>
            <a:r>
              <a:rPr lang="en-US" altLang="en-US" sz="4800" u="sng" dirty="0">
                <a:solidFill>
                  <a:schemeClr val="folHlink"/>
                </a:solidFill>
                <a:latin typeface="Calibri" pitchFamily="34" charset="0"/>
              </a:rPr>
              <a:t>CHINA</a:t>
            </a:r>
          </a:p>
        </p:txBody>
      </p:sp>
      <p:pic>
        <p:nvPicPr>
          <p:cNvPr id="179203" name="Picture 3" descr="203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3000"/>
            <a:ext cx="9144000" cy="52117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9204" name="Rectangle 4"/>
          <p:cNvSpPr>
            <a:spLocks noChangeArrowheads="1"/>
          </p:cNvSpPr>
          <p:nvPr/>
        </p:nvSpPr>
        <p:spPr bwMode="auto">
          <a:xfrm>
            <a:off x="228600" y="2209800"/>
            <a:ext cx="1905000" cy="1295400"/>
          </a:xfrm>
          <a:prstGeom prst="rect">
            <a:avLst/>
          </a:prstGeom>
          <a:noFill/>
          <a:ln w="3810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79207" name="Picture 7" descr="sphere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1905000"/>
            <a:ext cx="5715000" cy="47434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9208" name="AutoShape 8"/>
          <p:cNvSpPr>
            <a:spLocks noChangeArrowheads="1"/>
          </p:cNvSpPr>
          <p:nvPr/>
        </p:nvSpPr>
        <p:spPr bwMode="auto">
          <a:xfrm>
            <a:off x="304800" y="152400"/>
            <a:ext cx="8686800" cy="1524000"/>
          </a:xfrm>
          <a:prstGeom prst="wedgeRectCallout">
            <a:avLst>
              <a:gd name="adj1" fmla="val -36935"/>
              <a:gd name="adj2" fmla="val 99065"/>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5000"/>
              </a:lnSpc>
            </a:pPr>
            <a:r>
              <a:rPr lang="en-US" altLang="en-US" sz="3200" dirty="0">
                <a:latin typeface="Calibri" pitchFamily="34" charset="0"/>
              </a:rPr>
              <a:t>By the 1890s, European imperial powers carved China into spheres of influence, giving them exclusive trade rights in Chinese ports</a:t>
            </a:r>
          </a:p>
        </p:txBody>
      </p:sp>
      <p:sp>
        <p:nvSpPr>
          <p:cNvPr id="179209" name="AutoShape 9"/>
          <p:cNvSpPr>
            <a:spLocks noChangeArrowheads="1"/>
          </p:cNvSpPr>
          <p:nvPr/>
        </p:nvSpPr>
        <p:spPr bwMode="auto">
          <a:xfrm>
            <a:off x="457200" y="5029200"/>
            <a:ext cx="7010400" cy="1524000"/>
          </a:xfrm>
          <a:prstGeom prst="wedgeRectCallout">
            <a:avLst>
              <a:gd name="adj1" fmla="val -38880"/>
              <a:gd name="adj2" fmla="val -164273"/>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5000"/>
              </a:lnSpc>
            </a:pPr>
            <a:r>
              <a:rPr lang="en-US" altLang="en-US" sz="3200" dirty="0">
                <a:latin typeface="Calibri" pitchFamily="34" charset="0"/>
              </a:rPr>
              <a:t>In 1899, the USA declared an </a:t>
            </a:r>
            <a:br>
              <a:rPr lang="en-US" altLang="en-US" sz="3200" dirty="0">
                <a:latin typeface="Calibri" pitchFamily="34" charset="0"/>
              </a:rPr>
            </a:br>
            <a:r>
              <a:rPr lang="en-US" altLang="en-US" sz="3200" dirty="0">
                <a:latin typeface="Calibri" pitchFamily="34" charset="0"/>
              </a:rPr>
              <a:t>Open Door Policy in China to allow </a:t>
            </a:r>
            <a:br>
              <a:rPr lang="en-US" altLang="en-US" sz="3200" dirty="0">
                <a:latin typeface="Calibri" pitchFamily="34" charset="0"/>
              </a:rPr>
            </a:br>
            <a:r>
              <a:rPr lang="en-US" altLang="en-US" sz="3200" dirty="0">
                <a:latin typeface="Calibri" pitchFamily="34" charset="0"/>
              </a:rPr>
              <a:t>free trade by any nation in any port</a:t>
            </a:r>
          </a:p>
        </p:txBody>
      </p:sp>
      <p:pic>
        <p:nvPicPr>
          <p:cNvPr id="179214"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9175" y="409575"/>
            <a:ext cx="6859588" cy="4325938"/>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79203"/>
                                        </p:tgtEl>
                                      </p:cBhvr>
                                      <p:by x="200000" y="200000"/>
                                    </p:animScale>
                                  </p:childTnLst>
                                </p:cTn>
                              </p:par>
                              <p:par>
                                <p:cTn id="7" presetID="63" presetClass="path" presetSubtype="0" accel="50000" decel="50000" fill="hold" nodeType="withEffect">
                                  <p:stCondLst>
                                    <p:cond delay="0"/>
                                  </p:stCondLst>
                                  <p:childTnLst>
                                    <p:animMotion origin="layout" path="M 0 2.22222E-6 L 0.5 0.09791 " pathEditMode="relative" rAng="0" ptsTypes="AA">
                                      <p:cBhvr>
                                        <p:cTn id="8" dur="2000" fill="hold"/>
                                        <p:tgtEl>
                                          <p:spTgt spid="179203"/>
                                        </p:tgtEl>
                                        <p:attrNameLst>
                                          <p:attrName>ppt_x</p:attrName>
                                          <p:attrName>ppt_y</p:attrName>
                                        </p:attrNameLst>
                                      </p:cBhvr>
                                      <p:rCtr x="25000" y="4884"/>
                                    </p:animMotion>
                                  </p:childTnLst>
                                </p:cTn>
                              </p:par>
                            </p:childTnLst>
                          </p:cTn>
                        </p:par>
                        <p:par>
                          <p:cTn id="9" fill="hold" nodeType="afterGroup">
                            <p:stCondLst>
                              <p:cond delay="2000"/>
                            </p:stCondLst>
                            <p:childTnLst>
                              <p:par>
                                <p:cTn id="10" presetID="53" presetClass="entr" presetSubtype="0" fill="hold" grpId="0" nodeType="afterEffect">
                                  <p:stCondLst>
                                    <p:cond delay="0"/>
                                  </p:stCondLst>
                                  <p:childTnLst>
                                    <p:set>
                                      <p:cBhvr>
                                        <p:cTn id="11" dur="1" fill="hold">
                                          <p:stCondLst>
                                            <p:cond delay="0"/>
                                          </p:stCondLst>
                                        </p:cTn>
                                        <p:tgtEl>
                                          <p:spTgt spid="179204"/>
                                        </p:tgtEl>
                                        <p:attrNameLst>
                                          <p:attrName>style.visibility</p:attrName>
                                        </p:attrNameLst>
                                      </p:cBhvr>
                                      <p:to>
                                        <p:strVal val="visible"/>
                                      </p:to>
                                    </p:set>
                                    <p:anim calcmode="lin" valueType="num">
                                      <p:cBhvr>
                                        <p:cTn id="12" dur="500" fill="hold"/>
                                        <p:tgtEl>
                                          <p:spTgt spid="179204"/>
                                        </p:tgtEl>
                                        <p:attrNameLst>
                                          <p:attrName>ppt_w</p:attrName>
                                        </p:attrNameLst>
                                      </p:cBhvr>
                                      <p:tavLst>
                                        <p:tav tm="0">
                                          <p:val>
                                            <p:fltVal val="0"/>
                                          </p:val>
                                        </p:tav>
                                        <p:tav tm="100000">
                                          <p:val>
                                            <p:strVal val="#ppt_w"/>
                                          </p:val>
                                        </p:tav>
                                      </p:tavLst>
                                    </p:anim>
                                    <p:anim calcmode="lin" valueType="num">
                                      <p:cBhvr>
                                        <p:cTn id="13" dur="500" fill="hold"/>
                                        <p:tgtEl>
                                          <p:spTgt spid="179204"/>
                                        </p:tgtEl>
                                        <p:attrNameLst>
                                          <p:attrName>ppt_h</p:attrName>
                                        </p:attrNameLst>
                                      </p:cBhvr>
                                      <p:tavLst>
                                        <p:tav tm="0">
                                          <p:val>
                                            <p:fltVal val="0"/>
                                          </p:val>
                                        </p:tav>
                                        <p:tav tm="100000">
                                          <p:val>
                                            <p:strVal val="#ppt_h"/>
                                          </p:val>
                                        </p:tav>
                                      </p:tavLst>
                                    </p:anim>
                                    <p:animEffect transition="in" filter="fade">
                                      <p:cBhvr>
                                        <p:cTn id="14" dur="500"/>
                                        <p:tgtEl>
                                          <p:spTgt spid="17920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79208"/>
                                        </p:tgtEl>
                                        <p:attrNameLst>
                                          <p:attrName>style.visibility</p:attrName>
                                        </p:attrNameLst>
                                      </p:cBhvr>
                                      <p:to>
                                        <p:strVal val="visible"/>
                                      </p:to>
                                    </p:set>
                                    <p:anim calcmode="lin" valueType="num">
                                      <p:cBhvr>
                                        <p:cTn id="19" dur="500" fill="hold"/>
                                        <p:tgtEl>
                                          <p:spTgt spid="179208"/>
                                        </p:tgtEl>
                                        <p:attrNameLst>
                                          <p:attrName>ppt_w</p:attrName>
                                        </p:attrNameLst>
                                      </p:cBhvr>
                                      <p:tavLst>
                                        <p:tav tm="0">
                                          <p:val>
                                            <p:fltVal val="0"/>
                                          </p:val>
                                        </p:tav>
                                        <p:tav tm="100000">
                                          <p:val>
                                            <p:strVal val="#ppt_w"/>
                                          </p:val>
                                        </p:tav>
                                      </p:tavLst>
                                    </p:anim>
                                    <p:anim calcmode="lin" valueType="num">
                                      <p:cBhvr>
                                        <p:cTn id="20" dur="500" fill="hold"/>
                                        <p:tgtEl>
                                          <p:spTgt spid="179208"/>
                                        </p:tgtEl>
                                        <p:attrNameLst>
                                          <p:attrName>ppt_h</p:attrName>
                                        </p:attrNameLst>
                                      </p:cBhvr>
                                      <p:tavLst>
                                        <p:tav tm="0">
                                          <p:val>
                                            <p:fltVal val="0"/>
                                          </p:val>
                                        </p:tav>
                                        <p:tav tm="100000">
                                          <p:val>
                                            <p:strVal val="#ppt_h"/>
                                          </p:val>
                                        </p:tav>
                                      </p:tavLst>
                                    </p:anim>
                                    <p:animEffect transition="in" filter="fade">
                                      <p:cBhvr>
                                        <p:cTn id="21" dur="500"/>
                                        <p:tgtEl>
                                          <p:spTgt spid="179208"/>
                                        </p:tgtEl>
                                      </p:cBhvr>
                                    </p:animEffect>
                                  </p:childTnLst>
                                </p:cTn>
                              </p:par>
                              <p:par>
                                <p:cTn id="22" presetID="53" presetClass="entr" presetSubtype="0" fill="hold" nodeType="withEffect">
                                  <p:stCondLst>
                                    <p:cond delay="0"/>
                                  </p:stCondLst>
                                  <p:childTnLst>
                                    <p:set>
                                      <p:cBhvr>
                                        <p:cTn id="23" dur="1" fill="hold">
                                          <p:stCondLst>
                                            <p:cond delay="0"/>
                                          </p:stCondLst>
                                        </p:cTn>
                                        <p:tgtEl>
                                          <p:spTgt spid="179207"/>
                                        </p:tgtEl>
                                        <p:attrNameLst>
                                          <p:attrName>style.visibility</p:attrName>
                                        </p:attrNameLst>
                                      </p:cBhvr>
                                      <p:to>
                                        <p:strVal val="visible"/>
                                      </p:to>
                                    </p:set>
                                    <p:anim calcmode="lin" valueType="num">
                                      <p:cBhvr>
                                        <p:cTn id="24" dur="500" fill="hold"/>
                                        <p:tgtEl>
                                          <p:spTgt spid="179207"/>
                                        </p:tgtEl>
                                        <p:attrNameLst>
                                          <p:attrName>ppt_w</p:attrName>
                                        </p:attrNameLst>
                                      </p:cBhvr>
                                      <p:tavLst>
                                        <p:tav tm="0">
                                          <p:val>
                                            <p:fltVal val="0"/>
                                          </p:val>
                                        </p:tav>
                                        <p:tav tm="100000">
                                          <p:val>
                                            <p:strVal val="#ppt_w"/>
                                          </p:val>
                                        </p:tav>
                                      </p:tavLst>
                                    </p:anim>
                                    <p:anim calcmode="lin" valueType="num">
                                      <p:cBhvr>
                                        <p:cTn id="25" dur="500" fill="hold"/>
                                        <p:tgtEl>
                                          <p:spTgt spid="179207"/>
                                        </p:tgtEl>
                                        <p:attrNameLst>
                                          <p:attrName>ppt_h</p:attrName>
                                        </p:attrNameLst>
                                      </p:cBhvr>
                                      <p:tavLst>
                                        <p:tav tm="0">
                                          <p:val>
                                            <p:fltVal val="0"/>
                                          </p:val>
                                        </p:tav>
                                        <p:tav tm="100000">
                                          <p:val>
                                            <p:strVal val="#ppt_h"/>
                                          </p:val>
                                        </p:tav>
                                      </p:tavLst>
                                    </p:anim>
                                    <p:animEffect transition="in" filter="fade">
                                      <p:cBhvr>
                                        <p:cTn id="26" dur="500"/>
                                        <p:tgtEl>
                                          <p:spTgt spid="17920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xit" presetSubtype="0" fill="hold" nodeType="clickEffect">
                                  <p:stCondLst>
                                    <p:cond delay="0"/>
                                  </p:stCondLst>
                                  <p:childTnLst>
                                    <p:anim calcmode="lin" valueType="num">
                                      <p:cBhvr>
                                        <p:cTn id="30" dur="500"/>
                                        <p:tgtEl>
                                          <p:spTgt spid="179207"/>
                                        </p:tgtEl>
                                        <p:attrNameLst>
                                          <p:attrName>ppt_w</p:attrName>
                                        </p:attrNameLst>
                                      </p:cBhvr>
                                      <p:tavLst>
                                        <p:tav tm="0">
                                          <p:val>
                                            <p:strVal val="ppt_w"/>
                                          </p:val>
                                        </p:tav>
                                        <p:tav tm="100000">
                                          <p:val>
                                            <p:fltVal val="0"/>
                                          </p:val>
                                        </p:tav>
                                      </p:tavLst>
                                    </p:anim>
                                    <p:anim calcmode="lin" valueType="num">
                                      <p:cBhvr>
                                        <p:cTn id="31" dur="500"/>
                                        <p:tgtEl>
                                          <p:spTgt spid="179207"/>
                                        </p:tgtEl>
                                        <p:attrNameLst>
                                          <p:attrName>ppt_h</p:attrName>
                                        </p:attrNameLst>
                                      </p:cBhvr>
                                      <p:tavLst>
                                        <p:tav tm="0">
                                          <p:val>
                                            <p:strVal val="ppt_h"/>
                                          </p:val>
                                        </p:tav>
                                        <p:tav tm="100000">
                                          <p:val>
                                            <p:fltVal val="0"/>
                                          </p:val>
                                        </p:tav>
                                      </p:tavLst>
                                    </p:anim>
                                    <p:animEffect transition="out" filter="fade">
                                      <p:cBhvr>
                                        <p:cTn id="32" dur="500"/>
                                        <p:tgtEl>
                                          <p:spTgt spid="179207"/>
                                        </p:tgtEl>
                                      </p:cBhvr>
                                    </p:animEffect>
                                    <p:set>
                                      <p:cBhvr>
                                        <p:cTn id="33" dur="1" fill="hold">
                                          <p:stCondLst>
                                            <p:cond delay="499"/>
                                          </p:stCondLst>
                                        </p:cTn>
                                        <p:tgtEl>
                                          <p:spTgt spid="179207"/>
                                        </p:tgtEl>
                                        <p:attrNameLst>
                                          <p:attrName>style.visibility</p:attrName>
                                        </p:attrNameLst>
                                      </p:cBhvr>
                                      <p:to>
                                        <p:strVal val="hidden"/>
                                      </p:to>
                                    </p:set>
                                  </p:childTnLst>
                                </p:cTn>
                              </p:par>
                              <p:par>
                                <p:cTn id="34" presetID="53" presetClass="entr" presetSubtype="0" fill="hold" grpId="0" nodeType="withEffect">
                                  <p:stCondLst>
                                    <p:cond delay="0"/>
                                  </p:stCondLst>
                                  <p:childTnLst>
                                    <p:set>
                                      <p:cBhvr>
                                        <p:cTn id="35" dur="1" fill="hold">
                                          <p:stCondLst>
                                            <p:cond delay="0"/>
                                          </p:stCondLst>
                                        </p:cTn>
                                        <p:tgtEl>
                                          <p:spTgt spid="179209"/>
                                        </p:tgtEl>
                                        <p:attrNameLst>
                                          <p:attrName>style.visibility</p:attrName>
                                        </p:attrNameLst>
                                      </p:cBhvr>
                                      <p:to>
                                        <p:strVal val="visible"/>
                                      </p:to>
                                    </p:set>
                                    <p:anim calcmode="lin" valueType="num">
                                      <p:cBhvr>
                                        <p:cTn id="36" dur="500" fill="hold"/>
                                        <p:tgtEl>
                                          <p:spTgt spid="179209"/>
                                        </p:tgtEl>
                                        <p:attrNameLst>
                                          <p:attrName>ppt_w</p:attrName>
                                        </p:attrNameLst>
                                      </p:cBhvr>
                                      <p:tavLst>
                                        <p:tav tm="0">
                                          <p:val>
                                            <p:fltVal val="0"/>
                                          </p:val>
                                        </p:tav>
                                        <p:tav tm="100000">
                                          <p:val>
                                            <p:strVal val="#ppt_w"/>
                                          </p:val>
                                        </p:tav>
                                      </p:tavLst>
                                    </p:anim>
                                    <p:anim calcmode="lin" valueType="num">
                                      <p:cBhvr>
                                        <p:cTn id="37" dur="500" fill="hold"/>
                                        <p:tgtEl>
                                          <p:spTgt spid="179209"/>
                                        </p:tgtEl>
                                        <p:attrNameLst>
                                          <p:attrName>ppt_h</p:attrName>
                                        </p:attrNameLst>
                                      </p:cBhvr>
                                      <p:tavLst>
                                        <p:tav tm="0">
                                          <p:val>
                                            <p:fltVal val="0"/>
                                          </p:val>
                                        </p:tav>
                                        <p:tav tm="100000">
                                          <p:val>
                                            <p:strVal val="#ppt_h"/>
                                          </p:val>
                                        </p:tav>
                                      </p:tavLst>
                                    </p:anim>
                                    <p:animEffect transition="in" filter="fade">
                                      <p:cBhvr>
                                        <p:cTn id="38" dur="500"/>
                                        <p:tgtEl>
                                          <p:spTgt spid="179209"/>
                                        </p:tgtEl>
                                      </p:cBhvr>
                                    </p:animEffect>
                                  </p:childTnLst>
                                </p:cTn>
                              </p:par>
                            </p:childTnLst>
                          </p:cTn>
                        </p:par>
                        <p:par>
                          <p:cTn id="39" fill="hold" nodeType="afterGroup">
                            <p:stCondLst>
                              <p:cond delay="500"/>
                            </p:stCondLst>
                            <p:childTnLst>
                              <p:par>
                                <p:cTn id="40" presetID="53" presetClass="entr" presetSubtype="0" fill="hold" grpId="0" nodeType="afterEffect">
                                  <p:stCondLst>
                                    <p:cond delay="0"/>
                                  </p:stCondLst>
                                  <p:childTnLst>
                                    <p:set>
                                      <p:cBhvr>
                                        <p:cTn id="41" dur="1" fill="hold">
                                          <p:stCondLst>
                                            <p:cond delay="0"/>
                                          </p:stCondLst>
                                        </p:cTn>
                                        <p:tgtEl>
                                          <p:spTgt spid="179214"/>
                                        </p:tgtEl>
                                        <p:attrNameLst>
                                          <p:attrName>style.visibility</p:attrName>
                                        </p:attrNameLst>
                                      </p:cBhvr>
                                      <p:to>
                                        <p:strVal val="visible"/>
                                      </p:to>
                                    </p:set>
                                    <p:anim calcmode="lin" valueType="num">
                                      <p:cBhvr>
                                        <p:cTn id="42" dur="500" fill="hold"/>
                                        <p:tgtEl>
                                          <p:spTgt spid="179214"/>
                                        </p:tgtEl>
                                        <p:attrNameLst>
                                          <p:attrName>ppt_w</p:attrName>
                                        </p:attrNameLst>
                                      </p:cBhvr>
                                      <p:tavLst>
                                        <p:tav tm="0">
                                          <p:val>
                                            <p:fltVal val="0"/>
                                          </p:val>
                                        </p:tav>
                                        <p:tav tm="100000">
                                          <p:val>
                                            <p:strVal val="#ppt_w"/>
                                          </p:val>
                                        </p:tav>
                                      </p:tavLst>
                                    </p:anim>
                                    <p:anim calcmode="lin" valueType="num">
                                      <p:cBhvr>
                                        <p:cTn id="43" dur="500" fill="hold"/>
                                        <p:tgtEl>
                                          <p:spTgt spid="179214"/>
                                        </p:tgtEl>
                                        <p:attrNameLst>
                                          <p:attrName>ppt_h</p:attrName>
                                        </p:attrNameLst>
                                      </p:cBhvr>
                                      <p:tavLst>
                                        <p:tav tm="0">
                                          <p:val>
                                            <p:fltVal val="0"/>
                                          </p:val>
                                        </p:tav>
                                        <p:tav tm="100000">
                                          <p:val>
                                            <p:strVal val="#ppt_h"/>
                                          </p:val>
                                        </p:tav>
                                      </p:tavLst>
                                    </p:anim>
                                    <p:animEffect transition="in" filter="fade">
                                      <p:cBhvr>
                                        <p:cTn id="44" dur="500"/>
                                        <p:tgtEl>
                                          <p:spTgt spid="179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animBg="1"/>
      <p:bldP spid="179208" grpId="0" animBg="1"/>
      <p:bldP spid="179209" grpId="0" animBg="1"/>
      <p:bldP spid="17921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0" y="0"/>
            <a:ext cx="9144000" cy="1066800"/>
          </a:xfrm>
        </p:spPr>
        <p:txBody>
          <a:bodyPr/>
          <a:lstStyle/>
          <a:p>
            <a:r>
              <a:rPr lang="en-US" altLang="en-US" sz="4000">
                <a:solidFill>
                  <a:schemeClr val="tx1"/>
                </a:solidFill>
                <a:latin typeface="Calibri" pitchFamily="34" charset="0"/>
              </a:rPr>
              <a:t>U.S. Imperialism: </a:t>
            </a:r>
            <a:r>
              <a:rPr lang="en-US" altLang="en-US" sz="4800" u="sng">
                <a:solidFill>
                  <a:schemeClr val="folHlink"/>
                </a:solidFill>
                <a:latin typeface="Calibri" pitchFamily="34" charset="0"/>
              </a:rPr>
              <a:t>CUBA</a:t>
            </a:r>
          </a:p>
        </p:txBody>
      </p:sp>
      <p:pic>
        <p:nvPicPr>
          <p:cNvPr id="180227" name="Picture 3" descr="203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3000"/>
            <a:ext cx="9144000" cy="52117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0228" name="Rectangle 4"/>
          <p:cNvSpPr>
            <a:spLocks noChangeArrowheads="1"/>
          </p:cNvSpPr>
          <p:nvPr/>
        </p:nvSpPr>
        <p:spPr bwMode="auto">
          <a:xfrm>
            <a:off x="6324600" y="2590800"/>
            <a:ext cx="1219200" cy="533400"/>
          </a:xfrm>
          <a:prstGeom prst="rect">
            <a:avLst/>
          </a:prstGeom>
          <a:noFill/>
          <a:ln w="3810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30" name="AutoShape 6"/>
          <p:cNvSpPr>
            <a:spLocks noChangeArrowheads="1"/>
          </p:cNvSpPr>
          <p:nvPr/>
        </p:nvSpPr>
        <p:spPr bwMode="auto">
          <a:xfrm>
            <a:off x="304800" y="76200"/>
            <a:ext cx="8686800" cy="1524000"/>
          </a:xfrm>
          <a:prstGeom prst="wedgeRectCallout">
            <a:avLst>
              <a:gd name="adj1" fmla="val 30884"/>
              <a:gd name="adj2" fmla="val 122398"/>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5000"/>
              </a:lnSpc>
            </a:pPr>
            <a:r>
              <a:rPr lang="en-US" altLang="en-US" sz="3600">
                <a:latin typeface="Calibri" pitchFamily="34" charset="0"/>
              </a:rPr>
              <a:t>In 1895, Cubans declared their independence from Spain; To put down the revolution, Spain used brutal tactics (like starvation)</a:t>
            </a:r>
          </a:p>
        </p:txBody>
      </p:sp>
      <p:pic>
        <p:nvPicPr>
          <p:cNvPr id="180231" name="Picture 7" descr="campos-weyl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0" y="1752600"/>
            <a:ext cx="3352800" cy="5029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0232" name="AutoShape 8"/>
          <p:cNvSpPr>
            <a:spLocks noChangeArrowheads="1"/>
          </p:cNvSpPr>
          <p:nvPr/>
        </p:nvSpPr>
        <p:spPr bwMode="auto">
          <a:xfrm>
            <a:off x="685800" y="228600"/>
            <a:ext cx="8458200" cy="1066800"/>
          </a:xfrm>
          <a:prstGeom prst="wedgeRectCallout">
            <a:avLst>
              <a:gd name="adj1" fmla="val 26162"/>
              <a:gd name="adj2" fmla="val 180356"/>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5000"/>
              </a:lnSpc>
            </a:pPr>
            <a:r>
              <a:rPr lang="en-US" altLang="en-US" sz="3600">
                <a:latin typeface="Calibri" pitchFamily="34" charset="0"/>
              </a:rPr>
              <a:t>U.S. newspapers sensationalized the events in Cuba (known as “yellow journalism”)</a:t>
            </a:r>
          </a:p>
        </p:txBody>
      </p:sp>
      <p:pic>
        <p:nvPicPr>
          <p:cNvPr id="180235" name="Picture 11" descr="death_of_rodriguez1"/>
          <p:cNvPicPr>
            <a:picLocks noChangeAspect="1" noChangeArrowheads="1"/>
          </p:cNvPicPr>
          <p:nvPr/>
        </p:nvPicPr>
        <p:blipFill>
          <a:blip r:embed="rId4" cstate="print">
            <a:lum bright="-6000" contrast="42000"/>
            <a:extLst>
              <a:ext uri="{28A0092B-C50C-407E-A947-70E740481C1C}">
                <a14:useLocalDpi xmlns:a14="http://schemas.microsoft.com/office/drawing/2010/main" val="0"/>
              </a:ext>
            </a:extLst>
          </a:blip>
          <a:srcRect/>
          <a:stretch>
            <a:fillRect/>
          </a:stretch>
        </p:blipFill>
        <p:spPr bwMode="auto">
          <a:xfrm>
            <a:off x="0" y="1371600"/>
            <a:ext cx="5184775" cy="5486400"/>
          </a:xfrm>
          <a:prstGeom prst="rect">
            <a:avLst/>
          </a:prstGeom>
          <a:noFill/>
          <a:extLst>
            <a:ext uri="{909E8E84-426E-40DD-AFC4-6F175D3DCCD1}">
              <a14:hiddenFill xmlns:a14="http://schemas.microsoft.com/office/drawing/2010/main">
                <a:solidFill>
                  <a:srgbClr val="FFFFFF"/>
                </a:solidFill>
              </a14:hiddenFill>
            </a:ext>
          </a:extLst>
        </p:spPr>
      </p:pic>
      <p:sp>
        <p:nvSpPr>
          <p:cNvPr id="180236" name="AutoShape 12"/>
          <p:cNvSpPr>
            <a:spLocks noChangeArrowheads="1"/>
          </p:cNvSpPr>
          <p:nvPr/>
        </p:nvSpPr>
        <p:spPr bwMode="auto">
          <a:xfrm>
            <a:off x="609600" y="4800600"/>
            <a:ext cx="7391400" cy="1554163"/>
          </a:xfrm>
          <a:prstGeom prst="wedgeRectCallout">
            <a:avLst>
              <a:gd name="adj1" fmla="val 29542"/>
              <a:gd name="adj2" fmla="val -144310"/>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5000"/>
              </a:lnSpc>
            </a:pPr>
            <a:r>
              <a:rPr lang="en-US" altLang="en-US" sz="2800" dirty="0">
                <a:latin typeface="Calibri" pitchFamily="34" charset="0"/>
              </a:rPr>
              <a:t>In 1898, the U.S. sent the USS Maine to Cuba to protect American interests there; After the ship mysteriously exploded, Americans declared war on Spain </a:t>
            </a:r>
          </a:p>
        </p:txBody>
      </p:sp>
      <p:pic>
        <p:nvPicPr>
          <p:cNvPr id="180237" name="Picture 13" descr="The U.S.S. Maine Explod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9050"/>
            <a:ext cx="6172200" cy="46291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80227"/>
                                        </p:tgtEl>
                                      </p:cBhvr>
                                      <p:by x="200000" y="200000"/>
                                    </p:animScale>
                                  </p:childTnLst>
                                </p:cTn>
                              </p:par>
                              <p:par>
                                <p:cTn id="7" presetID="35" presetClass="path" presetSubtype="0" accel="50000" decel="50000" fill="hold" nodeType="withEffect">
                                  <p:stCondLst>
                                    <p:cond delay="0"/>
                                  </p:stCondLst>
                                  <p:childTnLst>
                                    <p:animMotion origin="layout" path="M 0 2.22222E-6 L -0.46667 -0.00209 " pathEditMode="relative" rAng="0" ptsTypes="AA">
                                      <p:cBhvr>
                                        <p:cTn id="8" dur="2000" fill="hold"/>
                                        <p:tgtEl>
                                          <p:spTgt spid="180227"/>
                                        </p:tgtEl>
                                        <p:attrNameLst>
                                          <p:attrName>ppt_x</p:attrName>
                                          <p:attrName>ppt_y</p:attrName>
                                        </p:attrNameLst>
                                      </p:cBhvr>
                                      <p:rCtr x="-23333" y="-116"/>
                                    </p:animMotion>
                                  </p:childTnLst>
                                </p:cTn>
                              </p:par>
                            </p:childTnLst>
                          </p:cTn>
                        </p:par>
                        <p:par>
                          <p:cTn id="9" fill="hold" nodeType="afterGroup">
                            <p:stCondLst>
                              <p:cond delay="2000"/>
                            </p:stCondLst>
                            <p:childTnLst>
                              <p:par>
                                <p:cTn id="10" presetID="53" presetClass="entr" presetSubtype="0" fill="hold" grpId="0" nodeType="afterEffect">
                                  <p:stCondLst>
                                    <p:cond delay="0"/>
                                  </p:stCondLst>
                                  <p:childTnLst>
                                    <p:set>
                                      <p:cBhvr>
                                        <p:cTn id="11" dur="1" fill="hold">
                                          <p:stCondLst>
                                            <p:cond delay="0"/>
                                          </p:stCondLst>
                                        </p:cTn>
                                        <p:tgtEl>
                                          <p:spTgt spid="180228"/>
                                        </p:tgtEl>
                                        <p:attrNameLst>
                                          <p:attrName>style.visibility</p:attrName>
                                        </p:attrNameLst>
                                      </p:cBhvr>
                                      <p:to>
                                        <p:strVal val="visible"/>
                                      </p:to>
                                    </p:set>
                                    <p:anim calcmode="lin" valueType="num">
                                      <p:cBhvr>
                                        <p:cTn id="12" dur="500" fill="hold"/>
                                        <p:tgtEl>
                                          <p:spTgt spid="180228"/>
                                        </p:tgtEl>
                                        <p:attrNameLst>
                                          <p:attrName>ppt_w</p:attrName>
                                        </p:attrNameLst>
                                      </p:cBhvr>
                                      <p:tavLst>
                                        <p:tav tm="0">
                                          <p:val>
                                            <p:fltVal val="0"/>
                                          </p:val>
                                        </p:tav>
                                        <p:tav tm="100000">
                                          <p:val>
                                            <p:strVal val="#ppt_w"/>
                                          </p:val>
                                        </p:tav>
                                      </p:tavLst>
                                    </p:anim>
                                    <p:anim calcmode="lin" valueType="num">
                                      <p:cBhvr>
                                        <p:cTn id="13" dur="500" fill="hold"/>
                                        <p:tgtEl>
                                          <p:spTgt spid="180228"/>
                                        </p:tgtEl>
                                        <p:attrNameLst>
                                          <p:attrName>ppt_h</p:attrName>
                                        </p:attrNameLst>
                                      </p:cBhvr>
                                      <p:tavLst>
                                        <p:tav tm="0">
                                          <p:val>
                                            <p:fltVal val="0"/>
                                          </p:val>
                                        </p:tav>
                                        <p:tav tm="100000">
                                          <p:val>
                                            <p:strVal val="#ppt_h"/>
                                          </p:val>
                                        </p:tav>
                                      </p:tavLst>
                                    </p:anim>
                                    <p:animEffect transition="in" filter="fade">
                                      <p:cBhvr>
                                        <p:cTn id="14" dur="500"/>
                                        <p:tgtEl>
                                          <p:spTgt spid="18022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80230"/>
                                        </p:tgtEl>
                                        <p:attrNameLst>
                                          <p:attrName>style.visibility</p:attrName>
                                        </p:attrNameLst>
                                      </p:cBhvr>
                                      <p:to>
                                        <p:strVal val="visible"/>
                                      </p:to>
                                    </p:set>
                                    <p:anim calcmode="lin" valueType="num">
                                      <p:cBhvr>
                                        <p:cTn id="19" dur="500" fill="hold"/>
                                        <p:tgtEl>
                                          <p:spTgt spid="180230"/>
                                        </p:tgtEl>
                                        <p:attrNameLst>
                                          <p:attrName>ppt_w</p:attrName>
                                        </p:attrNameLst>
                                      </p:cBhvr>
                                      <p:tavLst>
                                        <p:tav tm="0">
                                          <p:val>
                                            <p:fltVal val="0"/>
                                          </p:val>
                                        </p:tav>
                                        <p:tav tm="100000">
                                          <p:val>
                                            <p:strVal val="#ppt_w"/>
                                          </p:val>
                                        </p:tav>
                                      </p:tavLst>
                                    </p:anim>
                                    <p:anim calcmode="lin" valueType="num">
                                      <p:cBhvr>
                                        <p:cTn id="20" dur="500" fill="hold"/>
                                        <p:tgtEl>
                                          <p:spTgt spid="180230"/>
                                        </p:tgtEl>
                                        <p:attrNameLst>
                                          <p:attrName>ppt_h</p:attrName>
                                        </p:attrNameLst>
                                      </p:cBhvr>
                                      <p:tavLst>
                                        <p:tav tm="0">
                                          <p:val>
                                            <p:fltVal val="0"/>
                                          </p:val>
                                        </p:tav>
                                        <p:tav tm="100000">
                                          <p:val>
                                            <p:strVal val="#ppt_h"/>
                                          </p:val>
                                        </p:tav>
                                      </p:tavLst>
                                    </p:anim>
                                    <p:animEffect transition="in" filter="fade">
                                      <p:cBhvr>
                                        <p:cTn id="21" dur="500"/>
                                        <p:tgtEl>
                                          <p:spTgt spid="180230"/>
                                        </p:tgtEl>
                                      </p:cBhvr>
                                    </p:animEffect>
                                  </p:childTnLst>
                                </p:cTn>
                              </p:par>
                            </p:childTnLst>
                          </p:cTn>
                        </p:par>
                        <p:par>
                          <p:cTn id="22" fill="hold" nodeType="afterGroup">
                            <p:stCondLst>
                              <p:cond delay="500"/>
                            </p:stCondLst>
                            <p:childTnLst>
                              <p:par>
                                <p:cTn id="23" presetID="10" presetClass="entr" presetSubtype="0" fill="hold" nodeType="afterEffect">
                                  <p:stCondLst>
                                    <p:cond delay="0"/>
                                  </p:stCondLst>
                                  <p:childTnLst>
                                    <p:set>
                                      <p:cBhvr>
                                        <p:cTn id="24" dur="1" fill="hold">
                                          <p:stCondLst>
                                            <p:cond delay="0"/>
                                          </p:stCondLst>
                                        </p:cTn>
                                        <p:tgtEl>
                                          <p:spTgt spid="180231"/>
                                        </p:tgtEl>
                                        <p:attrNameLst>
                                          <p:attrName>style.visibility</p:attrName>
                                        </p:attrNameLst>
                                      </p:cBhvr>
                                      <p:to>
                                        <p:strVal val="visible"/>
                                      </p:to>
                                    </p:set>
                                    <p:animEffect transition="in" filter="fade">
                                      <p:cBhvr>
                                        <p:cTn id="25" dur="3000"/>
                                        <p:tgtEl>
                                          <p:spTgt spid="18023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xit" presetSubtype="0" fill="hold" nodeType="clickEffect">
                                  <p:stCondLst>
                                    <p:cond delay="0"/>
                                  </p:stCondLst>
                                  <p:childTnLst>
                                    <p:anim calcmode="lin" valueType="num">
                                      <p:cBhvr>
                                        <p:cTn id="29" dur="500"/>
                                        <p:tgtEl>
                                          <p:spTgt spid="180231"/>
                                        </p:tgtEl>
                                        <p:attrNameLst>
                                          <p:attrName>ppt_w</p:attrName>
                                        </p:attrNameLst>
                                      </p:cBhvr>
                                      <p:tavLst>
                                        <p:tav tm="0">
                                          <p:val>
                                            <p:strVal val="ppt_w"/>
                                          </p:val>
                                        </p:tav>
                                        <p:tav tm="100000">
                                          <p:val>
                                            <p:fltVal val="0"/>
                                          </p:val>
                                        </p:tav>
                                      </p:tavLst>
                                    </p:anim>
                                    <p:anim calcmode="lin" valueType="num">
                                      <p:cBhvr>
                                        <p:cTn id="30" dur="500"/>
                                        <p:tgtEl>
                                          <p:spTgt spid="180231"/>
                                        </p:tgtEl>
                                        <p:attrNameLst>
                                          <p:attrName>ppt_h</p:attrName>
                                        </p:attrNameLst>
                                      </p:cBhvr>
                                      <p:tavLst>
                                        <p:tav tm="0">
                                          <p:val>
                                            <p:strVal val="ppt_h"/>
                                          </p:val>
                                        </p:tav>
                                        <p:tav tm="100000">
                                          <p:val>
                                            <p:fltVal val="0"/>
                                          </p:val>
                                        </p:tav>
                                      </p:tavLst>
                                    </p:anim>
                                    <p:animEffect transition="out" filter="fade">
                                      <p:cBhvr>
                                        <p:cTn id="31" dur="500"/>
                                        <p:tgtEl>
                                          <p:spTgt spid="180231"/>
                                        </p:tgtEl>
                                      </p:cBhvr>
                                    </p:animEffect>
                                    <p:set>
                                      <p:cBhvr>
                                        <p:cTn id="32" dur="1" fill="hold">
                                          <p:stCondLst>
                                            <p:cond delay="499"/>
                                          </p:stCondLst>
                                        </p:cTn>
                                        <p:tgtEl>
                                          <p:spTgt spid="180231"/>
                                        </p:tgtEl>
                                        <p:attrNameLst>
                                          <p:attrName>style.visibility</p:attrName>
                                        </p:attrNameLst>
                                      </p:cBhvr>
                                      <p:to>
                                        <p:strVal val="hidden"/>
                                      </p:to>
                                    </p:set>
                                  </p:childTnLst>
                                </p:cTn>
                              </p:par>
                              <p:par>
                                <p:cTn id="33" presetID="53" presetClass="exit" presetSubtype="0" fill="hold" grpId="1" nodeType="withEffect">
                                  <p:stCondLst>
                                    <p:cond delay="0"/>
                                  </p:stCondLst>
                                  <p:childTnLst>
                                    <p:anim calcmode="lin" valueType="num">
                                      <p:cBhvr>
                                        <p:cTn id="34" dur="500"/>
                                        <p:tgtEl>
                                          <p:spTgt spid="180230"/>
                                        </p:tgtEl>
                                        <p:attrNameLst>
                                          <p:attrName>ppt_w</p:attrName>
                                        </p:attrNameLst>
                                      </p:cBhvr>
                                      <p:tavLst>
                                        <p:tav tm="0">
                                          <p:val>
                                            <p:strVal val="ppt_w"/>
                                          </p:val>
                                        </p:tav>
                                        <p:tav tm="100000">
                                          <p:val>
                                            <p:fltVal val="0"/>
                                          </p:val>
                                        </p:tav>
                                      </p:tavLst>
                                    </p:anim>
                                    <p:anim calcmode="lin" valueType="num">
                                      <p:cBhvr>
                                        <p:cTn id="35" dur="500"/>
                                        <p:tgtEl>
                                          <p:spTgt spid="180230"/>
                                        </p:tgtEl>
                                        <p:attrNameLst>
                                          <p:attrName>ppt_h</p:attrName>
                                        </p:attrNameLst>
                                      </p:cBhvr>
                                      <p:tavLst>
                                        <p:tav tm="0">
                                          <p:val>
                                            <p:strVal val="ppt_h"/>
                                          </p:val>
                                        </p:tav>
                                        <p:tav tm="100000">
                                          <p:val>
                                            <p:fltVal val="0"/>
                                          </p:val>
                                        </p:tav>
                                      </p:tavLst>
                                    </p:anim>
                                    <p:animEffect transition="out" filter="fade">
                                      <p:cBhvr>
                                        <p:cTn id="36" dur="500"/>
                                        <p:tgtEl>
                                          <p:spTgt spid="180230"/>
                                        </p:tgtEl>
                                      </p:cBhvr>
                                    </p:animEffect>
                                    <p:set>
                                      <p:cBhvr>
                                        <p:cTn id="37" dur="1" fill="hold">
                                          <p:stCondLst>
                                            <p:cond delay="499"/>
                                          </p:stCondLst>
                                        </p:cTn>
                                        <p:tgtEl>
                                          <p:spTgt spid="180230"/>
                                        </p:tgtEl>
                                        <p:attrNameLst>
                                          <p:attrName>style.visibility</p:attrName>
                                        </p:attrNameLst>
                                      </p:cBhvr>
                                      <p:to>
                                        <p:strVal val="hidden"/>
                                      </p:to>
                                    </p:set>
                                  </p:childTnLst>
                                </p:cTn>
                              </p:par>
                              <p:par>
                                <p:cTn id="38" presetID="53" presetClass="entr" presetSubtype="0" fill="hold" grpId="0" nodeType="withEffect">
                                  <p:stCondLst>
                                    <p:cond delay="0"/>
                                  </p:stCondLst>
                                  <p:childTnLst>
                                    <p:set>
                                      <p:cBhvr>
                                        <p:cTn id="39" dur="1" fill="hold">
                                          <p:stCondLst>
                                            <p:cond delay="0"/>
                                          </p:stCondLst>
                                        </p:cTn>
                                        <p:tgtEl>
                                          <p:spTgt spid="180232"/>
                                        </p:tgtEl>
                                        <p:attrNameLst>
                                          <p:attrName>style.visibility</p:attrName>
                                        </p:attrNameLst>
                                      </p:cBhvr>
                                      <p:to>
                                        <p:strVal val="visible"/>
                                      </p:to>
                                    </p:set>
                                    <p:anim calcmode="lin" valueType="num">
                                      <p:cBhvr>
                                        <p:cTn id="40" dur="500" fill="hold"/>
                                        <p:tgtEl>
                                          <p:spTgt spid="180232"/>
                                        </p:tgtEl>
                                        <p:attrNameLst>
                                          <p:attrName>ppt_w</p:attrName>
                                        </p:attrNameLst>
                                      </p:cBhvr>
                                      <p:tavLst>
                                        <p:tav tm="0">
                                          <p:val>
                                            <p:fltVal val="0"/>
                                          </p:val>
                                        </p:tav>
                                        <p:tav tm="100000">
                                          <p:val>
                                            <p:strVal val="#ppt_w"/>
                                          </p:val>
                                        </p:tav>
                                      </p:tavLst>
                                    </p:anim>
                                    <p:anim calcmode="lin" valueType="num">
                                      <p:cBhvr>
                                        <p:cTn id="41" dur="500" fill="hold"/>
                                        <p:tgtEl>
                                          <p:spTgt spid="180232"/>
                                        </p:tgtEl>
                                        <p:attrNameLst>
                                          <p:attrName>ppt_h</p:attrName>
                                        </p:attrNameLst>
                                      </p:cBhvr>
                                      <p:tavLst>
                                        <p:tav tm="0">
                                          <p:val>
                                            <p:fltVal val="0"/>
                                          </p:val>
                                        </p:tav>
                                        <p:tav tm="100000">
                                          <p:val>
                                            <p:strVal val="#ppt_h"/>
                                          </p:val>
                                        </p:tav>
                                      </p:tavLst>
                                    </p:anim>
                                    <p:animEffect transition="in" filter="fade">
                                      <p:cBhvr>
                                        <p:cTn id="42" dur="500"/>
                                        <p:tgtEl>
                                          <p:spTgt spid="180232"/>
                                        </p:tgtEl>
                                      </p:cBhvr>
                                    </p:animEffect>
                                  </p:childTnLst>
                                </p:cTn>
                              </p:par>
                              <p:par>
                                <p:cTn id="43" presetID="10" presetClass="entr" presetSubtype="0" fill="hold" nodeType="withEffect">
                                  <p:stCondLst>
                                    <p:cond delay="0"/>
                                  </p:stCondLst>
                                  <p:childTnLst>
                                    <p:set>
                                      <p:cBhvr>
                                        <p:cTn id="44" dur="1" fill="hold">
                                          <p:stCondLst>
                                            <p:cond delay="0"/>
                                          </p:stCondLst>
                                        </p:cTn>
                                        <p:tgtEl>
                                          <p:spTgt spid="180235"/>
                                        </p:tgtEl>
                                        <p:attrNameLst>
                                          <p:attrName>style.visibility</p:attrName>
                                        </p:attrNameLst>
                                      </p:cBhvr>
                                      <p:to>
                                        <p:strVal val="visible"/>
                                      </p:to>
                                    </p:set>
                                    <p:animEffect transition="in" filter="fade">
                                      <p:cBhvr>
                                        <p:cTn id="45" dur="2000"/>
                                        <p:tgtEl>
                                          <p:spTgt spid="18023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xit" presetSubtype="0" fill="hold" nodeType="clickEffect">
                                  <p:stCondLst>
                                    <p:cond delay="0"/>
                                  </p:stCondLst>
                                  <p:childTnLst>
                                    <p:anim calcmode="lin" valueType="num">
                                      <p:cBhvr>
                                        <p:cTn id="49" dur="500"/>
                                        <p:tgtEl>
                                          <p:spTgt spid="180235"/>
                                        </p:tgtEl>
                                        <p:attrNameLst>
                                          <p:attrName>ppt_w</p:attrName>
                                        </p:attrNameLst>
                                      </p:cBhvr>
                                      <p:tavLst>
                                        <p:tav tm="0">
                                          <p:val>
                                            <p:strVal val="ppt_w"/>
                                          </p:val>
                                        </p:tav>
                                        <p:tav tm="100000">
                                          <p:val>
                                            <p:fltVal val="0"/>
                                          </p:val>
                                        </p:tav>
                                      </p:tavLst>
                                    </p:anim>
                                    <p:anim calcmode="lin" valueType="num">
                                      <p:cBhvr>
                                        <p:cTn id="50" dur="500"/>
                                        <p:tgtEl>
                                          <p:spTgt spid="180235"/>
                                        </p:tgtEl>
                                        <p:attrNameLst>
                                          <p:attrName>ppt_h</p:attrName>
                                        </p:attrNameLst>
                                      </p:cBhvr>
                                      <p:tavLst>
                                        <p:tav tm="0">
                                          <p:val>
                                            <p:strVal val="ppt_h"/>
                                          </p:val>
                                        </p:tav>
                                        <p:tav tm="100000">
                                          <p:val>
                                            <p:fltVal val="0"/>
                                          </p:val>
                                        </p:tav>
                                      </p:tavLst>
                                    </p:anim>
                                    <p:animEffect transition="out" filter="fade">
                                      <p:cBhvr>
                                        <p:cTn id="51" dur="500"/>
                                        <p:tgtEl>
                                          <p:spTgt spid="180235"/>
                                        </p:tgtEl>
                                      </p:cBhvr>
                                    </p:animEffect>
                                    <p:set>
                                      <p:cBhvr>
                                        <p:cTn id="52" dur="1" fill="hold">
                                          <p:stCondLst>
                                            <p:cond delay="499"/>
                                          </p:stCondLst>
                                        </p:cTn>
                                        <p:tgtEl>
                                          <p:spTgt spid="180235"/>
                                        </p:tgtEl>
                                        <p:attrNameLst>
                                          <p:attrName>style.visibility</p:attrName>
                                        </p:attrNameLst>
                                      </p:cBhvr>
                                      <p:to>
                                        <p:strVal val="hidden"/>
                                      </p:to>
                                    </p:set>
                                  </p:childTnLst>
                                </p:cTn>
                              </p:par>
                              <p:par>
                                <p:cTn id="53" presetID="53" presetClass="exit" presetSubtype="0" fill="hold" grpId="1" nodeType="withEffect">
                                  <p:stCondLst>
                                    <p:cond delay="0"/>
                                  </p:stCondLst>
                                  <p:childTnLst>
                                    <p:anim calcmode="lin" valueType="num">
                                      <p:cBhvr>
                                        <p:cTn id="54" dur="500"/>
                                        <p:tgtEl>
                                          <p:spTgt spid="180232"/>
                                        </p:tgtEl>
                                        <p:attrNameLst>
                                          <p:attrName>ppt_w</p:attrName>
                                        </p:attrNameLst>
                                      </p:cBhvr>
                                      <p:tavLst>
                                        <p:tav tm="0">
                                          <p:val>
                                            <p:strVal val="ppt_w"/>
                                          </p:val>
                                        </p:tav>
                                        <p:tav tm="100000">
                                          <p:val>
                                            <p:fltVal val="0"/>
                                          </p:val>
                                        </p:tav>
                                      </p:tavLst>
                                    </p:anim>
                                    <p:anim calcmode="lin" valueType="num">
                                      <p:cBhvr>
                                        <p:cTn id="55" dur="500"/>
                                        <p:tgtEl>
                                          <p:spTgt spid="180232"/>
                                        </p:tgtEl>
                                        <p:attrNameLst>
                                          <p:attrName>ppt_h</p:attrName>
                                        </p:attrNameLst>
                                      </p:cBhvr>
                                      <p:tavLst>
                                        <p:tav tm="0">
                                          <p:val>
                                            <p:strVal val="ppt_h"/>
                                          </p:val>
                                        </p:tav>
                                        <p:tav tm="100000">
                                          <p:val>
                                            <p:fltVal val="0"/>
                                          </p:val>
                                        </p:tav>
                                      </p:tavLst>
                                    </p:anim>
                                    <p:animEffect transition="out" filter="fade">
                                      <p:cBhvr>
                                        <p:cTn id="56" dur="500"/>
                                        <p:tgtEl>
                                          <p:spTgt spid="180232"/>
                                        </p:tgtEl>
                                      </p:cBhvr>
                                    </p:animEffect>
                                    <p:set>
                                      <p:cBhvr>
                                        <p:cTn id="57" dur="1" fill="hold">
                                          <p:stCondLst>
                                            <p:cond delay="499"/>
                                          </p:stCondLst>
                                        </p:cTn>
                                        <p:tgtEl>
                                          <p:spTgt spid="180232"/>
                                        </p:tgtEl>
                                        <p:attrNameLst>
                                          <p:attrName>style.visibility</p:attrName>
                                        </p:attrNameLst>
                                      </p:cBhvr>
                                      <p:to>
                                        <p:strVal val="hidden"/>
                                      </p:to>
                                    </p:set>
                                  </p:childTnLst>
                                </p:cTn>
                              </p:par>
                              <p:par>
                                <p:cTn id="58" presetID="53" presetClass="entr" presetSubtype="0" fill="hold" grpId="0" nodeType="withEffect">
                                  <p:stCondLst>
                                    <p:cond delay="0"/>
                                  </p:stCondLst>
                                  <p:childTnLst>
                                    <p:set>
                                      <p:cBhvr>
                                        <p:cTn id="59" dur="1" fill="hold">
                                          <p:stCondLst>
                                            <p:cond delay="0"/>
                                          </p:stCondLst>
                                        </p:cTn>
                                        <p:tgtEl>
                                          <p:spTgt spid="180236"/>
                                        </p:tgtEl>
                                        <p:attrNameLst>
                                          <p:attrName>style.visibility</p:attrName>
                                        </p:attrNameLst>
                                      </p:cBhvr>
                                      <p:to>
                                        <p:strVal val="visible"/>
                                      </p:to>
                                    </p:set>
                                    <p:anim calcmode="lin" valueType="num">
                                      <p:cBhvr>
                                        <p:cTn id="60" dur="500" fill="hold"/>
                                        <p:tgtEl>
                                          <p:spTgt spid="180236"/>
                                        </p:tgtEl>
                                        <p:attrNameLst>
                                          <p:attrName>ppt_w</p:attrName>
                                        </p:attrNameLst>
                                      </p:cBhvr>
                                      <p:tavLst>
                                        <p:tav tm="0">
                                          <p:val>
                                            <p:fltVal val="0"/>
                                          </p:val>
                                        </p:tav>
                                        <p:tav tm="100000">
                                          <p:val>
                                            <p:strVal val="#ppt_w"/>
                                          </p:val>
                                        </p:tav>
                                      </p:tavLst>
                                    </p:anim>
                                    <p:anim calcmode="lin" valueType="num">
                                      <p:cBhvr>
                                        <p:cTn id="61" dur="500" fill="hold"/>
                                        <p:tgtEl>
                                          <p:spTgt spid="180236"/>
                                        </p:tgtEl>
                                        <p:attrNameLst>
                                          <p:attrName>ppt_h</p:attrName>
                                        </p:attrNameLst>
                                      </p:cBhvr>
                                      <p:tavLst>
                                        <p:tav tm="0">
                                          <p:val>
                                            <p:fltVal val="0"/>
                                          </p:val>
                                        </p:tav>
                                        <p:tav tm="100000">
                                          <p:val>
                                            <p:strVal val="#ppt_h"/>
                                          </p:val>
                                        </p:tav>
                                      </p:tavLst>
                                    </p:anim>
                                    <p:animEffect transition="in" filter="fade">
                                      <p:cBhvr>
                                        <p:cTn id="62" dur="500"/>
                                        <p:tgtEl>
                                          <p:spTgt spid="180236"/>
                                        </p:tgtEl>
                                      </p:cBhvr>
                                    </p:animEffect>
                                  </p:childTnLst>
                                </p:cTn>
                              </p:par>
                            </p:childTnLst>
                          </p:cTn>
                        </p:par>
                        <p:par>
                          <p:cTn id="63" fill="hold" nodeType="afterGroup">
                            <p:stCondLst>
                              <p:cond delay="500"/>
                            </p:stCondLst>
                            <p:childTnLst>
                              <p:par>
                                <p:cTn id="64" presetID="10" presetClass="entr" presetSubtype="0" fill="hold" nodeType="afterEffect">
                                  <p:stCondLst>
                                    <p:cond delay="0"/>
                                  </p:stCondLst>
                                  <p:childTnLst>
                                    <p:set>
                                      <p:cBhvr>
                                        <p:cTn id="65" dur="1" fill="hold">
                                          <p:stCondLst>
                                            <p:cond delay="0"/>
                                          </p:stCondLst>
                                        </p:cTn>
                                        <p:tgtEl>
                                          <p:spTgt spid="180237"/>
                                        </p:tgtEl>
                                        <p:attrNameLst>
                                          <p:attrName>style.visibility</p:attrName>
                                        </p:attrNameLst>
                                      </p:cBhvr>
                                      <p:to>
                                        <p:strVal val="visible"/>
                                      </p:to>
                                    </p:set>
                                    <p:animEffect transition="in" filter="fade">
                                      <p:cBhvr>
                                        <p:cTn id="66" dur="2000"/>
                                        <p:tgtEl>
                                          <p:spTgt spid="180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8" grpId="0" animBg="1"/>
      <p:bldP spid="180230" grpId="0" animBg="1"/>
      <p:bldP spid="180230" grpId="1" animBg="1"/>
      <p:bldP spid="180232" grpId="0" animBg="1"/>
      <p:bldP spid="180232" grpId="1" animBg="1"/>
      <p:bldP spid="18023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0" y="0"/>
            <a:ext cx="9144000" cy="6858000"/>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69987" name="Picture 3" descr="DIVI7233453"/>
          <p:cNvPicPr>
            <a:picLocks noGrp="1" noChangeAspect="1" noChangeArrowheads="1"/>
          </p:cNvPicPr>
          <p:nvPr>
            <p:ph idx="1"/>
          </p:nvPr>
        </p:nvPicPr>
        <p:blipFill>
          <a:blip r:embed="rId3" cstate="print">
            <a:lum bright="-12000" contrast="18000"/>
            <a:extLst>
              <a:ext uri="{28A0092B-C50C-407E-A947-70E740481C1C}">
                <a14:useLocalDpi xmlns:a14="http://schemas.microsoft.com/office/drawing/2010/main" val="0"/>
              </a:ext>
            </a:extLst>
          </a:blip>
          <a:srcRect/>
          <a:stretch>
            <a:fillRect/>
          </a:stretch>
        </p:blipFill>
        <p:spPr>
          <a:xfrm>
            <a:off x="4086225" y="1219200"/>
            <a:ext cx="5057775" cy="563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9988" name="Picture 4" descr="DIVI7233454"/>
          <p:cNvPicPr>
            <a:picLocks noChangeAspect="1" noChangeArrowheads="1"/>
          </p:cNvPicPr>
          <p:nvPr/>
        </p:nvPicPr>
        <p:blipFill>
          <a:blip r:embed="rId4" cstate="print">
            <a:lum bright="-6000" contrast="12000"/>
            <a:extLst>
              <a:ext uri="{28A0092B-C50C-407E-A947-70E740481C1C}">
                <a14:useLocalDpi xmlns:a14="http://schemas.microsoft.com/office/drawing/2010/main" val="0"/>
              </a:ext>
            </a:extLst>
          </a:blip>
          <a:srcRect/>
          <a:stretch>
            <a:fillRect/>
          </a:stretch>
        </p:blipFill>
        <p:spPr bwMode="auto">
          <a:xfrm>
            <a:off x="0" y="1905000"/>
            <a:ext cx="54864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89" name="Picture 5" descr="Ch19RooseveltandtheRough%20Ride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1141413"/>
            <a:ext cx="6705600" cy="51831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9990" name="Rectangle 6"/>
          <p:cNvSpPr>
            <a:spLocks noGrp="1" noChangeArrowheads="1"/>
          </p:cNvSpPr>
          <p:nvPr>
            <p:ph type="title"/>
          </p:nvPr>
        </p:nvSpPr>
        <p:spPr>
          <a:xfrm>
            <a:off x="321129" y="266700"/>
            <a:ext cx="7543800" cy="1447800"/>
          </a:xfrm>
          <a:solidFill>
            <a:srgbClr val="CCCCFF"/>
          </a:solidFill>
          <a:ln w="38100">
            <a:solidFill>
              <a:schemeClr val="tx1"/>
            </a:solidFill>
            <a:miter lim="800000"/>
            <a:headEnd/>
            <a:tailEnd/>
          </a:ln>
        </p:spPr>
        <p:txBody>
          <a:bodyPr/>
          <a:lstStyle/>
          <a:p>
            <a:pPr>
              <a:lnSpc>
                <a:spcPct val="80000"/>
              </a:lnSpc>
              <a:spcBef>
                <a:spcPct val="5000"/>
              </a:spcBef>
            </a:pPr>
            <a:r>
              <a:rPr lang="en-US" altLang="en-US" sz="3200" dirty="0">
                <a:solidFill>
                  <a:schemeClr val="tx1"/>
                </a:solidFill>
                <a:latin typeface="Calibri" pitchFamily="34" charset="0"/>
              </a:rPr>
              <a:t>The Spanish-American War was fought to liberate Cuba &amp; the Philippines from Spanish control; The war lasted only 113 days</a:t>
            </a:r>
          </a:p>
        </p:txBody>
      </p:sp>
      <p:sp>
        <p:nvSpPr>
          <p:cNvPr id="169992" name="Rectangle 8"/>
          <p:cNvSpPr>
            <a:spLocks noChangeArrowheads="1"/>
          </p:cNvSpPr>
          <p:nvPr/>
        </p:nvSpPr>
        <p:spPr bwMode="auto">
          <a:xfrm>
            <a:off x="838200" y="6248400"/>
            <a:ext cx="7239000" cy="609600"/>
          </a:xfrm>
          <a:prstGeom prst="rect">
            <a:avLst/>
          </a:prstGeom>
          <a:solidFill>
            <a:srgbClr val="FFCC99"/>
          </a:solidFill>
          <a:ln w="38100">
            <a:solidFill>
              <a:schemeClr val="tx1"/>
            </a:solidFill>
            <a:miter lim="800000"/>
            <a:headEnd/>
            <a:tailEnd/>
          </a:ln>
        </p:spPr>
        <p:txBody>
          <a:bodyPr anchor="ctr"/>
          <a:lstStyle>
            <a:lvl1pPr algn="ctr">
              <a:defRPr kumimoji="1" sz="4400">
                <a:solidFill>
                  <a:schemeClr val="tx2"/>
                </a:solidFill>
                <a:latin typeface="Times New Roman" pitchFamily="18" charset="0"/>
              </a:defRPr>
            </a:lvl1pPr>
            <a:lvl2pPr algn="ctr">
              <a:defRPr kumimoji="1" sz="4400">
                <a:solidFill>
                  <a:schemeClr val="tx2"/>
                </a:solidFill>
                <a:latin typeface="Times New Roman" pitchFamily="18" charset="0"/>
              </a:defRPr>
            </a:lvl2pPr>
            <a:lvl3pPr algn="ctr">
              <a:defRPr kumimoji="1" sz="4400">
                <a:solidFill>
                  <a:schemeClr val="tx2"/>
                </a:solidFill>
                <a:latin typeface="Times New Roman" pitchFamily="18" charset="0"/>
              </a:defRPr>
            </a:lvl3pPr>
            <a:lvl4pPr algn="ctr">
              <a:defRPr kumimoji="1" sz="4400">
                <a:solidFill>
                  <a:schemeClr val="tx2"/>
                </a:solidFill>
                <a:latin typeface="Times New Roman" pitchFamily="18" charset="0"/>
              </a:defRPr>
            </a:lvl4pPr>
            <a:lvl5pPr algn="ctr">
              <a:defRPr kumimoji="1" sz="4400">
                <a:solidFill>
                  <a:schemeClr val="tx2"/>
                </a:solidFill>
                <a:latin typeface="Times New Roman" pitchFamily="18" charset="0"/>
              </a:defRPr>
            </a:lvl5pPr>
            <a:lvl6pPr marL="457200" algn="ctr" eaLnBrk="0" fontAlgn="base" hangingPunct="0">
              <a:spcBef>
                <a:spcPct val="0"/>
              </a:spcBef>
              <a:spcAft>
                <a:spcPct val="0"/>
              </a:spcAft>
              <a:defRPr kumimoji="1" sz="4400">
                <a:solidFill>
                  <a:schemeClr val="tx2"/>
                </a:solidFill>
                <a:latin typeface="Times New Roman" pitchFamily="18" charset="0"/>
              </a:defRPr>
            </a:lvl6pPr>
            <a:lvl7pPr marL="914400" algn="ctr" eaLnBrk="0" fontAlgn="base" hangingPunct="0">
              <a:spcBef>
                <a:spcPct val="0"/>
              </a:spcBef>
              <a:spcAft>
                <a:spcPct val="0"/>
              </a:spcAft>
              <a:defRPr kumimoji="1" sz="4400">
                <a:solidFill>
                  <a:schemeClr val="tx2"/>
                </a:solidFill>
                <a:latin typeface="Times New Roman" pitchFamily="18" charset="0"/>
              </a:defRPr>
            </a:lvl7pPr>
            <a:lvl8pPr marL="1371600" algn="ctr" eaLnBrk="0" fontAlgn="base" hangingPunct="0">
              <a:spcBef>
                <a:spcPct val="0"/>
              </a:spcBef>
              <a:spcAft>
                <a:spcPct val="0"/>
              </a:spcAft>
              <a:defRPr kumimoji="1" sz="4400">
                <a:solidFill>
                  <a:schemeClr val="tx2"/>
                </a:solidFill>
                <a:latin typeface="Times New Roman" pitchFamily="18" charset="0"/>
              </a:defRPr>
            </a:lvl8pPr>
            <a:lvl9pPr marL="1828800" algn="ctr" eaLnBrk="0" fontAlgn="base" hangingPunct="0">
              <a:spcBef>
                <a:spcPct val="0"/>
              </a:spcBef>
              <a:spcAft>
                <a:spcPct val="0"/>
              </a:spcAft>
              <a:defRPr kumimoji="1" sz="4400">
                <a:solidFill>
                  <a:schemeClr val="tx2"/>
                </a:solidFill>
                <a:latin typeface="Times New Roman" pitchFamily="18" charset="0"/>
              </a:defRPr>
            </a:lvl9pPr>
          </a:lstStyle>
          <a:p>
            <a:pPr>
              <a:lnSpc>
                <a:spcPct val="80000"/>
              </a:lnSpc>
              <a:spcBef>
                <a:spcPct val="5000"/>
              </a:spcBef>
            </a:pPr>
            <a:r>
              <a:rPr lang="en-US" altLang="en-US" sz="3600">
                <a:solidFill>
                  <a:schemeClr val="tx1"/>
                </a:solidFill>
                <a:latin typeface="Calibri" pitchFamily="34" charset="0"/>
              </a:rPr>
              <a:t>Teddy Roosevelt &amp; the Rough Riders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9989"/>
                                        </p:tgtEl>
                                        <p:attrNameLst>
                                          <p:attrName>style.visibility</p:attrName>
                                        </p:attrNameLst>
                                      </p:cBhvr>
                                      <p:to>
                                        <p:strVal val="visible"/>
                                      </p:to>
                                    </p:set>
                                    <p:anim calcmode="lin" valueType="num">
                                      <p:cBhvr>
                                        <p:cTn id="7" dur="500" fill="hold"/>
                                        <p:tgtEl>
                                          <p:spTgt spid="169989"/>
                                        </p:tgtEl>
                                        <p:attrNameLst>
                                          <p:attrName>ppt_w</p:attrName>
                                        </p:attrNameLst>
                                      </p:cBhvr>
                                      <p:tavLst>
                                        <p:tav tm="0">
                                          <p:val>
                                            <p:fltVal val="0"/>
                                          </p:val>
                                        </p:tav>
                                        <p:tav tm="100000">
                                          <p:val>
                                            <p:strVal val="#ppt_w"/>
                                          </p:val>
                                        </p:tav>
                                      </p:tavLst>
                                    </p:anim>
                                    <p:anim calcmode="lin" valueType="num">
                                      <p:cBhvr>
                                        <p:cTn id="8" dur="500" fill="hold"/>
                                        <p:tgtEl>
                                          <p:spTgt spid="169989"/>
                                        </p:tgtEl>
                                        <p:attrNameLst>
                                          <p:attrName>ppt_h</p:attrName>
                                        </p:attrNameLst>
                                      </p:cBhvr>
                                      <p:tavLst>
                                        <p:tav tm="0">
                                          <p:val>
                                            <p:fltVal val="0"/>
                                          </p:val>
                                        </p:tav>
                                        <p:tav tm="100000">
                                          <p:val>
                                            <p:strVal val="#ppt_h"/>
                                          </p:val>
                                        </p:tav>
                                      </p:tavLst>
                                    </p:anim>
                                    <p:animEffect transition="in" filter="fade">
                                      <p:cBhvr>
                                        <p:cTn id="9" dur="500"/>
                                        <p:tgtEl>
                                          <p:spTgt spid="16998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69992"/>
                                        </p:tgtEl>
                                        <p:attrNameLst>
                                          <p:attrName>style.visibility</p:attrName>
                                        </p:attrNameLst>
                                      </p:cBhvr>
                                      <p:to>
                                        <p:strVal val="visible"/>
                                      </p:to>
                                    </p:set>
                                    <p:anim calcmode="lin" valueType="num">
                                      <p:cBhvr>
                                        <p:cTn id="12" dur="500" fill="hold"/>
                                        <p:tgtEl>
                                          <p:spTgt spid="169992"/>
                                        </p:tgtEl>
                                        <p:attrNameLst>
                                          <p:attrName>ppt_w</p:attrName>
                                        </p:attrNameLst>
                                      </p:cBhvr>
                                      <p:tavLst>
                                        <p:tav tm="0">
                                          <p:val>
                                            <p:fltVal val="0"/>
                                          </p:val>
                                        </p:tav>
                                        <p:tav tm="100000">
                                          <p:val>
                                            <p:strVal val="#ppt_w"/>
                                          </p:val>
                                        </p:tav>
                                      </p:tavLst>
                                    </p:anim>
                                    <p:anim calcmode="lin" valueType="num">
                                      <p:cBhvr>
                                        <p:cTn id="13" dur="500" fill="hold"/>
                                        <p:tgtEl>
                                          <p:spTgt spid="169992"/>
                                        </p:tgtEl>
                                        <p:attrNameLst>
                                          <p:attrName>ppt_h</p:attrName>
                                        </p:attrNameLst>
                                      </p:cBhvr>
                                      <p:tavLst>
                                        <p:tav tm="0">
                                          <p:val>
                                            <p:fltVal val="0"/>
                                          </p:val>
                                        </p:tav>
                                        <p:tav tm="100000">
                                          <p:val>
                                            <p:strVal val="#ppt_h"/>
                                          </p:val>
                                        </p:tav>
                                      </p:tavLst>
                                    </p:anim>
                                    <p:animEffect transition="in" filter="fade">
                                      <p:cBhvr>
                                        <p:cTn id="14" dur="500"/>
                                        <p:tgtEl>
                                          <p:spTgt spid="169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0" y="0"/>
            <a:ext cx="9144000" cy="1600200"/>
          </a:xfrm>
        </p:spPr>
        <p:txBody>
          <a:bodyPr/>
          <a:lstStyle/>
          <a:p>
            <a:pPr>
              <a:lnSpc>
                <a:spcPct val="85000"/>
              </a:lnSpc>
            </a:pPr>
            <a:r>
              <a:rPr lang="en-US" altLang="en-US" sz="3600">
                <a:solidFill>
                  <a:schemeClr val="tx1"/>
                </a:solidFill>
                <a:latin typeface="Calibri" pitchFamily="34" charset="0"/>
              </a:rPr>
              <a:t>As a result of the Spanish-American War, </a:t>
            </a:r>
            <a:br>
              <a:rPr lang="en-US" altLang="en-US" sz="3600">
                <a:solidFill>
                  <a:schemeClr val="tx1"/>
                </a:solidFill>
                <a:latin typeface="Calibri" pitchFamily="34" charset="0"/>
              </a:rPr>
            </a:br>
            <a:r>
              <a:rPr lang="en-US" altLang="en-US" sz="3600">
                <a:solidFill>
                  <a:schemeClr val="tx1"/>
                </a:solidFill>
                <a:latin typeface="Calibri" pitchFamily="34" charset="0"/>
              </a:rPr>
              <a:t>Cuba was liberated &amp; the USA annexed the Philippines, Guam, Puerto Rico</a:t>
            </a:r>
          </a:p>
        </p:txBody>
      </p:sp>
      <p:pic>
        <p:nvPicPr>
          <p:cNvPr id="171011" name="Picture 3" descr="203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46238"/>
            <a:ext cx="9144000" cy="52117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1012" name="Rectangle 4"/>
          <p:cNvSpPr>
            <a:spLocks noChangeArrowheads="1"/>
          </p:cNvSpPr>
          <p:nvPr/>
        </p:nvSpPr>
        <p:spPr bwMode="auto">
          <a:xfrm>
            <a:off x="0" y="3962400"/>
            <a:ext cx="1371600" cy="8382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13" name="Rectangle 5"/>
          <p:cNvSpPr>
            <a:spLocks noChangeArrowheads="1"/>
          </p:cNvSpPr>
          <p:nvPr/>
        </p:nvSpPr>
        <p:spPr bwMode="auto">
          <a:xfrm>
            <a:off x="1371600" y="4191000"/>
            <a:ext cx="609600" cy="6858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14" name="Rectangle 6"/>
          <p:cNvSpPr>
            <a:spLocks noChangeArrowheads="1"/>
          </p:cNvSpPr>
          <p:nvPr/>
        </p:nvSpPr>
        <p:spPr bwMode="auto">
          <a:xfrm>
            <a:off x="8382000" y="3352800"/>
            <a:ext cx="762000" cy="5334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71015" name="Picture 7" descr="cuban_flag_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3667125"/>
            <a:ext cx="609600" cy="371475"/>
          </a:xfrm>
          <a:prstGeom prst="rect">
            <a:avLst/>
          </a:prstGeom>
          <a:noFill/>
          <a:extLst>
            <a:ext uri="{909E8E84-426E-40DD-AFC4-6F175D3DCCD1}">
              <a14:hiddenFill xmlns:a14="http://schemas.microsoft.com/office/drawing/2010/main">
                <a:solidFill>
                  <a:srgbClr val="FFFFFF"/>
                </a:solidFill>
              </a14:hiddenFill>
            </a:ext>
          </a:extLst>
        </p:spPr>
      </p:pic>
      <p:sp>
        <p:nvSpPr>
          <p:cNvPr id="171017" name="AutoShape 9"/>
          <p:cNvSpPr>
            <a:spLocks noChangeArrowheads="1"/>
          </p:cNvSpPr>
          <p:nvPr/>
        </p:nvSpPr>
        <p:spPr bwMode="auto">
          <a:xfrm>
            <a:off x="1905000" y="4343400"/>
            <a:ext cx="5715000" cy="1792287"/>
          </a:xfrm>
          <a:prstGeom prst="wedgeRectCallout">
            <a:avLst>
              <a:gd name="adj1" fmla="val 41903"/>
              <a:gd name="adj2" fmla="val -77588"/>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5000"/>
              </a:lnSpc>
            </a:pPr>
            <a:r>
              <a:rPr lang="en-US" altLang="en-US" sz="2800" dirty="0">
                <a:latin typeface="Calibri" pitchFamily="34" charset="0"/>
              </a:rPr>
              <a:t>The US recognized Cuba’s newly formed government.  The US forced Cuba to add provisions, known as the Platt Amendment, to their Constitution.</a:t>
            </a:r>
          </a:p>
        </p:txBody>
      </p:sp>
      <p:sp>
        <p:nvSpPr>
          <p:cNvPr id="171018" name="AutoShape 10"/>
          <p:cNvSpPr>
            <a:spLocks noChangeArrowheads="1"/>
          </p:cNvSpPr>
          <p:nvPr/>
        </p:nvSpPr>
        <p:spPr bwMode="auto">
          <a:xfrm>
            <a:off x="762000" y="1981200"/>
            <a:ext cx="6705600" cy="2133600"/>
          </a:xfrm>
          <a:prstGeom prst="wedgeRectCallout">
            <a:avLst>
              <a:gd name="adj1" fmla="val 57079"/>
              <a:gd name="adj2" fmla="val 22245"/>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5000"/>
              </a:lnSpc>
            </a:pPr>
            <a:r>
              <a:rPr lang="en-US" altLang="en-US" sz="3600">
                <a:latin typeface="Calibri" pitchFamily="34" charset="0"/>
              </a:rPr>
              <a:t>Under the Platt Amendment, Cuba became a US Protectorate, a country whose affairs are partially controlled by a stronger power.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71015"/>
                                        </p:tgtEl>
                                        <p:attrNameLst>
                                          <p:attrName>style.visibility</p:attrName>
                                        </p:attrNameLst>
                                      </p:cBhvr>
                                      <p:to>
                                        <p:strVal val="visible"/>
                                      </p:to>
                                    </p:set>
                                    <p:anim calcmode="lin" valueType="num">
                                      <p:cBhvr>
                                        <p:cTn id="7" dur="500" fill="hold"/>
                                        <p:tgtEl>
                                          <p:spTgt spid="171015"/>
                                        </p:tgtEl>
                                        <p:attrNameLst>
                                          <p:attrName>ppt_w</p:attrName>
                                        </p:attrNameLst>
                                      </p:cBhvr>
                                      <p:tavLst>
                                        <p:tav tm="0">
                                          <p:val>
                                            <p:fltVal val="0"/>
                                          </p:val>
                                        </p:tav>
                                        <p:tav tm="100000">
                                          <p:val>
                                            <p:strVal val="#ppt_w"/>
                                          </p:val>
                                        </p:tav>
                                      </p:tavLst>
                                    </p:anim>
                                    <p:anim calcmode="lin" valueType="num">
                                      <p:cBhvr>
                                        <p:cTn id="8" dur="500" fill="hold"/>
                                        <p:tgtEl>
                                          <p:spTgt spid="171015"/>
                                        </p:tgtEl>
                                        <p:attrNameLst>
                                          <p:attrName>ppt_h</p:attrName>
                                        </p:attrNameLst>
                                      </p:cBhvr>
                                      <p:tavLst>
                                        <p:tav tm="0">
                                          <p:val>
                                            <p:fltVal val="0"/>
                                          </p:val>
                                        </p:tav>
                                        <p:tav tm="100000">
                                          <p:val>
                                            <p:strVal val="#ppt_h"/>
                                          </p:val>
                                        </p:tav>
                                      </p:tavLst>
                                    </p:anim>
                                    <p:animEffect transition="in" filter="fade">
                                      <p:cBhvr>
                                        <p:cTn id="9" dur="500"/>
                                        <p:tgtEl>
                                          <p:spTgt spid="1710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71012"/>
                                        </p:tgtEl>
                                        <p:attrNameLst>
                                          <p:attrName>style.visibility</p:attrName>
                                        </p:attrNameLst>
                                      </p:cBhvr>
                                      <p:to>
                                        <p:strVal val="visible"/>
                                      </p:to>
                                    </p:set>
                                    <p:anim calcmode="lin" valueType="num">
                                      <p:cBhvr>
                                        <p:cTn id="14" dur="500" fill="hold"/>
                                        <p:tgtEl>
                                          <p:spTgt spid="171012"/>
                                        </p:tgtEl>
                                        <p:attrNameLst>
                                          <p:attrName>ppt_w</p:attrName>
                                        </p:attrNameLst>
                                      </p:cBhvr>
                                      <p:tavLst>
                                        <p:tav tm="0">
                                          <p:val>
                                            <p:fltVal val="0"/>
                                          </p:val>
                                        </p:tav>
                                        <p:tav tm="100000">
                                          <p:val>
                                            <p:strVal val="#ppt_w"/>
                                          </p:val>
                                        </p:tav>
                                      </p:tavLst>
                                    </p:anim>
                                    <p:anim calcmode="lin" valueType="num">
                                      <p:cBhvr>
                                        <p:cTn id="15" dur="500" fill="hold"/>
                                        <p:tgtEl>
                                          <p:spTgt spid="171012"/>
                                        </p:tgtEl>
                                        <p:attrNameLst>
                                          <p:attrName>ppt_h</p:attrName>
                                        </p:attrNameLst>
                                      </p:cBhvr>
                                      <p:tavLst>
                                        <p:tav tm="0">
                                          <p:val>
                                            <p:fltVal val="0"/>
                                          </p:val>
                                        </p:tav>
                                        <p:tav tm="100000">
                                          <p:val>
                                            <p:strVal val="#ppt_h"/>
                                          </p:val>
                                        </p:tav>
                                      </p:tavLst>
                                    </p:anim>
                                    <p:animEffect transition="in" filter="fade">
                                      <p:cBhvr>
                                        <p:cTn id="16" dur="500"/>
                                        <p:tgtEl>
                                          <p:spTgt spid="171012"/>
                                        </p:tgtEl>
                                      </p:cBhvr>
                                    </p:animEffect>
                                  </p:childTnLst>
                                </p:cTn>
                              </p:par>
                            </p:childTnLst>
                          </p:cTn>
                        </p:par>
                        <p:par>
                          <p:cTn id="17" fill="hold" nodeType="afterGroup">
                            <p:stCondLst>
                              <p:cond delay="500"/>
                            </p:stCondLst>
                            <p:childTnLst>
                              <p:par>
                                <p:cTn id="18" presetID="53" presetClass="entr" presetSubtype="0" fill="hold" grpId="0" nodeType="afterEffect">
                                  <p:stCondLst>
                                    <p:cond delay="0"/>
                                  </p:stCondLst>
                                  <p:childTnLst>
                                    <p:set>
                                      <p:cBhvr>
                                        <p:cTn id="19" dur="1" fill="hold">
                                          <p:stCondLst>
                                            <p:cond delay="0"/>
                                          </p:stCondLst>
                                        </p:cTn>
                                        <p:tgtEl>
                                          <p:spTgt spid="171013"/>
                                        </p:tgtEl>
                                        <p:attrNameLst>
                                          <p:attrName>style.visibility</p:attrName>
                                        </p:attrNameLst>
                                      </p:cBhvr>
                                      <p:to>
                                        <p:strVal val="visible"/>
                                      </p:to>
                                    </p:set>
                                    <p:anim calcmode="lin" valueType="num">
                                      <p:cBhvr>
                                        <p:cTn id="20" dur="500" fill="hold"/>
                                        <p:tgtEl>
                                          <p:spTgt spid="171013"/>
                                        </p:tgtEl>
                                        <p:attrNameLst>
                                          <p:attrName>ppt_w</p:attrName>
                                        </p:attrNameLst>
                                      </p:cBhvr>
                                      <p:tavLst>
                                        <p:tav tm="0">
                                          <p:val>
                                            <p:fltVal val="0"/>
                                          </p:val>
                                        </p:tav>
                                        <p:tav tm="100000">
                                          <p:val>
                                            <p:strVal val="#ppt_w"/>
                                          </p:val>
                                        </p:tav>
                                      </p:tavLst>
                                    </p:anim>
                                    <p:anim calcmode="lin" valueType="num">
                                      <p:cBhvr>
                                        <p:cTn id="21" dur="500" fill="hold"/>
                                        <p:tgtEl>
                                          <p:spTgt spid="171013"/>
                                        </p:tgtEl>
                                        <p:attrNameLst>
                                          <p:attrName>ppt_h</p:attrName>
                                        </p:attrNameLst>
                                      </p:cBhvr>
                                      <p:tavLst>
                                        <p:tav tm="0">
                                          <p:val>
                                            <p:fltVal val="0"/>
                                          </p:val>
                                        </p:tav>
                                        <p:tav tm="100000">
                                          <p:val>
                                            <p:strVal val="#ppt_h"/>
                                          </p:val>
                                        </p:tav>
                                      </p:tavLst>
                                    </p:anim>
                                    <p:animEffect transition="in" filter="fade">
                                      <p:cBhvr>
                                        <p:cTn id="22" dur="500"/>
                                        <p:tgtEl>
                                          <p:spTgt spid="171013"/>
                                        </p:tgtEl>
                                      </p:cBhvr>
                                    </p:animEffect>
                                  </p:childTnLst>
                                </p:cTn>
                              </p:par>
                            </p:childTnLst>
                          </p:cTn>
                        </p:par>
                        <p:par>
                          <p:cTn id="23" fill="hold" nodeType="afterGroup">
                            <p:stCondLst>
                              <p:cond delay="1000"/>
                            </p:stCondLst>
                            <p:childTnLst>
                              <p:par>
                                <p:cTn id="24" presetID="53" presetClass="entr" presetSubtype="0" fill="hold" grpId="0" nodeType="afterEffect">
                                  <p:stCondLst>
                                    <p:cond delay="0"/>
                                  </p:stCondLst>
                                  <p:childTnLst>
                                    <p:set>
                                      <p:cBhvr>
                                        <p:cTn id="25" dur="1" fill="hold">
                                          <p:stCondLst>
                                            <p:cond delay="0"/>
                                          </p:stCondLst>
                                        </p:cTn>
                                        <p:tgtEl>
                                          <p:spTgt spid="171014"/>
                                        </p:tgtEl>
                                        <p:attrNameLst>
                                          <p:attrName>style.visibility</p:attrName>
                                        </p:attrNameLst>
                                      </p:cBhvr>
                                      <p:to>
                                        <p:strVal val="visible"/>
                                      </p:to>
                                    </p:set>
                                    <p:anim calcmode="lin" valueType="num">
                                      <p:cBhvr>
                                        <p:cTn id="26" dur="500" fill="hold"/>
                                        <p:tgtEl>
                                          <p:spTgt spid="171014"/>
                                        </p:tgtEl>
                                        <p:attrNameLst>
                                          <p:attrName>ppt_w</p:attrName>
                                        </p:attrNameLst>
                                      </p:cBhvr>
                                      <p:tavLst>
                                        <p:tav tm="0">
                                          <p:val>
                                            <p:fltVal val="0"/>
                                          </p:val>
                                        </p:tav>
                                        <p:tav tm="100000">
                                          <p:val>
                                            <p:strVal val="#ppt_w"/>
                                          </p:val>
                                        </p:tav>
                                      </p:tavLst>
                                    </p:anim>
                                    <p:anim calcmode="lin" valueType="num">
                                      <p:cBhvr>
                                        <p:cTn id="27" dur="500" fill="hold"/>
                                        <p:tgtEl>
                                          <p:spTgt spid="171014"/>
                                        </p:tgtEl>
                                        <p:attrNameLst>
                                          <p:attrName>ppt_h</p:attrName>
                                        </p:attrNameLst>
                                      </p:cBhvr>
                                      <p:tavLst>
                                        <p:tav tm="0">
                                          <p:val>
                                            <p:fltVal val="0"/>
                                          </p:val>
                                        </p:tav>
                                        <p:tav tm="100000">
                                          <p:val>
                                            <p:strVal val="#ppt_h"/>
                                          </p:val>
                                        </p:tav>
                                      </p:tavLst>
                                    </p:anim>
                                    <p:animEffect transition="in" filter="fade">
                                      <p:cBhvr>
                                        <p:cTn id="28" dur="500"/>
                                        <p:tgtEl>
                                          <p:spTgt spid="17101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71017"/>
                                        </p:tgtEl>
                                        <p:attrNameLst>
                                          <p:attrName>style.visibility</p:attrName>
                                        </p:attrNameLst>
                                      </p:cBhvr>
                                      <p:to>
                                        <p:strVal val="visible"/>
                                      </p:to>
                                    </p:set>
                                    <p:anim calcmode="lin" valueType="num">
                                      <p:cBhvr>
                                        <p:cTn id="33" dur="500" fill="hold"/>
                                        <p:tgtEl>
                                          <p:spTgt spid="171017"/>
                                        </p:tgtEl>
                                        <p:attrNameLst>
                                          <p:attrName>ppt_w</p:attrName>
                                        </p:attrNameLst>
                                      </p:cBhvr>
                                      <p:tavLst>
                                        <p:tav tm="0">
                                          <p:val>
                                            <p:fltVal val="0"/>
                                          </p:val>
                                        </p:tav>
                                        <p:tav tm="100000">
                                          <p:val>
                                            <p:strVal val="#ppt_w"/>
                                          </p:val>
                                        </p:tav>
                                      </p:tavLst>
                                    </p:anim>
                                    <p:anim calcmode="lin" valueType="num">
                                      <p:cBhvr>
                                        <p:cTn id="34" dur="500" fill="hold"/>
                                        <p:tgtEl>
                                          <p:spTgt spid="171017"/>
                                        </p:tgtEl>
                                        <p:attrNameLst>
                                          <p:attrName>ppt_h</p:attrName>
                                        </p:attrNameLst>
                                      </p:cBhvr>
                                      <p:tavLst>
                                        <p:tav tm="0">
                                          <p:val>
                                            <p:fltVal val="0"/>
                                          </p:val>
                                        </p:tav>
                                        <p:tav tm="100000">
                                          <p:val>
                                            <p:strVal val="#ppt_h"/>
                                          </p:val>
                                        </p:tav>
                                      </p:tavLst>
                                    </p:anim>
                                    <p:animEffect transition="in" filter="fade">
                                      <p:cBhvr>
                                        <p:cTn id="35" dur="500"/>
                                        <p:tgtEl>
                                          <p:spTgt spid="17101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71018"/>
                                        </p:tgtEl>
                                        <p:attrNameLst>
                                          <p:attrName>style.visibility</p:attrName>
                                        </p:attrNameLst>
                                      </p:cBhvr>
                                      <p:to>
                                        <p:strVal val="visible"/>
                                      </p:to>
                                    </p:set>
                                    <p:anim calcmode="lin" valueType="num">
                                      <p:cBhvr>
                                        <p:cTn id="40" dur="500" fill="hold"/>
                                        <p:tgtEl>
                                          <p:spTgt spid="171018"/>
                                        </p:tgtEl>
                                        <p:attrNameLst>
                                          <p:attrName>ppt_w</p:attrName>
                                        </p:attrNameLst>
                                      </p:cBhvr>
                                      <p:tavLst>
                                        <p:tav tm="0">
                                          <p:val>
                                            <p:fltVal val="0"/>
                                          </p:val>
                                        </p:tav>
                                        <p:tav tm="100000">
                                          <p:val>
                                            <p:strVal val="#ppt_w"/>
                                          </p:val>
                                        </p:tav>
                                      </p:tavLst>
                                    </p:anim>
                                    <p:anim calcmode="lin" valueType="num">
                                      <p:cBhvr>
                                        <p:cTn id="41" dur="500" fill="hold"/>
                                        <p:tgtEl>
                                          <p:spTgt spid="171018"/>
                                        </p:tgtEl>
                                        <p:attrNameLst>
                                          <p:attrName>ppt_h</p:attrName>
                                        </p:attrNameLst>
                                      </p:cBhvr>
                                      <p:tavLst>
                                        <p:tav tm="0">
                                          <p:val>
                                            <p:fltVal val="0"/>
                                          </p:val>
                                        </p:tav>
                                        <p:tav tm="100000">
                                          <p:val>
                                            <p:strVal val="#ppt_h"/>
                                          </p:val>
                                        </p:tav>
                                      </p:tavLst>
                                    </p:anim>
                                    <p:animEffect transition="in" filter="fade">
                                      <p:cBhvr>
                                        <p:cTn id="42" dur="500"/>
                                        <p:tgtEl>
                                          <p:spTgt spid="171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2" grpId="0" animBg="1"/>
      <p:bldP spid="171013" grpId="0" animBg="1"/>
      <p:bldP spid="171014" grpId="0" animBg="1"/>
      <p:bldP spid="171017" grpId="0" animBg="1"/>
      <p:bldP spid="1710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914400" y="0"/>
            <a:ext cx="8229600" cy="1143000"/>
          </a:xfrm>
        </p:spPr>
        <p:txBody>
          <a:bodyPr/>
          <a:lstStyle/>
          <a:p>
            <a:pPr algn="r"/>
            <a:r>
              <a:rPr lang="en-US" altLang="en-US" sz="4000"/>
              <a:t>America’s Changing Role in the World </a:t>
            </a:r>
          </a:p>
        </p:txBody>
      </p:sp>
      <p:sp>
        <p:nvSpPr>
          <p:cNvPr id="136195" name="Rectangle 3"/>
          <p:cNvSpPr>
            <a:spLocks noGrp="1" noChangeArrowheads="1"/>
          </p:cNvSpPr>
          <p:nvPr>
            <p:ph type="body" idx="1"/>
          </p:nvPr>
        </p:nvSpPr>
        <p:spPr>
          <a:xfrm>
            <a:off x="914400" y="1066800"/>
            <a:ext cx="8229600" cy="5791200"/>
          </a:xfrm>
        </p:spPr>
        <p:txBody>
          <a:bodyPr/>
          <a:lstStyle/>
          <a:p>
            <a:r>
              <a:rPr lang="en-US" altLang="en-US"/>
              <a:t>From 1790 to 1900, the U.S. expanded its role in world affairs: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0" y="0"/>
            <a:ext cx="9144000" cy="1066800"/>
          </a:xfrm>
        </p:spPr>
        <p:txBody>
          <a:bodyPr/>
          <a:lstStyle/>
          <a:p>
            <a:r>
              <a:rPr lang="en-US" altLang="en-US" sz="4000">
                <a:solidFill>
                  <a:schemeClr val="tx1"/>
                </a:solidFill>
                <a:latin typeface="Calibri" pitchFamily="34" charset="0"/>
              </a:rPr>
              <a:t>U.S. Imperialism: </a:t>
            </a:r>
            <a:r>
              <a:rPr lang="en-US" altLang="en-US" sz="4800" u="sng">
                <a:solidFill>
                  <a:schemeClr val="folHlink"/>
                </a:solidFill>
                <a:latin typeface="Calibri" pitchFamily="34" charset="0"/>
              </a:rPr>
              <a:t>PUERTO RICO</a:t>
            </a:r>
          </a:p>
        </p:txBody>
      </p:sp>
      <p:pic>
        <p:nvPicPr>
          <p:cNvPr id="187395" name="Picture 3" descr="203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3000"/>
            <a:ext cx="9144000" cy="52117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7396" name="Rectangle 4"/>
          <p:cNvSpPr>
            <a:spLocks noChangeArrowheads="1"/>
          </p:cNvSpPr>
          <p:nvPr/>
        </p:nvSpPr>
        <p:spPr bwMode="auto">
          <a:xfrm>
            <a:off x="7696200" y="2743200"/>
            <a:ext cx="762000" cy="381000"/>
          </a:xfrm>
          <a:prstGeom prst="rect">
            <a:avLst/>
          </a:prstGeom>
          <a:noFill/>
          <a:ln w="3810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397" name="AutoShape 5"/>
          <p:cNvSpPr>
            <a:spLocks noChangeArrowheads="1"/>
          </p:cNvSpPr>
          <p:nvPr/>
        </p:nvSpPr>
        <p:spPr bwMode="auto">
          <a:xfrm>
            <a:off x="1066800" y="3367881"/>
            <a:ext cx="6629400" cy="1966119"/>
          </a:xfrm>
          <a:prstGeom prst="wedgeRectCallout">
            <a:avLst>
              <a:gd name="adj1" fmla="val 32875"/>
              <a:gd name="adj2" fmla="val -78069"/>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5000"/>
              </a:lnSpc>
            </a:pPr>
            <a:r>
              <a:rPr lang="en-US" altLang="en-US" sz="2800" dirty="0">
                <a:latin typeface="Calibri" pitchFamily="34" charset="0"/>
              </a:rPr>
              <a:t>After the Spanish-American War, Puerto Rico was placed under military control and then became a territory of the US.  The people of Puerto Rico are US citizens. Puerto Rico is still a U.S. territory; Lots of poverty &amp; unemployment.</a:t>
            </a:r>
          </a:p>
          <a:p>
            <a:pPr>
              <a:lnSpc>
                <a:spcPct val="85000"/>
              </a:lnSpc>
            </a:pPr>
            <a:endParaRPr lang="en-US" altLang="en-US" sz="32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87395"/>
                                        </p:tgtEl>
                                      </p:cBhvr>
                                      <p:by x="200000" y="200000"/>
                                    </p:animScale>
                                  </p:childTnLst>
                                </p:cTn>
                              </p:par>
                              <p:par>
                                <p:cTn id="7" presetID="35" presetClass="path" presetSubtype="0" accel="50000" decel="50000" fill="hold" nodeType="withEffect">
                                  <p:stCondLst>
                                    <p:cond delay="0"/>
                                  </p:stCondLst>
                                  <p:childTnLst>
                                    <p:animMotion origin="layout" path="M 0 2.22222E-6 L -0.5 -0.00209 " pathEditMode="relative" rAng="0" ptsTypes="AA">
                                      <p:cBhvr>
                                        <p:cTn id="8" dur="2000" fill="hold"/>
                                        <p:tgtEl>
                                          <p:spTgt spid="187395"/>
                                        </p:tgtEl>
                                        <p:attrNameLst>
                                          <p:attrName>ppt_x</p:attrName>
                                          <p:attrName>ppt_y</p:attrName>
                                        </p:attrNameLst>
                                      </p:cBhvr>
                                      <p:rCtr x="-25000" y="-116"/>
                                    </p:animMotion>
                                  </p:childTnLst>
                                </p:cTn>
                              </p:par>
                            </p:childTnLst>
                          </p:cTn>
                        </p:par>
                        <p:par>
                          <p:cTn id="9" fill="hold" nodeType="afterGroup">
                            <p:stCondLst>
                              <p:cond delay="2000"/>
                            </p:stCondLst>
                            <p:childTnLst>
                              <p:par>
                                <p:cTn id="10" presetID="53" presetClass="entr" presetSubtype="0" fill="hold" grpId="0" nodeType="afterEffect">
                                  <p:stCondLst>
                                    <p:cond delay="0"/>
                                  </p:stCondLst>
                                  <p:childTnLst>
                                    <p:set>
                                      <p:cBhvr>
                                        <p:cTn id="11" dur="1" fill="hold">
                                          <p:stCondLst>
                                            <p:cond delay="0"/>
                                          </p:stCondLst>
                                        </p:cTn>
                                        <p:tgtEl>
                                          <p:spTgt spid="187396"/>
                                        </p:tgtEl>
                                        <p:attrNameLst>
                                          <p:attrName>style.visibility</p:attrName>
                                        </p:attrNameLst>
                                      </p:cBhvr>
                                      <p:to>
                                        <p:strVal val="visible"/>
                                      </p:to>
                                    </p:set>
                                    <p:anim calcmode="lin" valueType="num">
                                      <p:cBhvr>
                                        <p:cTn id="12" dur="500" fill="hold"/>
                                        <p:tgtEl>
                                          <p:spTgt spid="187396"/>
                                        </p:tgtEl>
                                        <p:attrNameLst>
                                          <p:attrName>ppt_w</p:attrName>
                                        </p:attrNameLst>
                                      </p:cBhvr>
                                      <p:tavLst>
                                        <p:tav tm="0">
                                          <p:val>
                                            <p:fltVal val="0"/>
                                          </p:val>
                                        </p:tav>
                                        <p:tav tm="100000">
                                          <p:val>
                                            <p:strVal val="#ppt_w"/>
                                          </p:val>
                                        </p:tav>
                                      </p:tavLst>
                                    </p:anim>
                                    <p:anim calcmode="lin" valueType="num">
                                      <p:cBhvr>
                                        <p:cTn id="13" dur="500" fill="hold"/>
                                        <p:tgtEl>
                                          <p:spTgt spid="187396"/>
                                        </p:tgtEl>
                                        <p:attrNameLst>
                                          <p:attrName>ppt_h</p:attrName>
                                        </p:attrNameLst>
                                      </p:cBhvr>
                                      <p:tavLst>
                                        <p:tav tm="0">
                                          <p:val>
                                            <p:fltVal val="0"/>
                                          </p:val>
                                        </p:tav>
                                        <p:tav tm="100000">
                                          <p:val>
                                            <p:strVal val="#ppt_h"/>
                                          </p:val>
                                        </p:tav>
                                      </p:tavLst>
                                    </p:anim>
                                    <p:animEffect transition="in" filter="fade">
                                      <p:cBhvr>
                                        <p:cTn id="14" dur="500"/>
                                        <p:tgtEl>
                                          <p:spTgt spid="18739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87397"/>
                                        </p:tgtEl>
                                        <p:attrNameLst>
                                          <p:attrName>style.visibility</p:attrName>
                                        </p:attrNameLst>
                                      </p:cBhvr>
                                      <p:to>
                                        <p:strVal val="visible"/>
                                      </p:to>
                                    </p:set>
                                    <p:anim calcmode="lin" valueType="num">
                                      <p:cBhvr>
                                        <p:cTn id="19" dur="500" fill="hold"/>
                                        <p:tgtEl>
                                          <p:spTgt spid="187397"/>
                                        </p:tgtEl>
                                        <p:attrNameLst>
                                          <p:attrName>ppt_w</p:attrName>
                                        </p:attrNameLst>
                                      </p:cBhvr>
                                      <p:tavLst>
                                        <p:tav tm="0">
                                          <p:val>
                                            <p:fltVal val="0"/>
                                          </p:val>
                                        </p:tav>
                                        <p:tav tm="100000">
                                          <p:val>
                                            <p:strVal val="#ppt_w"/>
                                          </p:val>
                                        </p:tav>
                                      </p:tavLst>
                                    </p:anim>
                                    <p:anim calcmode="lin" valueType="num">
                                      <p:cBhvr>
                                        <p:cTn id="20" dur="500" fill="hold"/>
                                        <p:tgtEl>
                                          <p:spTgt spid="187397"/>
                                        </p:tgtEl>
                                        <p:attrNameLst>
                                          <p:attrName>ppt_h</p:attrName>
                                        </p:attrNameLst>
                                      </p:cBhvr>
                                      <p:tavLst>
                                        <p:tav tm="0">
                                          <p:val>
                                            <p:fltVal val="0"/>
                                          </p:val>
                                        </p:tav>
                                        <p:tav tm="100000">
                                          <p:val>
                                            <p:strVal val="#ppt_h"/>
                                          </p:val>
                                        </p:tav>
                                      </p:tavLst>
                                    </p:anim>
                                    <p:animEffect transition="in" filter="fade">
                                      <p:cBhvr>
                                        <p:cTn id="21" dur="500"/>
                                        <p:tgtEl>
                                          <p:spTgt spid="187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6" grpId="0" animBg="1"/>
      <p:bldP spid="18739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0" y="0"/>
            <a:ext cx="9144000" cy="1066800"/>
          </a:xfrm>
        </p:spPr>
        <p:txBody>
          <a:bodyPr/>
          <a:lstStyle/>
          <a:p>
            <a:r>
              <a:rPr lang="en-US" altLang="en-US" sz="4000">
                <a:solidFill>
                  <a:schemeClr val="tx1"/>
                </a:solidFill>
                <a:latin typeface="Calibri" pitchFamily="34" charset="0"/>
              </a:rPr>
              <a:t>U.S. Imperialism: </a:t>
            </a:r>
            <a:r>
              <a:rPr lang="en-US" altLang="en-US" sz="4800" u="sng">
                <a:solidFill>
                  <a:schemeClr val="folHlink"/>
                </a:solidFill>
                <a:latin typeface="Calibri" pitchFamily="34" charset="0"/>
              </a:rPr>
              <a:t>PHILIPPINES</a:t>
            </a:r>
          </a:p>
        </p:txBody>
      </p:sp>
      <p:pic>
        <p:nvPicPr>
          <p:cNvPr id="182275" name="Picture 3" descr="203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3000"/>
            <a:ext cx="9144000" cy="52117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2276" name="Rectangle 4"/>
          <p:cNvSpPr>
            <a:spLocks noChangeArrowheads="1"/>
          </p:cNvSpPr>
          <p:nvPr/>
        </p:nvSpPr>
        <p:spPr bwMode="auto">
          <a:xfrm>
            <a:off x="381000" y="2971800"/>
            <a:ext cx="1371600" cy="1752600"/>
          </a:xfrm>
          <a:prstGeom prst="rect">
            <a:avLst/>
          </a:prstGeom>
          <a:noFill/>
          <a:ln w="3810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82279" name="Picture 7" descr="2-1-img6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2057400"/>
            <a:ext cx="6324600" cy="4800600"/>
          </a:xfrm>
          <a:prstGeom prst="rect">
            <a:avLst/>
          </a:prstGeom>
          <a:noFill/>
          <a:extLst>
            <a:ext uri="{909E8E84-426E-40DD-AFC4-6F175D3DCCD1}">
              <a14:hiddenFill xmlns:a14="http://schemas.microsoft.com/office/drawing/2010/main">
                <a:solidFill>
                  <a:srgbClr val="FFFFFF"/>
                </a:solidFill>
              </a14:hiddenFill>
            </a:ext>
          </a:extLst>
        </p:spPr>
      </p:pic>
      <p:sp>
        <p:nvSpPr>
          <p:cNvPr id="182284" name="AutoShape 12"/>
          <p:cNvSpPr>
            <a:spLocks noChangeArrowheads="1"/>
          </p:cNvSpPr>
          <p:nvPr/>
        </p:nvSpPr>
        <p:spPr bwMode="auto">
          <a:xfrm>
            <a:off x="457200" y="304800"/>
            <a:ext cx="7696200" cy="1981200"/>
          </a:xfrm>
          <a:prstGeom prst="wedgeRectCallout">
            <a:avLst>
              <a:gd name="adj1" fmla="val -37356"/>
              <a:gd name="adj2" fmla="val 100000"/>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5000"/>
              </a:lnSpc>
            </a:pPr>
            <a:r>
              <a:rPr lang="en-US" altLang="en-US" sz="3600">
                <a:latin typeface="Calibri" pitchFamily="34" charset="0"/>
              </a:rPr>
              <a:t>When the Philippines were annexed by the USA &amp; not granted independence after the Spanish-American War, the Filipino-American War began in 1898</a:t>
            </a:r>
          </a:p>
        </p:txBody>
      </p:sp>
      <p:sp>
        <p:nvSpPr>
          <p:cNvPr id="182285" name="AutoShape 13"/>
          <p:cNvSpPr>
            <a:spLocks noChangeArrowheads="1"/>
          </p:cNvSpPr>
          <p:nvPr/>
        </p:nvSpPr>
        <p:spPr bwMode="auto">
          <a:xfrm>
            <a:off x="762000" y="5105400"/>
            <a:ext cx="8001000" cy="1524000"/>
          </a:xfrm>
          <a:prstGeom prst="wedgeRectCallout">
            <a:avLst>
              <a:gd name="adj1" fmla="val -40574"/>
              <a:gd name="adj2" fmla="val -94375"/>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5000"/>
              </a:lnSpc>
            </a:pPr>
            <a:r>
              <a:rPr lang="en-US" altLang="en-US" sz="3600">
                <a:latin typeface="Calibri" pitchFamily="34" charset="0"/>
              </a:rPr>
              <a:t>The Filipino-American War lasted 3 years &amp; cost more in money &amp; American lives than the Spanish-American War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82275"/>
                                        </p:tgtEl>
                                      </p:cBhvr>
                                      <p:by x="200000" y="200000"/>
                                    </p:animScale>
                                  </p:childTnLst>
                                </p:cTn>
                              </p:par>
                              <p:par>
                                <p:cTn id="7" presetID="63" presetClass="path" presetSubtype="0" accel="50000" decel="50000" fill="hold" nodeType="withEffect">
                                  <p:stCondLst>
                                    <p:cond delay="0"/>
                                  </p:stCondLst>
                                  <p:childTnLst>
                                    <p:animMotion origin="layout" path="M 0 2.22222E-6 L 0.5 -0.00209 " pathEditMode="relative" rAng="0" ptsTypes="AA">
                                      <p:cBhvr>
                                        <p:cTn id="8" dur="2000" fill="hold"/>
                                        <p:tgtEl>
                                          <p:spTgt spid="182275"/>
                                        </p:tgtEl>
                                        <p:attrNameLst>
                                          <p:attrName>ppt_x</p:attrName>
                                          <p:attrName>ppt_y</p:attrName>
                                        </p:attrNameLst>
                                      </p:cBhvr>
                                      <p:rCtr x="25000" y="-116"/>
                                    </p:animMotion>
                                  </p:childTnLst>
                                </p:cTn>
                              </p:par>
                            </p:childTnLst>
                          </p:cTn>
                        </p:par>
                        <p:par>
                          <p:cTn id="9" fill="hold" nodeType="afterGroup">
                            <p:stCondLst>
                              <p:cond delay="2000"/>
                            </p:stCondLst>
                            <p:childTnLst>
                              <p:par>
                                <p:cTn id="10" presetID="53" presetClass="entr" presetSubtype="0" fill="hold" grpId="0" nodeType="afterEffect">
                                  <p:stCondLst>
                                    <p:cond delay="0"/>
                                  </p:stCondLst>
                                  <p:childTnLst>
                                    <p:set>
                                      <p:cBhvr>
                                        <p:cTn id="11" dur="1" fill="hold">
                                          <p:stCondLst>
                                            <p:cond delay="0"/>
                                          </p:stCondLst>
                                        </p:cTn>
                                        <p:tgtEl>
                                          <p:spTgt spid="182276"/>
                                        </p:tgtEl>
                                        <p:attrNameLst>
                                          <p:attrName>style.visibility</p:attrName>
                                        </p:attrNameLst>
                                      </p:cBhvr>
                                      <p:to>
                                        <p:strVal val="visible"/>
                                      </p:to>
                                    </p:set>
                                    <p:anim calcmode="lin" valueType="num">
                                      <p:cBhvr>
                                        <p:cTn id="12" dur="500" fill="hold"/>
                                        <p:tgtEl>
                                          <p:spTgt spid="182276"/>
                                        </p:tgtEl>
                                        <p:attrNameLst>
                                          <p:attrName>ppt_w</p:attrName>
                                        </p:attrNameLst>
                                      </p:cBhvr>
                                      <p:tavLst>
                                        <p:tav tm="0">
                                          <p:val>
                                            <p:fltVal val="0"/>
                                          </p:val>
                                        </p:tav>
                                        <p:tav tm="100000">
                                          <p:val>
                                            <p:strVal val="#ppt_w"/>
                                          </p:val>
                                        </p:tav>
                                      </p:tavLst>
                                    </p:anim>
                                    <p:anim calcmode="lin" valueType="num">
                                      <p:cBhvr>
                                        <p:cTn id="13" dur="500" fill="hold"/>
                                        <p:tgtEl>
                                          <p:spTgt spid="182276"/>
                                        </p:tgtEl>
                                        <p:attrNameLst>
                                          <p:attrName>ppt_h</p:attrName>
                                        </p:attrNameLst>
                                      </p:cBhvr>
                                      <p:tavLst>
                                        <p:tav tm="0">
                                          <p:val>
                                            <p:fltVal val="0"/>
                                          </p:val>
                                        </p:tav>
                                        <p:tav tm="100000">
                                          <p:val>
                                            <p:strVal val="#ppt_h"/>
                                          </p:val>
                                        </p:tav>
                                      </p:tavLst>
                                    </p:anim>
                                    <p:animEffect transition="in" filter="fade">
                                      <p:cBhvr>
                                        <p:cTn id="14" dur="500"/>
                                        <p:tgtEl>
                                          <p:spTgt spid="18227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82284"/>
                                        </p:tgtEl>
                                        <p:attrNameLst>
                                          <p:attrName>style.visibility</p:attrName>
                                        </p:attrNameLst>
                                      </p:cBhvr>
                                      <p:to>
                                        <p:strVal val="visible"/>
                                      </p:to>
                                    </p:set>
                                    <p:anim calcmode="lin" valueType="num">
                                      <p:cBhvr>
                                        <p:cTn id="19" dur="500" fill="hold"/>
                                        <p:tgtEl>
                                          <p:spTgt spid="182284"/>
                                        </p:tgtEl>
                                        <p:attrNameLst>
                                          <p:attrName>ppt_w</p:attrName>
                                        </p:attrNameLst>
                                      </p:cBhvr>
                                      <p:tavLst>
                                        <p:tav tm="0">
                                          <p:val>
                                            <p:fltVal val="0"/>
                                          </p:val>
                                        </p:tav>
                                        <p:tav tm="100000">
                                          <p:val>
                                            <p:strVal val="#ppt_w"/>
                                          </p:val>
                                        </p:tav>
                                      </p:tavLst>
                                    </p:anim>
                                    <p:anim calcmode="lin" valueType="num">
                                      <p:cBhvr>
                                        <p:cTn id="20" dur="500" fill="hold"/>
                                        <p:tgtEl>
                                          <p:spTgt spid="182284"/>
                                        </p:tgtEl>
                                        <p:attrNameLst>
                                          <p:attrName>ppt_h</p:attrName>
                                        </p:attrNameLst>
                                      </p:cBhvr>
                                      <p:tavLst>
                                        <p:tav tm="0">
                                          <p:val>
                                            <p:fltVal val="0"/>
                                          </p:val>
                                        </p:tav>
                                        <p:tav tm="100000">
                                          <p:val>
                                            <p:strVal val="#ppt_h"/>
                                          </p:val>
                                        </p:tav>
                                      </p:tavLst>
                                    </p:anim>
                                    <p:animEffect transition="in" filter="fade">
                                      <p:cBhvr>
                                        <p:cTn id="21" dur="500"/>
                                        <p:tgtEl>
                                          <p:spTgt spid="182284"/>
                                        </p:tgtEl>
                                      </p:cBhvr>
                                    </p:animEffect>
                                  </p:childTnLst>
                                </p:cTn>
                              </p:par>
                            </p:childTnLst>
                          </p:cTn>
                        </p:par>
                        <p:par>
                          <p:cTn id="22" fill="hold" nodeType="afterGroup">
                            <p:stCondLst>
                              <p:cond delay="500"/>
                            </p:stCondLst>
                            <p:childTnLst>
                              <p:par>
                                <p:cTn id="23" presetID="10" presetClass="entr" presetSubtype="0" fill="hold" nodeType="afterEffect">
                                  <p:stCondLst>
                                    <p:cond delay="0"/>
                                  </p:stCondLst>
                                  <p:childTnLst>
                                    <p:set>
                                      <p:cBhvr>
                                        <p:cTn id="24" dur="1" fill="hold">
                                          <p:stCondLst>
                                            <p:cond delay="0"/>
                                          </p:stCondLst>
                                        </p:cTn>
                                        <p:tgtEl>
                                          <p:spTgt spid="182279"/>
                                        </p:tgtEl>
                                        <p:attrNameLst>
                                          <p:attrName>style.visibility</p:attrName>
                                        </p:attrNameLst>
                                      </p:cBhvr>
                                      <p:to>
                                        <p:strVal val="visible"/>
                                      </p:to>
                                    </p:set>
                                    <p:animEffect transition="in" filter="fade">
                                      <p:cBhvr>
                                        <p:cTn id="25" dur="2000"/>
                                        <p:tgtEl>
                                          <p:spTgt spid="18227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182285"/>
                                        </p:tgtEl>
                                        <p:attrNameLst>
                                          <p:attrName>style.visibility</p:attrName>
                                        </p:attrNameLst>
                                      </p:cBhvr>
                                      <p:to>
                                        <p:strVal val="visible"/>
                                      </p:to>
                                    </p:set>
                                    <p:anim calcmode="lin" valueType="num">
                                      <p:cBhvr>
                                        <p:cTn id="30" dur="500" fill="hold"/>
                                        <p:tgtEl>
                                          <p:spTgt spid="182285"/>
                                        </p:tgtEl>
                                        <p:attrNameLst>
                                          <p:attrName>ppt_w</p:attrName>
                                        </p:attrNameLst>
                                      </p:cBhvr>
                                      <p:tavLst>
                                        <p:tav tm="0">
                                          <p:val>
                                            <p:fltVal val="0"/>
                                          </p:val>
                                        </p:tav>
                                        <p:tav tm="100000">
                                          <p:val>
                                            <p:strVal val="#ppt_w"/>
                                          </p:val>
                                        </p:tav>
                                      </p:tavLst>
                                    </p:anim>
                                    <p:anim calcmode="lin" valueType="num">
                                      <p:cBhvr>
                                        <p:cTn id="31" dur="500" fill="hold"/>
                                        <p:tgtEl>
                                          <p:spTgt spid="182285"/>
                                        </p:tgtEl>
                                        <p:attrNameLst>
                                          <p:attrName>ppt_h</p:attrName>
                                        </p:attrNameLst>
                                      </p:cBhvr>
                                      <p:tavLst>
                                        <p:tav tm="0">
                                          <p:val>
                                            <p:fltVal val="0"/>
                                          </p:val>
                                        </p:tav>
                                        <p:tav tm="100000">
                                          <p:val>
                                            <p:strVal val="#ppt_h"/>
                                          </p:val>
                                        </p:tav>
                                      </p:tavLst>
                                    </p:anim>
                                    <p:animEffect transition="in" filter="fade">
                                      <p:cBhvr>
                                        <p:cTn id="32" dur="500"/>
                                        <p:tgtEl>
                                          <p:spTgt spid="182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6" grpId="0" animBg="1"/>
      <p:bldP spid="182284" grpId="0" animBg="1"/>
      <p:bldP spid="18228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0" y="0"/>
            <a:ext cx="9144000" cy="1066800"/>
          </a:xfrm>
        </p:spPr>
        <p:txBody>
          <a:bodyPr/>
          <a:lstStyle/>
          <a:p>
            <a:r>
              <a:rPr lang="en-US" altLang="en-US" sz="3600">
                <a:solidFill>
                  <a:schemeClr val="tx1"/>
                </a:solidFill>
                <a:latin typeface="Calibri" pitchFamily="34" charset="0"/>
              </a:rPr>
              <a:t>U.S. Imperialism: </a:t>
            </a:r>
            <a:r>
              <a:rPr lang="en-US" altLang="en-US" u="sng">
                <a:solidFill>
                  <a:schemeClr val="folHlink"/>
                </a:solidFill>
                <a:latin typeface="Calibri" pitchFamily="34" charset="0"/>
              </a:rPr>
              <a:t>DOMINICAN REPUBLIC</a:t>
            </a:r>
          </a:p>
        </p:txBody>
      </p:sp>
      <p:pic>
        <p:nvPicPr>
          <p:cNvPr id="183299" name="Picture 3" descr="203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3000"/>
            <a:ext cx="9144000" cy="52117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3300" name="Rectangle 4"/>
          <p:cNvSpPr>
            <a:spLocks noChangeArrowheads="1"/>
          </p:cNvSpPr>
          <p:nvPr/>
        </p:nvSpPr>
        <p:spPr bwMode="auto">
          <a:xfrm>
            <a:off x="7162800" y="2667000"/>
            <a:ext cx="685800" cy="533400"/>
          </a:xfrm>
          <a:prstGeom prst="rect">
            <a:avLst/>
          </a:prstGeom>
          <a:noFill/>
          <a:ln w="3810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02" name="AutoShape 6"/>
          <p:cNvSpPr>
            <a:spLocks noChangeArrowheads="1"/>
          </p:cNvSpPr>
          <p:nvPr/>
        </p:nvSpPr>
        <p:spPr bwMode="auto">
          <a:xfrm>
            <a:off x="762000" y="76200"/>
            <a:ext cx="8077200" cy="1981200"/>
          </a:xfrm>
          <a:prstGeom prst="wedgeRectCallout">
            <a:avLst>
              <a:gd name="adj1" fmla="val 33370"/>
              <a:gd name="adj2" fmla="val 87662"/>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5000"/>
              </a:lnSpc>
            </a:pPr>
            <a:r>
              <a:rPr lang="en-US" altLang="en-US" sz="3600">
                <a:latin typeface="Calibri" pitchFamily="34" charset="0"/>
              </a:rPr>
              <a:t>When Theodore Roosevelt became president, he used “</a:t>
            </a:r>
            <a:r>
              <a:rPr lang="en-US" altLang="en-US" sz="3600" u="sng">
                <a:latin typeface="Calibri" pitchFamily="34" charset="0"/>
              </a:rPr>
              <a:t>Big Stick Diplomacy</a:t>
            </a:r>
            <a:r>
              <a:rPr lang="en-US" altLang="en-US" sz="3600">
                <a:latin typeface="Calibri" pitchFamily="34" charset="0"/>
              </a:rPr>
              <a:t>”: Develop an active U.S. foreign policy with a strong navy to accomplish goals </a:t>
            </a:r>
          </a:p>
        </p:txBody>
      </p:sp>
      <p:pic>
        <p:nvPicPr>
          <p:cNvPr id="18330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09800"/>
            <a:ext cx="6934200" cy="448627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83304" name="AutoShape 8"/>
          <p:cNvSpPr>
            <a:spLocks noChangeArrowheads="1"/>
          </p:cNvSpPr>
          <p:nvPr/>
        </p:nvSpPr>
        <p:spPr bwMode="auto">
          <a:xfrm>
            <a:off x="228600" y="76200"/>
            <a:ext cx="8153400" cy="1981200"/>
          </a:xfrm>
          <a:prstGeom prst="wedgeRectCallout">
            <a:avLst>
              <a:gd name="adj1" fmla="val 38046"/>
              <a:gd name="adj2" fmla="val 87662"/>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5000"/>
              </a:lnSpc>
            </a:pPr>
            <a:r>
              <a:rPr lang="en-US" altLang="en-US" sz="3200" dirty="0">
                <a:latin typeface="Calibri" pitchFamily="34" charset="0"/>
              </a:rPr>
              <a:t>TR added the Roosevelt Corollary to the Monroe Doctrine, giving the United States </a:t>
            </a:r>
            <a:br>
              <a:rPr lang="en-US" altLang="en-US" sz="3200" dirty="0">
                <a:latin typeface="Calibri" pitchFamily="34" charset="0"/>
              </a:rPr>
            </a:br>
            <a:r>
              <a:rPr lang="en-US" altLang="en-US" sz="3200" dirty="0">
                <a:latin typeface="Calibri" pitchFamily="34" charset="0"/>
              </a:rPr>
              <a:t>“police powers” to protect Latin America from European imperialism </a:t>
            </a:r>
          </a:p>
        </p:txBody>
      </p:sp>
      <p:pic>
        <p:nvPicPr>
          <p:cNvPr id="18330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2208213"/>
            <a:ext cx="5181600" cy="464978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3307" name="AutoShape 11"/>
          <p:cNvSpPr>
            <a:spLocks noChangeArrowheads="1"/>
          </p:cNvSpPr>
          <p:nvPr/>
        </p:nvSpPr>
        <p:spPr bwMode="auto">
          <a:xfrm>
            <a:off x="1295400" y="4419600"/>
            <a:ext cx="6781800" cy="1219200"/>
          </a:xfrm>
          <a:prstGeom prst="wedgeRectCallout">
            <a:avLst>
              <a:gd name="adj1" fmla="val 33375"/>
              <a:gd name="adj2" fmla="val -145926"/>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5000"/>
              </a:lnSpc>
            </a:pPr>
            <a:r>
              <a:rPr lang="en-US" altLang="en-US" sz="3200" dirty="0">
                <a:latin typeface="Calibri" pitchFamily="34" charset="0"/>
              </a:rPr>
              <a:t>Taft used Dollar Diplomacy to give bank loans to foreign countries to keep European powers out of the Caribbean.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83299"/>
                                        </p:tgtEl>
                                      </p:cBhvr>
                                      <p:by x="200000" y="200000"/>
                                    </p:animScale>
                                  </p:childTnLst>
                                </p:cTn>
                              </p:par>
                              <p:par>
                                <p:cTn id="7" presetID="35" presetClass="path" presetSubtype="0" accel="50000" decel="50000" fill="hold" nodeType="withEffect">
                                  <p:stCondLst>
                                    <p:cond delay="0"/>
                                  </p:stCondLst>
                                  <p:childTnLst>
                                    <p:animMotion origin="layout" path="M 0 2.22222E-6 L -0.5 -0.0132 " pathEditMode="relative" rAng="0" ptsTypes="AA">
                                      <p:cBhvr>
                                        <p:cTn id="8" dur="2000" fill="hold"/>
                                        <p:tgtEl>
                                          <p:spTgt spid="183299"/>
                                        </p:tgtEl>
                                        <p:attrNameLst>
                                          <p:attrName>ppt_x</p:attrName>
                                          <p:attrName>ppt_y</p:attrName>
                                        </p:attrNameLst>
                                      </p:cBhvr>
                                      <p:rCtr x="-25000" y="-671"/>
                                    </p:animMotion>
                                  </p:childTnLst>
                                </p:cTn>
                              </p:par>
                            </p:childTnLst>
                          </p:cTn>
                        </p:par>
                        <p:par>
                          <p:cTn id="9" fill="hold" nodeType="afterGroup">
                            <p:stCondLst>
                              <p:cond delay="2000"/>
                            </p:stCondLst>
                            <p:childTnLst>
                              <p:par>
                                <p:cTn id="10" presetID="53" presetClass="entr" presetSubtype="0" fill="hold" grpId="0" nodeType="afterEffect">
                                  <p:stCondLst>
                                    <p:cond delay="0"/>
                                  </p:stCondLst>
                                  <p:childTnLst>
                                    <p:set>
                                      <p:cBhvr>
                                        <p:cTn id="11" dur="1" fill="hold">
                                          <p:stCondLst>
                                            <p:cond delay="0"/>
                                          </p:stCondLst>
                                        </p:cTn>
                                        <p:tgtEl>
                                          <p:spTgt spid="183300"/>
                                        </p:tgtEl>
                                        <p:attrNameLst>
                                          <p:attrName>style.visibility</p:attrName>
                                        </p:attrNameLst>
                                      </p:cBhvr>
                                      <p:to>
                                        <p:strVal val="visible"/>
                                      </p:to>
                                    </p:set>
                                    <p:anim calcmode="lin" valueType="num">
                                      <p:cBhvr>
                                        <p:cTn id="12" dur="500" fill="hold"/>
                                        <p:tgtEl>
                                          <p:spTgt spid="183300"/>
                                        </p:tgtEl>
                                        <p:attrNameLst>
                                          <p:attrName>ppt_w</p:attrName>
                                        </p:attrNameLst>
                                      </p:cBhvr>
                                      <p:tavLst>
                                        <p:tav tm="0">
                                          <p:val>
                                            <p:fltVal val="0"/>
                                          </p:val>
                                        </p:tav>
                                        <p:tav tm="100000">
                                          <p:val>
                                            <p:strVal val="#ppt_w"/>
                                          </p:val>
                                        </p:tav>
                                      </p:tavLst>
                                    </p:anim>
                                    <p:anim calcmode="lin" valueType="num">
                                      <p:cBhvr>
                                        <p:cTn id="13" dur="500" fill="hold"/>
                                        <p:tgtEl>
                                          <p:spTgt spid="183300"/>
                                        </p:tgtEl>
                                        <p:attrNameLst>
                                          <p:attrName>ppt_h</p:attrName>
                                        </p:attrNameLst>
                                      </p:cBhvr>
                                      <p:tavLst>
                                        <p:tav tm="0">
                                          <p:val>
                                            <p:fltVal val="0"/>
                                          </p:val>
                                        </p:tav>
                                        <p:tav tm="100000">
                                          <p:val>
                                            <p:strVal val="#ppt_h"/>
                                          </p:val>
                                        </p:tav>
                                      </p:tavLst>
                                    </p:anim>
                                    <p:animEffect transition="in" filter="fade">
                                      <p:cBhvr>
                                        <p:cTn id="14" dur="500"/>
                                        <p:tgtEl>
                                          <p:spTgt spid="18330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83302"/>
                                        </p:tgtEl>
                                        <p:attrNameLst>
                                          <p:attrName>style.visibility</p:attrName>
                                        </p:attrNameLst>
                                      </p:cBhvr>
                                      <p:to>
                                        <p:strVal val="visible"/>
                                      </p:to>
                                    </p:set>
                                    <p:anim calcmode="lin" valueType="num">
                                      <p:cBhvr>
                                        <p:cTn id="19" dur="500" fill="hold"/>
                                        <p:tgtEl>
                                          <p:spTgt spid="183302"/>
                                        </p:tgtEl>
                                        <p:attrNameLst>
                                          <p:attrName>ppt_w</p:attrName>
                                        </p:attrNameLst>
                                      </p:cBhvr>
                                      <p:tavLst>
                                        <p:tav tm="0">
                                          <p:val>
                                            <p:fltVal val="0"/>
                                          </p:val>
                                        </p:tav>
                                        <p:tav tm="100000">
                                          <p:val>
                                            <p:strVal val="#ppt_w"/>
                                          </p:val>
                                        </p:tav>
                                      </p:tavLst>
                                    </p:anim>
                                    <p:anim calcmode="lin" valueType="num">
                                      <p:cBhvr>
                                        <p:cTn id="20" dur="500" fill="hold"/>
                                        <p:tgtEl>
                                          <p:spTgt spid="183302"/>
                                        </p:tgtEl>
                                        <p:attrNameLst>
                                          <p:attrName>ppt_h</p:attrName>
                                        </p:attrNameLst>
                                      </p:cBhvr>
                                      <p:tavLst>
                                        <p:tav tm="0">
                                          <p:val>
                                            <p:fltVal val="0"/>
                                          </p:val>
                                        </p:tav>
                                        <p:tav tm="100000">
                                          <p:val>
                                            <p:strVal val="#ppt_h"/>
                                          </p:val>
                                        </p:tav>
                                      </p:tavLst>
                                    </p:anim>
                                    <p:animEffect transition="in" filter="fade">
                                      <p:cBhvr>
                                        <p:cTn id="21" dur="500"/>
                                        <p:tgtEl>
                                          <p:spTgt spid="183302"/>
                                        </p:tgtEl>
                                      </p:cBhvr>
                                    </p:animEffect>
                                  </p:childTnLst>
                                </p:cTn>
                              </p:par>
                            </p:childTnLst>
                          </p:cTn>
                        </p:par>
                        <p:par>
                          <p:cTn id="22" fill="hold" nodeType="afterGroup">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83303"/>
                                        </p:tgtEl>
                                        <p:attrNameLst>
                                          <p:attrName>style.visibility</p:attrName>
                                        </p:attrNameLst>
                                      </p:cBhvr>
                                      <p:to>
                                        <p:strVal val="visible"/>
                                      </p:to>
                                    </p:set>
                                    <p:animEffect transition="in" filter="fade">
                                      <p:cBhvr>
                                        <p:cTn id="25" dur="2000"/>
                                        <p:tgtEl>
                                          <p:spTgt spid="18330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xit" presetSubtype="0" fill="hold" grpId="1" nodeType="clickEffect">
                                  <p:stCondLst>
                                    <p:cond delay="0"/>
                                  </p:stCondLst>
                                  <p:childTnLst>
                                    <p:anim calcmode="lin" valueType="num">
                                      <p:cBhvr>
                                        <p:cTn id="29" dur="500"/>
                                        <p:tgtEl>
                                          <p:spTgt spid="183303"/>
                                        </p:tgtEl>
                                        <p:attrNameLst>
                                          <p:attrName>ppt_w</p:attrName>
                                        </p:attrNameLst>
                                      </p:cBhvr>
                                      <p:tavLst>
                                        <p:tav tm="0">
                                          <p:val>
                                            <p:strVal val="ppt_w"/>
                                          </p:val>
                                        </p:tav>
                                        <p:tav tm="100000">
                                          <p:val>
                                            <p:fltVal val="0"/>
                                          </p:val>
                                        </p:tav>
                                      </p:tavLst>
                                    </p:anim>
                                    <p:anim calcmode="lin" valueType="num">
                                      <p:cBhvr>
                                        <p:cTn id="30" dur="500"/>
                                        <p:tgtEl>
                                          <p:spTgt spid="183303"/>
                                        </p:tgtEl>
                                        <p:attrNameLst>
                                          <p:attrName>ppt_h</p:attrName>
                                        </p:attrNameLst>
                                      </p:cBhvr>
                                      <p:tavLst>
                                        <p:tav tm="0">
                                          <p:val>
                                            <p:strVal val="ppt_h"/>
                                          </p:val>
                                        </p:tav>
                                        <p:tav tm="100000">
                                          <p:val>
                                            <p:fltVal val="0"/>
                                          </p:val>
                                        </p:tav>
                                      </p:tavLst>
                                    </p:anim>
                                    <p:animEffect transition="out" filter="fade">
                                      <p:cBhvr>
                                        <p:cTn id="31" dur="500"/>
                                        <p:tgtEl>
                                          <p:spTgt spid="183303"/>
                                        </p:tgtEl>
                                      </p:cBhvr>
                                    </p:animEffect>
                                    <p:set>
                                      <p:cBhvr>
                                        <p:cTn id="32" dur="1" fill="hold">
                                          <p:stCondLst>
                                            <p:cond delay="499"/>
                                          </p:stCondLst>
                                        </p:cTn>
                                        <p:tgtEl>
                                          <p:spTgt spid="183303"/>
                                        </p:tgtEl>
                                        <p:attrNameLst>
                                          <p:attrName>style.visibility</p:attrName>
                                        </p:attrNameLst>
                                      </p:cBhvr>
                                      <p:to>
                                        <p:strVal val="hidden"/>
                                      </p:to>
                                    </p:set>
                                  </p:childTnLst>
                                </p:cTn>
                              </p:par>
                              <p:par>
                                <p:cTn id="33" presetID="53" presetClass="exit" presetSubtype="0" fill="hold" grpId="1" nodeType="withEffect">
                                  <p:stCondLst>
                                    <p:cond delay="0"/>
                                  </p:stCondLst>
                                  <p:childTnLst>
                                    <p:anim calcmode="lin" valueType="num">
                                      <p:cBhvr>
                                        <p:cTn id="34" dur="500"/>
                                        <p:tgtEl>
                                          <p:spTgt spid="183302"/>
                                        </p:tgtEl>
                                        <p:attrNameLst>
                                          <p:attrName>ppt_w</p:attrName>
                                        </p:attrNameLst>
                                      </p:cBhvr>
                                      <p:tavLst>
                                        <p:tav tm="0">
                                          <p:val>
                                            <p:strVal val="ppt_w"/>
                                          </p:val>
                                        </p:tav>
                                        <p:tav tm="100000">
                                          <p:val>
                                            <p:fltVal val="0"/>
                                          </p:val>
                                        </p:tav>
                                      </p:tavLst>
                                    </p:anim>
                                    <p:anim calcmode="lin" valueType="num">
                                      <p:cBhvr>
                                        <p:cTn id="35" dur="500"/>
                                        <p:tgtEl>
                                          <p:spTgt spid="183302"/>
                                        </p:tgtEl>
                                        <p:attrNameLst>
                                          <p:attrName>ppt_h</p:attrName>
                                        </p:attrNameLst>
                                      </p:cBhvr>
                                      <p:tavLst>
                                        <p:tav tm="0">
                                          <p:val>
                                            <p:strVal val="ppt_h"/>
                                          </p:val>
                                        </p:tav>
                                        <p:tav tm="100000">
                                          <p:val>
                                            <p:fltVal val="0"/>
                                          </p:val>
                                        </p:tav>
                                      </p:tavLst>
                                    </p:anim>
                                    <p:animEffect transition="out" filter="fade">
                                      <p:cBhvr>
                                        <p:cTn id="36" dur="500"/>
                                        <p:tgtEl>
                                          <p:spTgt spid="183302"/>
                                        </p:tgtEl>
                                      </p:cBhvr>
                                    </p:animEffect>
                                    <p:set>
                                      <p:cBhvr>
                                        <p:cTn id="37" dur="1" fill="hold">
                                          <p:stCondLst>
                                            <p:cond delay="499"/>
                                          </p:stCondLst>
                                        </p:cTn>
                                        <p:tgtEl>
                                          <p:spTgt spid="183302"/>
                                        </p:tgtEl>
                                        <p:attrNameLst>
                                          <p:attrName>style.visibility</p:attrName>
                                        </p:attrNameLst>
                                      </p:cBhvr>
                                      <p:to>
                                        <p:strVal val="hidden"/>
                                      </p:to>
                                    </p:set>
                                  </p:childTnLst>
                                </p:cTn>
                              </p:par>
                            </p:childTnLst>
                          </p:cTn>
                        </p:par>
                        <p:par>
                          <p:cTn id="38" fill="hold" nodeType="afterGroup">
                            <p:stCondLst>
                              <p:cond delay="500"/>
                            </p:stCondLst>
                            <p:childTnLst>
                              <p:par>
                                <p:cTn id="39" presetID="53" presetClass="entr" presetSubtype="0" fill="hold" grpId="0" nodeType="afterEffect">
                                  <p:stCondLst>
                                    <p:cond delay="0"/>
                                  </p:stCondLst>
                                  <p:childTnLst>
                                    <p:set>
                                      <p:cBhvr>
                                        <p:cTn id="40" dur="1" fill="hold">
                                          <p:stCondLst>
                                            <p:cond delay="0"/>
                                          </p:stCondLst>
                                        </p:cTn>
                                        <p:tgtEl>
                                          <p:spTgt spid="183304"/>
                                        </p:tgtEl>
                                        <p:attrNameLst>
                                          <p:attrName>style.visibility</p:attrName>
                                        </p:attrNameLst>
                                      </p:cBhvr>
                                      <p:to>
                                        <p:strVal val="visible"/>
                                      </p:to>
                                    </p:set>
                                    <p:anim calcmode="lin" valueType="num">
                                      <p:cBhvr>
                                        <p:cTn id="41" dur="500" fill="hold"/>
                                        <p:tgtEl>
                                          <p:spTgt spid="183304"/>
                                        </p:tgtEl>
                                        <p:attrNameLst>
                                          <p:attrName>ppt_w</p:attrName>
                                        </p:attrNameLst>
                                      </p:cBhvr>
                                      <p:tavLst>
                                        <p:tav tm="0">
                                          <p:val>
                                            <p:fltVal val="0"/>
                                          </p:val>
                                        </p:tav>
                                        <p:tav tm="100000">
                                          <p:val>
                                            <p:strVal val="#ppt_w"/>
                                          </p:val>
                                        </p:tav>
                                      </p:tavLst>
                                    </p:anim>
                                    <p:anim calcmode="lin" valueType="num">
                                      <p:cBhvr>
                                        <p:cTn id="42" dur="500" fill="hold"/>
                                        <p:tgtEl>
                                          <p:spTgt spid="183304"/>
                                        </p:tgtEl>
                                        <p:attrNameLst>
                                          <p:attrName>ppt_h</p:attrName>
                                        </p:attrNameLst>
                                      </p:cBhvr>
                                      <p:tavLst>
                                        <p:tav tm="0">
                                          <p:val>
                                            <p:fltVal val="0"/>
                                          </p:val>
                                        </p:tav>
                                        <p:tav tm="100000">
                                          <p:val>
                                            <p:strVal val="#ppt_h"/>
                                          </p:val>
                                        </p:tav>
                                      </p:tavLst>
                                    </p:anim>
                                    <p:animEffect transition="in" filter="fade">
                                      <p:cBhvr>
                                        <p:cTn id="43" dur="500"/>
                                        <p:tgtEl>
                                          <p:spTgt spid="183304"/>
                                        </p:tgtEl>
                                      </p:cBhvr>
                                    </p:animEffect>
                                  </p:childTnLst>
                                </p:cTn>
                              </p:par>
                            </p:childTnLst>
                          </p:cTn>
                        </p:par>
                        <p:par>
                          <p:cTn id="44" fill="hold" nodeType="afterGroup">
                            <p:stCondLst>
                              <p:cond delay="1000"/>
                            </p:stCondLst>
                            <p:childTnLst>
                              <p:par>
                                <p:cTn id="45" presetID="10" presetClass="entr" presetSubtype="0" fill="hold" nodeType="afterEffect">
                                  <p:stCondLst>
                                    <p:cond delay="0"/>
                                  </p:stCondLst>
                                  <p:childTnLst>
                                    <p:set>
                                      <p:cBhvr>
                                        <p:cTn id="46" dur="1" fill="hold">
                                          <p:stCondLst>
                                            <p:cond delay="0"/>
                                          </p:stCondLst>
                                        </p:cTn>
                                        <p:tgtEl>
                                          <p:spTgt spid="183306"/>
                                        </p:tgtEl>
                                        <p:attrNameLst>
                                          <p:attrName>style.visibility</p:attrName>
                                        </p:attrNameLst>
                                      </p:cBhvr>
                                      <p:to>
                                        <p:strVal val="visible"/>
                                      </p:to>
                                    </p:set>
                                    <p:animEffect transition="in" filter="fade">
                                      <p:cBhvr>
                                        <p:cTn id="47" dur="2000"/>
                                        <p:tgtEl>
                                          <p:spTgt spid="18330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83307"/>
                                        </p:tgtEl>
                                        <p:attrNameLst>
                                          <p:attrName>style.visibility</p:attrName>
                                        </p:attrNameLst>
                                      </p:cBhvr>
                                      <p:to>
                                        <p:strVal val="visible"/>
                                      </p:to>
                                    </p:set>
                                    <p:anim calcmode="lin" valueType="num">
                                      <p:cBhvr>
                                        <p:cTn id="52" dur="500" fill="hold"/>
                                        <p:tgtEl>
                                          <p:spTgt spid="183307"/>
                                        </p:tgtEl>
                                        <p:attrNameLst>
                                          <p:attrName>ppt_w</p:attrName>
                                        </p:attrNameLst>
                                      </p:cBhvr>
                                      <p:tavLst>
                                        <p:tav tm="0">
                                          <p:val>
                                            <p:fltVal val="0"/>
                                          </p:val>
                                        </p:tav>
                                        <p:tav tm="100000">
                                          <p:val>
                                            <p:strVal val="#ppt_w"/>
                                          </p:val>
                                        </p:tav>
                                      </p:tavLst>
                                    </p:anim>
                                    <p:anim calcmode="lin" valueType="num">
                                      <p:cBhvr>
                                        <p:cTn id="53" dur="500" fill="hold"/>
                                        <p:tgtEl>
                                          <p:spTgt spid="183307"/>
                                        </p:tgtEl>
                                        <p:attrNameLst>
                                          <p:attrName>ppt_h</p:attrName>
                                        </p:attrNameLst>
                                      </p:cBhvr>
                                      <p:tavLst>
                                        <p:tav tm="0">
                                          <p:val>
                                            <p:fltVal val="0"/>
                                          </p:val>
                                        </p:tav>
                                        <p:tav tm="100000">
                                          <p:val>
                                            <p:strVal val="#ppt_h"/>
                                          </p:val>
                                        </p:tav>
                                      </p:tavLst>
                                    </p:anim>
                                    <p:animEffect transition="in" filter="fade">
                                      <p:cBhvr>
                                        <p:cTn id="54" dur="500"/>
                                        <p:tgtEl>
                                          <p:spTgt spid="183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0" grpId="0" animBg="1"/>
      <p:bldP spid="183302" grpId="0" animBg="1"/>
      <p:bldP spid="183302" grpId="1" animBg="1"/>
      <p:bldP spid="183303" grpId="0" animBg="1"/>
      <p:bldP spid="183303" grpId="1" animBg="1"/>
      <p:bldP spid="183304" grpId="0" animBg="1"/>
      <p:bldP spid="18330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0" y="0"/>
            <a:ext cx="9144000" cy="1066800"/>
          </a:xfrm>
        </p:spPr>
        <p:txBody>
          <a:bodyPr/>
          <a:lstStyle/>
          <a:p>
            <a:r>
              <a:rPr lang="en-US" altLang="en-US" sz="4000">
                <a:solidFill>
                  <a:schemeClr val="tx1"/>
                </a:solidFill>
                <a:latin typeface="Calibri" pitchFamily="34" charset="0"/>
              </a:rPr>
              <a:t>U.S. Imperialism: </a:t>
            </a:r>
            <a:r>
              <a:rPr lang="en-US" altLang="en-US" sz="4800" u="sng">
                <a:solidFill>
                  <a:schemeClr val="folHlink"/>
                </a:solidFill>
                <a:latin typeface="Calibri" pitchFamily="34" charset="0"/>
              </a:rPr>
              <a:t>PANAMA</a:t>
            </a:r>
          </a:p>
        </p:txBody>
      </p:sp>
      <p:pic>
        <p:nvPicPr>
          <p:cNvPr id="184323" name="Picture 3" descr="203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3000"/>
            <a:ext cx="9144000" cy="52117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24" name="Rectangle 4"/>
          <p:cNvSpPr>
            <a:spLocks noChangeArrowheads="1"/>
          </p:cNvSpPr>
          <p:nvPr/>
        </p:nvSpPr>
        <p:spPr bwMode="auto">
          <a:xfrm>
            <a:off x="5410200" y="3962400"/>
            <a:ext cx="2057400" cy="1066800"/>
          </a:xfrm>
          <a:prstGeom prst="rect">
            <a:avLst/>
          </a:prstGeom>
          <a:noFill/>
          <a:ln w="3810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26" name="AutoShape 6"/>
          <p:cNvSpPr>
            <a:spLocks noChangeArrowheads="1"/>
          </p:cNvSpPr>
          <p:nvPr/>
        </p:nvSpPr>
        <p:spPr bwMode="auto">
          <a:xfrm>
            <a:off x="228600" y="228600"/>
            <a:ext cx="6400800" cy="1524000"/>
          </a:xfrm>
          <a:prstGeom prst="wedgeRectCallout">
            <a:avLst>
              <a:gd name="adj1" fmla="val 22060"/>
              <a:gd name="adj2" fmla="val 207917"/>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5000"/>
              </a:lnSpc>
            </a:pPr>
            <a:r>
              <a:rPr lang="en-US" altLang="en-US" sz="3200" dirty="0">
                <a:latin typeface="Calibri" pitchFamily="34" charset="0"/>
              </a:rPr>
              <a:t>TR used “Big Stick Diplomacy” to build the Panama Canal by encouraging the Panamanians to rebel from Colombia </a:t>
            </a:r>
          </a:p>
        </p:txBody>
      </p:sp>
      <p:pic>
        <p:nvPicPr>
          <p:cNvPr id="184327" name="Picture 7" descr="Image:PANAM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954213"/>
            <a:ext cx="9144000" cy="49037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28" name="AutoShape 8"/>
          <p:cNvSpPr>
            <a:spLocks noChangeArrowheads="1"/>
          </p:cNvSpPr>
          <p:nvPr/>
        </p:nvSpPr>
        <p:spPr bwMode="auto">
          <a:xfrm>
            <a:off x="990600" y="3505200"/>
            <a:ext cx="6705600" cy="2133600"/>
          </a:xfrm>
          <a:prstGeom prst="wedgeRectCallout">
            <a:avLst>
              <a:gd name="adj1" fmla="val 37356"/>
              <a:gd name="adj2" fmla="val -136088"/>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5000"/>
              </a:lnSpc>
            </a:pPr>
            <a:r>
              <a:rPr lang="en-US" altLang="en-US" sz="3600" dirty="0">
                <a:latin typeface="Calibri" pitchFamily="34" charset="0"/>
              </a:rPr>
              <a:t>Panamanians declared their independence from Columbia with the support of more </a:t>
            </a:r>
            <a:r>
              <a:rPr lang="en-US" altLang="en-US" sz="3600" dirty="0" smtClean="0">
                <a:latin typeface="Calibri" pitchFamily="34" charset="0"/>
              </a:rPr>
              <a:t>than </a:t>
            </a:r>
            <a:r>
              <a:rPr lang="en-US" altLang="en-US" sz="3600" dirty="0">
                <a:latin typeface="Calibri" pitchFamily="34" charset="0"/>
              </a:rPr>
              <a:t>a dozen American Warships.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84323"/>
                                        </p:tgtEl>
                                      </p:cBhvr>
                                      <p:by x="200000" y="200000"/>
                                    </p:animScale>
                                  </p:childTnLst>
                                </p:cTn>
                              </p:par>
                              <p:par>
                                <p:cTn id="7" presetID="35" presetClass="path" presetSubtype="0" accel="50000" decel="50000" fill="hold" nodeType="withEffect">
                                  <p:stCondLst>
                                    <p:cond delay="0"/>
                                  </p:stCondLst>
                                  <p:childTnLst>
                                    <p:animMotion origin="layout" path="M 0 2.22222E-6 L -0.5 0.00903 " pathEditMode="relative" rAng="0" ptsTypes="AA">
                                      <p:cBhvr>
                                        <p:cTn id="8" dur="2000" fill="hold"/>
                                        <p:tgtEl>
                                          <p:spTgt spid="184323"/>
                                        </p:tgtEl>
                                        <p:attrNameLst>
                                          <p:attrName>ppt_x</p:attrName>
                                          <p:attrName>ppt_y</p:attrName>
                                        </p:attrNameLst>
                                      </p:cBhvr>
                                      <p:rCtr x="-25000" y="440"/>
                                    </p:animMotion>
                                  </p:childTnLst>
                                </p:cTn>
                              </p:par>
                            </p:childTnLst>
                          </p:cTn>
                        </p:par>
                        <p:par>
                          <p:cTn id="9" fill="hold" nodeType="afterGroup">
                            <p:stCondLst>
                              <p:cond delay="2000"/>
                            </p:stCondLst>
                            <p:childTnLst>
                              <p:par>
                                <p:cTn id="10" presetID="53" presetClass="entr" presetSubtype="0" fill="hold" grpId="0" nodeType="afterEffect">
                                  <p:stCondLst>
                                    <p:cond delay="0"/>
                                  </p:stCondLst>
                                  <p:childTnLst>
                                    <p:set>
                                      <p:cBhvr>
                                        <p:cTn id="11" dur="1" fill="hold">
                                          <p:stCondLst>
                                            <p:cond delay="0"/>
                                          </p:stCondLst>
                                        </p:cTn>
                                        <p:tgtEl>
                                          <p:spTgt spid="184324"/>
                                        </p:tgtEl>
                                        <p:attrNameLst>
                                          <p:attrName>style.visibility</p:attrName>
                                        </p:attrNameLst>
                                      </p:cBhvr>
                                      <p:to>
                                        <p:strVal val="visible"/>
                                      </p:to>
                                    </p:set>
                                    <p:anim calcmode="lin" valueType="num">
                                      <p:cBhvr>
                                        <p:cTn id="12" dur="500" fill="hold"/>
                                        <p:tgtEl>
                                          <p:spTgt spid="184324"/>
                                        </p:tgtEl>
                                        <p:attrNameLst>
                                          <p:attrName>ppt_w</p:attrName>
                                        </p:attrNameLst>
                                      </p:cBhvr>
                                      <p:tavLst>
                                        <p:tav tm="0">
                                          <p:val>
                                            <p:fltVal val="0"/>
                                          </p:val>
                                        </p:tav>
                                        <p:tav tm="100000">
                                          <p:val>
                                            <p:strVal val="#ppt_w"/>
                                          </p:val>
                                        </p:tav>
                                      </p:tavLst>
                                    </p:anim>
                                    <p:anim calcmode="lin" valueType="num">
                                      <p:cBhvr>
                                        <p:cTn id="13" dur="500" fill="hold"/>
                                        <p:tgtEl>
                                          <p:spTgt spid="184324"/>
                                        </p:tgtEl>
                                        <p:attrNameLst>
                                          <p:attrName>ppt_h</p:attrName>
                                        </p:attrNameLst>
                                      </p:cBhvr>
                                      <p:tavLst>
                                        <p:tav tm="0">
                                          <p:val>
                                            <p:fltVal val="0"/>
                                          </p:val>
                                        </p:tav>
                                        <p:tav tm="100000">
                                          <p:val>
                                            <p:strVal val="#ppt_h"/>
                                          </p:val>
                                        </p:tav>
                                      </p:tavLst>
                                    </p:anim>
                                    <p:animEffect transition="in" filter="fade">
                                      <p:cBhvr>
                                        <p:cTn id="14" dur="500"/>
                                        <p:tgtEl>
                                          <p:spTgt spid="18432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84326"/>
                                        </p:tgtEl>
                                        <p:attrNameLst>
                                          <p:attrName>style.visibility</p:attrName>
                                        </p:attrNameLst>
                                      </p:cBhvr>
                                      <p:to>
                                        <p:strVal val="visible"/>
                                      </p:to>
                                    </p:set>
                                    <p:anim calcmode="lin" valueType="num">
                                      <p:cBhvr>
                                        <p:cTn id="19" dur="500" fill="hold"/>
                                        <p:tgtEl>
                                          <p:spTgt spid="184326"/>
                                        </p:tgtEl>
                                        <p:attrNameLst>
                                          <p:attrName>ppt_w</p:attrName>
                                        </p:attrNameLst>
                                      </p:cBhvr>
                                      <p:tavLst>
                                        <p:tav tm="0">
                                          <p:val>
                                            <p:fltVal val="0"/>
                                          </p:val>
                                        </p:tav>
                                        <p:tav tm="100000">
                                          <p:val>
                                            <p:strVal val="#ppt_w"/>
                                          </p:val>
                                        </p:tav>
                                      </p:tavLst>
                                    </p:anim>
                                    <p:anim calcmode="lin" valueType="num">
                                      <p:cBhvr>
                                        <p:cTn id="20" dur="500" fill="hold"/>
                                        <p:tgtEl>
                                          <p:spTgt spid="184326"/>
                                        </p:tgtEl>
                                        <p:attrNameLst>
                                          <p:attrName>ppt_h</p:attrName>
                                        </p:attrNameLst>
                                      </p:cBhvr>
                                      <p:tavLst>
                                        <p:tav tm="0">
                                          <p:val>
                                            <p:fltVal val="0"/>
                                          </p:val>
                                        </p:tav>
                                        <p:tav tm="100000">
                                          <p:val>
                                            <p:strVal val="#ppt_h"/>
                                          </p:val>
                                        </p:tav>
                                      </p:tavLst>
                                    </p:anim>
                                    <p:animEffect transition="in" filter="fade">
                                      <p:cBhvr>
                                        <p:cTn id="21" dur="500"/>
                                        <p:tgtEl>
                                          <p:spTgt spid="18432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184327"/>
                                        </p:tgtEl>
                                        <p:attrNameLst>
                                          <p:attrName>style.visibility</p:attrName>
                                        </p:attrNameLst>
                                      </p:cBhvr>
                                      <p:to>
                                        <p:strVal val="visible"/>
                                      </p:to>
                                    </p:set>
                                    <p:anim calcmode="lin" valueType="num">
                                      <p:cBhvr>
                                        <p:cTn id="26" dur="500" fill="hold"/>
                                        <p:tgtEl>
                                          <p:spTgt spid="184327"/>
                                        </p:tgtEl>
                                        <p:attrNameLst>
                                          <p:attrName>ppt_w</p:attrName>
                                        </p:attrNameLst>
                                      </p:cBhvr>
                                      <p:tavLst>
                                        <p:tav tm="0">
                                          <p:val>
                                            <p:fltVal val="0"/>
                                          </p:val>
                                        </p:tav>
                                        <p:tav tm="100000">
                                          <p:val>
                                            <p:strVal val="#ppt_w"/>
                                          </p:val>
                                        </p:tav>
                                      </p:tavLst>
                                    </p:anim>
                                    <p:anim calcmode="lin" valueType="num">
                                      <p:cBhvr>
                                        <p:cTn id="27" dur="500" fill="hold"/>
                                        <p:tgtEl>
                                          <p:spTgt spid="184327"/>
                                        </p:tgtEl>
                                        <p:attrNameLst>
                                          <p:attrName>ppt_h</p:attrName>
                                        </p:attrNameLst>
                                      </p:cBhvr>
                                      <p:tavLst>
                                        <p:tav tm="0">
                                          <p:val>
                                            <p:fltVal val="0"/>
                                          </p:val>
                                        </p:tav>
                                        <p:tav tm="100000">
                                          <p:val>
                                            <p:strVal val="#ppt_h"/>
                                          </p:val>
                                        </p:tav>
                                      </p:tavLst>
                                    </p:anim>
                                    <p:animEffect transition="in" filter="fade">
                                      <p:cBhvr>
                                        <p:cTn id="28" dur="500"/>
                                        <p:tgtEl>
                                          <p:spTgt spid="18432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xit" presetSubtype="0" fill="hold" nodeType="clickEffect">
                                  <p:stCondLst>
                                    <p:cond delay="0"/>
                                  </p:stCondLst>
                                  <p:childTnLst>
                                    <p:anim calcmode="lin" valueType="num">
                                      <p:cBhvr>
                                        <p:cTn id="32" dur="500"/>
                                        <p:tgtEl>
                                          <p:spTgt spid="184327"/>
                                        </p:tgtEl>
                                        <p:attrNameLst>
                                          <p:attrName>ppt_w</p:attrName>
                                        </p:attrNameLst>
                                      </p:cBhvr>
                                      <p:tavLst>
                                        <p:tav tm="0">
                                          <p:val>
                                            <p:strVal val="ppt_w"/>
                                          </p:val>
                                        </p:tav>
                                        <p:tav tm="100000">
                                          <p:val>
                                            <p:fltVal val="0"/>
                                          </p:val>
                                        </p:tav>
                                      </p:tavLst>
                                    </p:anim>
                                    <p:anim calcmode="lin" valueType="num">
                                      <p:cBhvr>
                                        <p:cTn id="33" dur="500"/>
                                        <p:tgtEl>
                                          <p:spTgt spid="184327"/>
                                        </p:tgtEl>
                                        <p:attrNameLst>
                                          <p:attrName>ppt_h</p:attrName>
                                        </p:attrNameLst>
                                      </p:cBhvr>
                                      <p:tavLst>
                                        <p:tav tm="0">
                                          <p:val>
                                            <p:strVal val="ppt_h"/>
                                          </p:val>
                                        </p:tav>
                                        <p:tav tm="100000">
                                          <p:val>
                                            <p:fltVal val="0"/>
                                          </p:val>
                                        </p:tav>
                                      </p:tavLst>
                                    </p:anim>
                                    <p:animEffect transition="out" filter="fade">
                                      <p:cBhvr>
                                        <p:cTn id="34" dur="500"/>
                                        <p:tgtEl>
                                          <p:spTgt spid="184327"/>
                                        </p:tgtEl>
                                      </p:cBhvr>
                                    </p:animEffect>
                                    <p:set>
                                      <p:cBhvr>
                                        <p:cTn id="35" dur="1" fill="hold">
                                          <p:stCondLst>
                                            <p:cond delay="499"/>
                                          </p:stCondLst>
                                        </p:cTn>
                                        <p:tgtEl>
                                          <p:spTgt spid="184327"/>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84328"/>
                                        </p:tgtEl>
                                        <p:attrNameLst>
                                          <p:attrName>style.visibility</p:attrName>
                                        </p:attrNameLst>
                                      </p:cBhvr>
                                      <p:to>
                                        <p:strVal val="visible"/>
                                      </p:to>
                                    </p:set>
                                    <p:anim calcmode="lin" valueType="num">
                                      <p:cBhvr>
                                        <p:cTn id="40" dur="500" fill="hold"/>
                                        <p:tgtEl>
                                          <p:spTgt spid="184328"/>
                                        </p:tgtEl>
                                        <p:attrNameLst>
                                          <p:attrName>ppt_w</p:attrName>
                                        </p:attrNameLst>
                                      </p:cBhvr>
                                      <p:tavLst>
                                        <p:tav tm="0">
                                          <p:val>
                                            <p:fltVal val="0"/>
                                          </p:val>
                                        </p:tav>
                                        <p:tav tm="100000">
                                          <p:val>
                                            <p:strVal val="#ppt_w"/>
                                          </p:val>
                                        </p:tav>
                                      </p:tavLst>
                                    </p:anim>
                                    <p:anim calcmode="lin" valueType="num">
                                      <p:cBhvr>
                                        <p:cTn id="41" dur="500" fill="hold"/>
                                        <p:tgtEl>
                                          <p:spTgt spid="184328"/>
                                        </p:tgtEl>
                                        <p:attrNameLst>
                                          <p:attrName>ppt_h</p:attrName>
                                        </p:attrNameLst>
                                      </p:cBhvr>
                                      <p:tavLst>
                                        <p:tav tm="0">
                                          <p:val>
                                            <p:fltVal val="0"/>
                                          </p:val>
                                        </p:tav>
                                        <p:tav tm="100000">
                                          <p:val>
                                            <p:strVal val="#ppt_h"/>
                                          </p:val>
                                        </p:tav>
                                      </p:tavLst>
                                    </p:anim>
                                    <p:animEffect transition="in" filter="fade">
                                      <p:cBhvr>
                                        <p:cTn id="42" dur="500"/>
                                        <p:tgtEl>
                                          <p:spTgt spid="184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4" grpId="0" animBg="1"/>
      <p:bldP spid="184326" grpId="0" animBg="1"/>
      <p:bldP spid="18432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5108" name="Picture 4" descr="Photo of PANAMA CANAL CARTOON. &#10;'The News Reaches Bogota.' Cartoon, 1903, by W.A. Rogers from the New York 'Herald,' showing President Theodore Roosevelt rudely presenting Colombia with the fait accompli of his Panama Canal Zone treaty with the new republic of Pana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100"/>
            <a:ext cx="9067800" cy="6819900"/>
          </a:xfrm>
          <a:prstGeom prst="rect">
            <a:avLst/>
          </a:prstGeom>
          <a:noFill/>
          <a:extLst>
            <a:ext uri="{909E8E84-426E-40DD-AFC4-6F175D3DCCD1}">
              <a14:hiddenFill xmlns:a14="http://schemas.microsoft.com/office/drawing/2010/main">
                <a:solidFill>
                  <a:srgbClr val="FFFFFF"/>
                </a:solidFill>
              </a14:hiddenFill>
            </a:ext>
          </a:extLst>
        </p:spPr>
      </p:pic>
      <p:pic>
        <p:nvPicPr>
          <p:cNvPr id="175109" name="Picture 5" descr="2184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0"/>
            <a:ext cx="8258175" cy="68643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75109"/>
                                        </p:tgtEl>
                                        <p:attrNameLst>
                                          <p:attrName>style.visibility</p:attrName>
                                        </p:attrNameLst>
                                      </p:cBhvr>
                                      <p:to>
                                        <p:strVal val="visible"/>
                                      </p:to>
                                    </p:set>
                                    <p:anim calcmode="lin" valueType="num">
                                      <p:cBhvr>
                                        <p:cTn id="7" dur="500" fill="hold"/>
                                        <p:tgtEl>
                                          <p:spTgt spid="175109"/>
                                        </p:tgtEl>
                                        <p:attrNameLst>
                                          <p:attrName>ppt_w</p:attrName>
                                        </p:attrNameLst>
                                      </p:cBhvr>
                                      <p:tavLst>
                                        <p:tav tm="0">
                                          <p:val>
                                            <p:fltVal val="0"/>
                                          </p:val>
                                        </p:tav>
                                        <p:tav tm="100000">
                                          <p:val>
                                            <p:strVal val="#ppt_w"/>
                                          </p:val>
                                        </p:tav>
                                      </p:tavLst>
                                    </p:anim>
                                    <p:anim calcmode="lin" valueType="num">
                                      <p:cBhvr>
                                        <p:cTn id="8" dur="500" fill="hold"/>
                                        <p:tgtEl>
                                          <p:spTgt spid="175109"/>
                                        </p:tgtEl>
                                        <p:attrNameLst>
                                          <p:attrName>ppt_h</p:attrName>
                                        </p:attrNameLst>
                                      </p:cBhvr>
                                      <p:tavLst>
                                        <p:tav tm="0">
                                          <p:val>
                                            <p:fltVal val="0"/>
                                          </p:val>
                                        </p:tav>
                                        <p:tav tm="100000">
                                          <p:val>
                                            <p:strVal val="#ppt_h"/>
                                          </p:val>
                                        </p:tav>
                                      </p:tavLst>
                                    </p:anim>
                                    <p:animEffect transition="in" filter="fade">
                                      <p:cBhvr>
                                        <p:cTn id="9" dur="500"/>
                                        <p:tgtEl>
                                          <p:spTgt spid="175109"/>
                                        </p:tgtEl>
                                      </p:cBhvr>
                                    </p:animEffect>
                                  </p:childTnLst>
                                </p:cTn>
                              </p:par>
                              <p:par>
                                <p:cTn id="10" presetID="53" presetClass="exit" presetSubtype="0" fill="hold" nodeType="withEffect">
                                  <p:stCondLst>
                                    <p:cond delay="0"/>
                                  </p:stCondLst>
                                  <p:childTnLst>
                                    <p:anim calcmode="lin" valueType="num">
                                      <p:cBhvr>
                                        <p:cTn id="11" dur="500"/>
                                        <p:tgtEl>
                                          <p:spTgt spid="175108"/>
                                        </p:tgtEl>
                                        <p:attrNameLst>
                                          <p:attrName>ppt_w</p:attrName>
                                        </p:attrNameLst>
                                      </p:cBhvr>
                                      <p:tavLst>
                                        <p:tav tm="0">
                                          <p:val>
                                            <p:strVal val="ppt_w"/>
                                          </p:val>
                                        </p:tav>
                                        <p:tav tm="100000">
                                          <p:val>
                                            <p:fltVal val="0"/>
                                          </p:val>
                                        </p:tav>
                                      </p:tavLst>
                                    </p:anim>
                                    <p:anim calcmode="lin" valueType="num">
                                      <p:cBhvr>
                                        <p:cTn id="12" dur="500"/>
                                        <p:tgtEl>
                                          <p:spTgt spid="175108"/>
                                        </p:tgtEl>
                                        <p:attrNameLst>
                                          <p:attrName>ppt_h</p:attrName>
                                        </p:attrNameLst>
                                      </p:cBhvr>
                                      <p:tavLst>
                                        <p:tav tm="0">
                                          <p:val>
                                            <p:strVal val="ppt_h"/>
                                          </p:val>
                                        </p:tav>
                                        <p:tav tm="100000">
                                          <p:val>
                                            <p:fltVal val="0"/>
                                          </p:val>
                                        </p:tav>
                                      </p:tavLst>
                                    </p:anim>
                                    <p:animEffect transition="out" filter="fade">
                                      <p:cBhvr>
                                        <p:cTn id="13" dur="500"/>
                                        <p:tgtEl>
                                          <p:spTgt spid="175108"/>
                                        </p:tgtEl>
                                      </p:cBhvr>
                                    </p:animEffect>
                                    <p:set>
                                      <p:cBhvr>
                                        <p:cTn id="14" dur="1" fill="hold">
                                          <p:stCondLst>
                                            <p:cond delay="499"/>
                                          </p:stCondLst>
                                        </p:cTn>
                                        <p:tgtEl>
                                          <p:spTgt spid="1751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0" y="0"/>
            <a:ext cx="9144000" cy="1066800"/>
          </a:xfrm>
        </p:spPr>
        <p:txBody>
          <a:bodyPr/>
          <a:lstStyle/>
          <a:p>
            <a:r>
              <a:rPr lang="en-US" altLang="en-US" sz="4000">
                <a:solidFill>
                  <a:schemeClr val="tx1"/>
                </a:solidFill>
                <a:latin typeface="Calibri" pitchFamily="34" charset="0"/>
              </a:rPr>
              <a:t>U.S. Imperialism: </a:t>
            </a:r>
            <a:r>
              <a:rPr lang="en-US" altLang="en-US" sz="4800" u="sng">
                <a:solidFill>
                  <a:schemeClr val="folHlink"/>
                </a:solidFill>
                <a:latin typeface="Calibri" pitchFamily="34" charset="0"/>
              </a:rPr>
              <a:t>MEXICO</a:t>
            </a:r>
          </a:p>
        </p:txBody>
      </p:sp>
      <p:pic>
        <p:nvPicPr>
          <p:cNvPr id="185347" name="Picture 3" descr="203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3000"/>
            <a:ext cx="9144000" cy="52117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5348" name="Rectangle 4"/>
          <p:cNvSpPr>
            <a:spLocks noChangeArrowheads="1"/>
          </p:cNvSpPr>
          <p:nvPr/>
        </p:nvSpPr>
        <p:spPr bwMode="auto">
          <a:xfrm>
            <a:off x="4267200" y="2438400"/>
            <a:ext cx="2362200" cy="1295400"/>
          </a:xfrm>
          <a:prstGeom prst="rect">
            <a:avLst/>
          </a:prstGeom>
          <a:noFill/>
          <a:ln w="3810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350" name="AutoShape 6"/>
          <p:cNvSpPr>
            <a:spLocks noChangeArrowheads="1"/>
          </p:cNvSpPr>
          <p:nvPr/>
        </p:nvSpPr>
        <p:spPr bwMode="auto">
          <a:xfrm>
            <a:off x="685800" y="152400"/>
            <a:ext cx="7924800" cy="1524000"/>
          </a:xfrm>
          <a:prstGeom prst="wedgeRectCallout">
            <a:avLst>
              <a:gd name="adj1" fmla="val 10134"/>
              <a:gd name="adj2" fmla="val 110731"/>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5000"/>
              </a:lnSpc>
            </a:pPr>
            <a:r>
              <a:rPr lang="en-US" altLang="en-US" sz="3600">
                <a:latin typeface="Calibri" pitchFamily="34" charset="0"/>
              </a:rPr>
              <a:t>The USA tried to intervene in Mexican affairs when Huerta overthrew Diaz &amp; again when Carranza overthrew Huerta</a:t>
            </a:r>
          </a:p>
        </p:txBody>
      </p:sp>
      <p:sp>
        <p:nvSpPr>
          <p:cNvPr id="185351" name="AutoShape 7"/>
          <p:cNvSpPr>
            <a:spLocks noChangeArrowheads="1"/>
          </p:cNvSpPr>
          <p:nvPr/>
        </p:nvSpPr>
        <p:spPr bwMode="auto">
          <a:xfrm>
            <a:off x="304800" y="4064880"/>
            <a:ext cx="4267200" cy="1981200"/>
          </a:xfrm>
          <a:prstGeom prst="wedgeRectCallout">
            <a:avLst>
              <a:gd name="adj1" fmla="val 49968"/>
              <a:gd name="adj2" fmla="val -115625"/>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5000"/>
              </a:lnSpc>
            </a:pPr>
            <a:r>
              <a:rPr lang="en-US" altLang="en-US" sz="3200" dirty="0">
                <a:latin typeface="Calibri" pitchFamily="34" charset="0"/>
              </a:rPr>
              <a:t>Mexico &amp; the USA almost went to war when Mexican rebel </a:t>
            </a:r>
            <a:r>
              <a:rPr lang="en-US" altLang="en-US" sz="3200" dirty="0" err="1">
                <a:latin typeface="Calibri" pitchFamily="34" charset="0"/>
              </a:rPr>
              <a:t>Pancho</a:t>
            </a:r>
            <a:r>
              <a:rPr lang="en-US" altLang="en-US" sz="3200" dirty="0">
                <a:latin typeface="Calibri" pitchFamily="34" charset="0"/>
              </a:rPr>
              <a:t> Villa killed 33 Americans</a:t>
            </a:r>
          </a:p>
        </p:txBody>
      </p:sp>
      <p:pic>
        <p:nvPicPr>
          <p:cNvPr id="185352" name="Picture 8" descr="Francisco &quot;Pancho&quot; Villa in cavalry fighting form">
            <a:hlinkClick r:id="rId3" tooltip="Francisco &quot;Pancho&quot; Villa in cavalry fighting form"/>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40891"/>
            <a:ext cx="3776663" cy="4343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5361" name="Picture 17" descr="The_Granger_Collection_00412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1600" y="0"/>
            <a:ext cx="6858000" cy="6827838"/>
          </a:xfrm>
          <a:prstGeom prst="rect">
            <a:avLst/>
          </a:prstGeom>
          <a:noFill/>
          <a:extLst>
            <a:ext uri="{909E8E84-426E-40DD-AFC4-6F175D3DCCD1}">
              <a14:hiddenFill xmlns:a14="http://schemas.microsoft.com/office/drawing/2010/main">
                <a:solidFill>
                  <a:srgbClr val="FFFFFF"/>
                </a:solidFill>
              </a14:hiddenFill>
            </a:ext>
          </a:extLst>
        </p:spPr>
      </p:pic>
      <p:sp>
        <p:nvSpPr>
          <p:cNvPr id="185362" name="AutoShape 18"/>
          <p:cNvSpPr>
            <a:spLocks noChangeArrowheads="1"/>
          </p:cNvSpPr>
          <p:nvPr/>
        </p:nvSpPr>
        <p:spPr bwMode="auto">
          <a:xfrm>
            <a:off x="1888331" y="3645468"/>
            <a:ext cx="5943600" cy="1981200"/>
          </a:xfrm>
          <a:prstGeom prst="wedgeRectCallout">
            <a:avLst>
              <a:gd name="adj1" fmla="val 39630"/>
              <a:gd name="adj2" fmla="val -123477"/>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5000"/>
              </a:lnSpc>
            </a:pPr>
            <a:r>
              <a:rPr lang="en-US" altLang="en-US" sz="2800" dirty="0">
                <a:latin typeface="Calibri" pitchFamily="34" charset="0"/>
              </a:rPr>
              <a:t>Under Wilson “Missionary diplomacy” the US denied recognition to governments it considered hostile to it’s interest</a:t>
            </a:r>
            <a:r>
              <a:rPr lang="en-US" altLang="en-US" sz="3600" dirty="0">
                <a:latin typeface="Calibr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85347"/>
                                        </p:tgtEl>
                                      </p:cBhvr>
                                      <p:by x="200000" y="200000"/>
                                    </p:animScale>
                                  </p:childTnLst>
                                </p:cTn>
                              </p:par>
                              <p:par>
                                <p:cTn id="7" presetID="35" presetClass="path" presetSubtype="0" accel="50000" decel="50000" fill="hold" nodeType="withEffect">
                                  <p:stCondLst>
                                    <p:cond delay="0"/>
                                  </p:stCondLst>
                                  <p:childTnLst>
                                    <p:animMotion origin="layout" path="M 0 2.22222E-6 L -0.44167 -0.00209 " pathEditMode="relative" rAng="0" ptsTypes="AA">
                                      <p:cBhvr>
                                        <p:cTn id="8" dur="2000" fill="hold"/>
                                        <p:tgtEl>
                                          <p:spTgt spid="185347"/>
                                        </p:tgtEl>
                                        <p:attrNameLst>
                                          <p:attrName>ppt_x</p:attrName>
                                          <p:attrName>ppt_y</p:attrName>
                                        </p:attrNameLst>
                                      </p:cBhvr>
                                      <p:rCtr x="-22083" y="-116"/>
                                    </p:animMotion>
                                  </p:childTnLst>
                                </p:cTn>
                              </p:par>
                            </p:childTnLst>
                          </p:cTn>
                        </p:par>
                        <p:par>
                          <p:cTn id="9" fill="hold" nodeType="afterGroup">
                            <p:stCondLst>
                              <p:cond delay="2000"/>
                            </p:stCondLst>
                            <p:childTnLst>
                              <p:par>
                                <p:cTn id="10" presetID="53" presetClass="entr" presetSubtype="0" fill="hold" grpId="0" nodeType="afterEffect">
                                  <p:stCondLst>
                                    <p:cond delay="0"/>
                                  </p:stCondLst>
                                  <p:childTnLst>
                                    <p:set>
                                      <p:cBhvr>
                                        <p:cTn id="11" dur="1" fill="hold">
                                          <p:stCondLst>
                                            <p:cond delay="0"/>
                                          </p:stCondLst>
                                        </p:cTn>
                                        <p:tgtEl>
                                          <p:spTgt spid="185348"/>
                                        </p:tgtEl>
                                        <p:attrNameLst>
                                          <p:attrName>style.visibility</p:attrName>
                                        </p:attrNameLst>
                                      </p:cBhvr>
                                      <p:to>
                                        <p:strVal val="visible"/>
                                      </p:to>
                                    </p:set>
                                    <p:anim calcmode="lin" valueType="num">
                                      <p:cBhvr>
                                        <p:cTn id="12" dur="500" fill="hold"/>
                                        <p:tgtEl>
                                          <p:spTgt spid="185348"/>
                                        </p:tgtEl>
                                        <p:attrNameLst>
                                          <p:attrName>ppt_w</p:attrName>
                                        </p:attrNameLst>
                                      </p:cBhvr>
                                      <p:tavLst>
                                        <p:tav tm="0">
                                          <p:val>
                                            <p:fltVal val="0"/>
                                          </p:val>
                                        </p:tav>
                                        <p:tav tm="100000">
                                          <p:val>
                                            <p:strVal val="#ppt_w"/>
                                          </p:val>
                                        </p:tav>
                                      </p:tavLst>
                                    </p:anim>
                                    <p:anim calcmode="lin" valueType="num">
                                      <p:cBhvr>
                                        <p:cTn id="13" dur="500" fill="hold"/>
                                        <p:tgtEl>
                                          <p:spTgt spid="185348"/>
                                        </p:tgtEl>
                                        <p:attrNameLst>
                                          <p:attrName>ppt_h</p:attrName>
                                        </p:attrNameLst>
                                      </p:cBhvr>
                                      <p:tavLst>
                                        <p:tav tm="0">
                                          <p:val>
                                            <p:fltVal val="0"/>
                                          </p:val>
                                        </p:tav>
                                        <p:tav tm="100000">
                                          <p:val>
                                            <p:strVal val="#ppt_h"/>
                                          </p:val>
                                        </p:tav>
                                      </p:tavLst>
                                    </p:anim>
                                    <p:animEffect transition="in" filter="fade">
                                      <p:cBhvr>
                                        <p:cTn id="14" dur="500"/>
                                        <p:tgtEl>
                                          <p:spTgt spid="18534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85350"/>
                                        </p:tgtEl>
                                        <p:attrNameLst>
                                          <p:attrName>style.visibility</p:attrName>
                                        </p:attrNameLst>
                                      </p:cBhvr>
                                      <p:to>
                                        <p:strVal val="visible"/>
                                      </p:to>
                                    </p:set>
                                    <p:anim calcmode="lin" valueType="num">
                                      <p:cBhvr>
                                        <p:cTn id="19" dur="500" fill="hold"/>
                                        <p:tgtEl>
                                          <p:spTgt spid="185350"/>
                                        </p:tgtEl>
                                        <p:attrNameLst>
                                          <p:attrName>ppt_w</p:attrName>
                                        </p:attrNameLst>
                                      </p:cBhvr>
                                      <p:tavLst>
                                        <p:tav tm="0">
                                          <p:val>
                                            <p:fltVal val="0"/>
                                          </p:val>
                                        </p:tav>
                                        <p:tav tm="100000">
                                          <p:val>
                                            <p:strVal val="#ppt_w"/>
                                          </p:val>
                                        </p:tav>
                                      </p:tavLst>
                                    </p:anim>
                                    <p:anim calcmode="lin" valueType="num">
                                      <p:cBhvr>
                                        <p:cTn id="20" dur="500" fill="hold"/>
                                        <p:tgtEl>
                                          <p:spTgt spid="185350"/>
                                        </p:tgtEl>
                                        <p:attrNameLst>
                                          <p:attrName>ppt_h</p:attrName>
                                        </p:attrNameLst>
                                      </p:cBhvr>
                                      <p:tavLst>
                                        <p:tav tm="0">
                                          <p:val>
                                            <p:fltVal val="0"/>
                                          </p:val>
                                        </p:tav>
                                        <p:tav tm="100000">
                                          <p:val>
                                            <p:strVal val="#ppt_h"/>
                                          </p:val>
                                        </p:tav>
                                      </p:tavLst>
                                    </p:anim>
                                    <p:animEffect transition="in" filter="fade">
                                      <p:cBhvr>
                                        <p:cTn id="21" dur="500"/>
                                        <p:tgtEl>
                                          <p:spTgt spid="1853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185361"/>
                                        </p:tgtEl>
                                        <p:attrNameLst>
                                          <p:attrName>style.visibility</p:attrName>
                                        </p:attrNameLst>
                                      </p:cBhvr>
                                      <p:to>
                                        <p:strVal val="visible"/>
                                      </p:to>
                                    </p:set>
                                    <p:anim calcmode="lin" valueType="num">
                                      <p:cBhvr>
                                        <p:cTn id="26" dur="500" fill="hold"/>
                                        <p:tgtEl>
                                          <p:spTgt spid="185361"/>
                                        </p:tgtEl>
                                        <p:attrNameLst>
                                          <p:attrName>ppt_w</p:attrName>
                                        </p:attrNameLst>
                                      </p:cBhvr>
                                      <p:tavLst>
                                        <p:tav tm="0">
                                          <p:val>
                                            <p:fltVal val="0"/>
                                          </p:val>
                                        </p:tav>
                                        <p:tav tm="100000">
                                          <p:val>
                                            <p:strVal val="#ppt_w"/>
                                          </p:val>
                                        </p:tav>
                                      </p:tavLst>
                                    </p:anim>
                                    <p:anim calcmode="lin" valueType="num">
                                      <p:cBhvr>
                                        <p:cTn id="27" dur="500" fill="hold"/>
                                        <p:tgtEl>
                                          <p:spTgt spid="185361"/>
                                        </p:tgtEl>
                                        <p:attrNameLst>
                                          <p:attrName>ppt_h</p:attrName>
                                        </p:attrNameLst>
                                      </p:cBhvr>
                                      <p:tavLst>
                                        <p:tav tm="0">
                                          <p:val>
                                            <p:fltVal val="0"/>
                                          </p:val>
                                        </p:tav>
                                        <p:tav tm="100000">
                                          <p:val>
                                            <p:strVal val="#ppt_h"/>
                                          </p:val>
                                        </p:tav>
                                      </p:tavLst>
                                    </p:anim>
                                    <p:animEffect transition="in" filter="fade">
                                      <p:cBhvr>
                                        <p:cTn id="28" dur="500"/>
                                        <p:tgtEl>
                                          <p:spTgt spid="18536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xit" presetSubtype="0" fill="hold" grpId="1" nodeType="clickEffect">
                                  <p:stCondLst>
                                    <p:cond delay="0"/>
                                  </p:stCondLst>
                                  <p:childTnLst>
                                    <p:anim calcmode="lin" valueType="num">
                                      <p:cBhvr>
                                        <p:cTn id="32" dur="500"/>
                                        <p:tgtEl>
                                          <p:spTgt spid="185350"/>
                                        </p:tgtEl>
                                        <p:attrNameLst>
                                          <p:attrName>ppt_w</p:attrName>
                                        </p:attrNameLst>
                                      </p:cBhvr>
                                      <p:tavLst>
                                        <p:tav tm="0">
                                          <p:val>
                                            <p:strVal val="ppt_w"/>
                                          </p:val>
                                        </p:tav>
                                        <p:tav tm="100000">
                                          <p:val>
                                            <p:fltVal val="0"/>
                                          </p:val>
                                        </p:tav>
                                      </p:tavLst>
                                    </p:anim>
                                    <p:anim calcmode="lin" valueType="num">
                                      <p:cBhvr>
                                        <p:cTn id="33" dur="500"/>
                                        <p:tgtEl>
                                          <p:spTgt spid="185350"/>
                                        </p:tgtEl>
                                        <p:attrNameLst>
                                          <p:attrName>ppt_h</p:attrName>
                                        </p:attrNameLst>
                                      </p:cBhvr>
                                      <p:tavLst>
                                        <p:tav tm="0">
                                          <p:val>
                                            <p:strVal val="ppt_h"/>
                                          </p:val>
                                        </p:tav>
                                        <p:tav tm="100000">
                                          <p:val>
                                            <p:fltVal val="0"/>
                                          </p:val>
                                        </p:tav>
                                      </p:tavLst>
                                    </p:anim>
                                    <p:animEffect transition="out" filter="fade">
                                      <p:cBhvr>
                                        <p:cTn id="34" dur="500"/>
                                        <p:tgtEl>
                                          <p:spTgt spid="185350"/>
                                        </p:tgtEl>
                                      </p:cBhvr>
                                    </p:animEffect>
                                    <p:set>
                                      <p:cBhvr>
                                        <p:cTn id="35" dur="1" fill="hold">
                                          <p:stCondLst>
                                            <p:cond delay="499"/>
                                          </p:stCondLst>
                                        </p:cTn>
                                        <p:tgtEl>
                                          <p:spTgt spid="185350"/>
                                        </p:tgtEl>
                                        <p:attrNameLst>
                                          <p:attrName>style.visibility</p:attrName>
                                        </p:attrNameLst>
                                      </p:cBhvr>
                                      <p:to>
                                        <p:strVal val="hidden"/>
                                      </p:to>
                                    </p:set>
                                  </p:childTnLst>
                                </p:cTn>
                              </p:par>
                              <p:par>
                                <p:cTn id="36" presetID="53" presetClass="exit" presetSubtype="0" fill="hold" nodeType="withEffect">
                                  <p:stCondLst>
                                    <p:cond delay="0"/>
                                  </p:stCondLst>
                                  <p:childTnLst>
                                    <p:anim calcmode="lin" valueType="num">
                                      <p:cBhvr>
                                        <p:cTn id="37" dur="500"/>
                                        <p:tgtEl>
                                          <p:spTgt spid="185361"/>
                                        </p:tgtEl>
                                        <p:attrNameLst>
                                          <p:attrName>ppt_w</p:attrName>
                                        </p:attrNameLst>
                                      </p:cBhvr>
                                      <p:tavLst>
                                        <p:tav tm="0">
                                          <p:val>
                                            <p:strVal val="ppt_w"/>
                                          </p:val>
                                        </p:tav>
                                        <p:tav tm="100000">
                                          <p:val>
                                            <p:fltVal val="0"/>
                                          </p:val>
                                        </p:tav>
                                      </p:tavLst>
                                    </p:anim>
                                    <p:anim calcmode="lin" valueType="num">
                                      <p:cBhvr>
                                        <p:cTn id="38" dur="500"/>
                                        <p:tgtEl>
                                          <p:spTgt spid="185361"/>
                                        </p:tgtEl>
                                        <p:attrNameLst>
                                          <p:attrName>ppt_h</p:attrName>
                                        </p:attrNameLst>
                                      </p:cBhvr>
                                      <p:tavLst>
                                        <p:tav tm="0">
                                          <p:val>
                                            <p:strVal val="ppt_h"/>
                                          </p:val>
                                        </p:tav>
                                        <p:tav tm="100000">
                                          <p:val>
                                            <p:fltVal val="0"/>
                                          </p:val>
                                        </p:tav>
                                      </p:tavLst>
                                    </p:anim>
                                    <p:animEffect transition="out" filter="fade">
                                      <p:cBhvr>
                                        <p:cTn id="39" dur="500"/>
                                        <p:tgtEl>
                                          <p:spTgt spid="185361"/>
                                        </p:tgtEl>
                                      </p:cBhvr>
                                    </p:animEffect>
                                    <p:set>
                                      <p:cBhvr>
                                        <p:cTn id="40" dur="1" fill="hold">
                                          <p:stCondLst>
                                            <p:cond delay="499"/>
                                          </p:stCondLst>
                                        </p:cTn>
                                        <p:tgtEl>
                                          <p:spTgt spid="185361"/>
                                        </p:tgtEl>
                                        <p:attrNameLst>
                                          <p:attrName>style.visibility</p:attrName>
                                        </p:attrNameLst>
                                      </p:cBhvr>
                                      <p:to>
                                        <p:strVal val="hidden"/>
                                      </p:to>
                                    </p:set>
                                  </p:childTnLst>
                                </p:cTn>
                              </p:par>
                              <p:par>
                                <p:cTn id="41" presetID="53" presetClass="entr" presetSubtype="0" fill="hold" grpId="0" nodeType="withEffect">
                                  <p:stCondLst>
                                    <p:cond delay="0"/>
                                  </p:stCondLst>
                                  <p:childTnLst>
                                    <p:set>
                                      <p:cBhvr>
                                        <p:cTn id="42" dur="1" fill="hold">
                                          <p:stCondLst>
                                            <p:cond delay="0"/>
                                          </p:stCondLst>
                                        </p:cTn>
                                        <p:tgtEl>
                                          <p:spTgt spid="185351"/>
                                        </p:tgtEl>
                                        <p:attrNameLst>
                                          <p:attrName>style.visibility</p:attrName>
                                        </p:attrNameLst>
                                      </p:cBhvr>
                                      <p:to>
                                        <p:strVal val="visible"/>
                                      </p:to>
                                    </p:set>
                                    <p:anim calcmode="lin" valueType="num">
                                      <p:cBhvr>
                                        <p:cTn id="43" dur="500" fill="hold"/>
                                        <p:tgtEl>
                                          <p:spTgt spid="185351"/>
                                        </p:tgtEl>
                                        <p:attrNameLst>
                                          <p:attrName>ppt_w</p:attrName>
                                        </p:attrNameLst>
                                      </p:cBhvr>
                                      <p:tavLst>
                                        <p:tav tm="0">
                                          <p:val>
                                            <p:fltVal val="0"/>
                                          </p:val>
                                        </p:tav>
                                        <p:tav tm="100000">
                                          <p:val>
                                            <p:strVal val="#ppt_w"/>
                                          </p:val>
                                        </p:tav>
                                      </p:tavLst>
                                    </p:anim>
                                    <p:anim calcmode="lin" valueType="num">
                                      <p:cBhvr>
                                        <p:cTn id="44" dur="500" fill="hold"/>
                                        <p:tgtEl>
                                          <p:spTgt spid="185351"/>
                                        </p:tgtEl>
                                        <p:attrNameLst>
                                          <p:attrName>ppt_h</p:attrName>
                                        </p:attrNameLst>
                                      </p:cBhvr>
                                      <p:tavLst>
                                        <p:tav tm="0">
                                          <p:val>
                                            <p:fltVal val="0"/>
                                          </p:val>
                                        </p:tav>
                                        <p:tav tm="100000">
                                          <p:val>
                                            <p:strVal val="#ppt_h"/>
                                          </p:val>
                                        </p:tav>
                                      </p:tavLst>
                                    </p:anim>
                                    <p:animEffect transition="in" filter="fade">
                                      <p:cBhvr>
                                        <p:cTn id="45" dur="500"/>
                                        <p:tgtEl>
                                          <p:spTgt spid="185351"/>
                                        </p:tgtEl>
                                      </p:cBhvr>
                                    </p:animEffect>
                                  </p:childTnLst>
                                </p:cTn>
                              </p:par>
                            </p:childTnLst>
                          </p:cTn>
                        </p:par>
                        <p:par>
                          <p:cTn id="46" fill="hold" nodeType="afterGroup">
                            <p:stCondLst>
                              <p:cond delay="500"/>
                            </p:stCondLst>
                            <p:childTnLst>
                              <p:par>
                                <p:cTn id="47" presetID="10" presetClass="entr" presetSubtype="0" fill="hold" nodeType="afterEffect">
                                  <p:stCondLst>
                                    <p:cond delay="0"/>
                                  </p:stCondLst>
                                  <p:childTnLst>
                                    <p:set>
                                      <p:cBhvr>
                                        <p:cTn id="48" dur="1" fill="hold">
                                          <p:stCondLst>
                                            <p:cond delay="0"/>
                                          </p:stCondLst>
                                        </p:cTn>
                                        <p:tgtEl>
                                          <p:spTgt spid="185352"/>
                                        </p:tgtEl>
                                        <p:attrNameLst>
                                          <p:attrName>style.visibility</p:attrName>
                                        </p:attrNameLst>
                                      </p:cBhvr>
                                      <p:to>
                                        <p:strVal val="visible"/>
                                      </p:to>
                                    </p:set>
                                    <p:animEffect transition="in" filter="fade">
                                      <p:cBhvr>
                                        <p:cTn id="49" dur="2000"/>
                                        <p:tgtEl>
                                          <p:spTgt spid="18535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185362"/>
                                        </p:tgtEl>
                                        <p:attrNameLst>
                                          <p:attrName>style.visibility</p:attrName>
                                        </p:attrNameLst>
                                      </p:cBhvr>
                                      <p:to>
                                        <p:strVal val="visible"/>
                                      </p:to>
                                    </p:set>
                                    <p:anim calcmode="lin" valueType="num">
                                      <p:cBhvr>
                                        <p:cTn id="54" dur="500" fill="hold"/>
                                        <p:tgtEl>
                                          <p:spTgt spid="185362"/>
                                        </p:tgtEl>
                                        <p:attrNameLst>
                                          <p:attrName>ppt_w</p:attrName>
                                        </p:attrNameLst>
                                      </p:cBhvr>
                                      <p:tavLst>
                                        <p:tav tm="0">
                                          <p:val>
                                            <p:fltVal val="0"/>
                                          </p:val>
                                        </p:tav>
                                        <p:tav tm="100000">
                                          <p:val>
                                            <p:strVal val="#ppt_w"/>
                                          </p:val>
                                        </p:tav>
                                      </p:tavLst>
                                    </p:anim>
                                    <p:anim calcmode="lin" valueType="num">
                                      <p:cBhvr>
                                        <p:cTn id="55" dur="500" fill="hold"/>
                                        <p:tgtEl>
                                          <p:spTgt spid="185362"/>
                                        </p:tgtEl>
                                        <p:attrNameLst>
                                          <p:attrName>ppt_h</p:attrName>
                                        </p:attrNameLst>
                                      </p:cBhvr>
                                      <p:tavLst>
                                        <p:tav tm="0">
                                          <p:val>
                                            <p:fltVal val="0"/>
                                          </p:val>
                                        </p:tav>
                                        <p:tav tm="100000">
                                          <p:val>
                                            <p:strVal val="#ppt_h"/>
                                          </p:val>
                                        </p:tav>
                                      </p:tavLst>
                                    </p:anim>
                                    <p:animEffect transition="in" filter="fade">
                                      <p:cBhvr>
                                        <p:cTn id="56" dur="500"/>
                                        <p:tgtEl>
                                          <p:spTgt spid="18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8" grpId="0" animBg="1"/>
      <p:bldP spid="185350" grpId="0" animBg="1"/>
      <p:bldP spid="185350" grpId="1" animBg="1"/>
      <p:bldP spid="185351" grpId="0" animBg="1"/>
      <p:bldP spid="18536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914400" y="0"/>
            <a:ext cx="8229600" cy="1143000"/>
          </a:xfrm>
        </p:spPr>
        <p:txBody>
          <a:bodyPr/>
          <a:lstStyle/>
          <a:p>
            <a:pPr algn="r"/>
            <a:r>
              <a:rPr lang="en-US" altLang="en-US" sz="4000"/>
              <a:t>America’s Changing Role in the World </a:t>
            </a:r>
          </a:p>
        </p:txBody>
      </p:sp>
      <p:sp>
        <p:nvSpPr>
          <p:cNvPr id="137219" name="Rectangle 3"/>
          <p:cNvSpPr>
            <a:spLocks noGrp="1" noChangeArrowheads="1"/>
          </p:cNvSpPr>
          <p:nvPr>
            <p:ph type="body" idx="1"/>
          </p:nvPr>
        </p:nvSpPr>
        <p:spPr>
          <a:xfrm>
            <a:off x="914400" y="1066800"/>
            <a:ext cx="6629400" cy="5791200"/>
          </a:xfrm>
        </p:spPr>
        <p:txBody>
          <a:bodyPr/>
          <a:lstStyle/>
          <a:p>
            <a:r>
              <a:rPr lang="en-US" altLang="en-US" sz="3200" dirty="0"/>
              <a:t>From 1790 to 1900, the U.S. expanded its role in world affairs:</a:t>
            </a:r>
          </a:p>
          <a:p>
            <a:pPr lvl="1"/>
            <a:r>
              <a:rPr lang="en-US" altLang="en-US" sz="3200" dirty="0"/>
              <a:t>In 1796, George Washington promoted  a policy </a:t>
            </a:r>
            <a:br>
              <a:rPr lang="en-US" altLang="en-US" sz="3200" dirty="0"/>
            </a:br>
            <a:r>
              <a:rPr lang="en-US" altLang="en-US" sz="3200" dirty="0"/>
              <a:t>of neutrality &amp; </a:t>
            </a:r>
            <a:br>
              <a:rPr lang="en-US" altLang="en-US" sz="3200" dirty="0"/>
            </a:br>
            <a:r>
              <a:rPr lang="en-US" altLang="en-US" sz="3200" dirty="0"/>
              <a:t>warned against </a:t>
            </a:r>
            <a:br>
              <a:rPr lang="en-US" altLang="en-US" sz="3200" dirty="0"/>
            </a:br>
            <a:r>
              <a:rPr lang="en-US" altLang="en-US" sz="3200" dirty="0"/>
              <a:t>alliances with </a:t>
            </a:r>
            <a:br>
              <a:rPr lang="en-US" altLang="en-US" sz="3200" dirty="0"/>
            </a:br>
            <a:r>
              <a:rPr lang="en-US" altLang="en-US" sz="3200" dirty="0"/>
              <a:t>foreign nations</a:t>
            </a:r>
            <a:r>
              <a:rPr lang="en-US" altLang="en-US" dirty="0"/>
              <a:t> </a:t>
            </a:r>
            <a:br>
              <a:rPr lang="en-US" altLang="en-US" dirty="0"/>
            </a:br>
            <a:r>
              <a:rPr lang="en-US" altLang="en-US" dirty="0"/>
              <a:t>(especially Europe)</a:t>
            </a:r>
          </a:p>
        </p:txBody>
      </p:sp>
      <p:pic>
        <p:nvPicPr>
          <p:cNvPr id="137222" name="Picture 6" descr="6a00e54f195bd88834010535c97e50970c-800w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124200"/>
            <a:ext cx="2765425"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37222"/>
                                        </p:tgtEl>
                                        <p:attrNameLst>
                                          <p:attrName>style.visibility</p:attrName>
                                        </p:attrNameLst>
                                      </p:cBhvr>
                                      <p:to>
                                        <p:strVal val="visible"/>
                                      </p:to>
                                    </p:set>
                                    <p:anim calcmode="lin" valueType="num">
                                      <p:cBhvr>
                                        <p:cTn id="7" dur="500" fill="hold"/>
                                        <p:tgtEl>
                                          <p:spTgt spid="137222"/>
                                        </p:tgtEl>
                                        <p:attrNameLst>
                                          <p:attrName>ppt_w</p:attrName>
                                        </p:attrNameLst>
                                      </p:cBhvr>
                                      <p:tavLst>
                                        <p:tav tm="0">
                                          <p:val>
                                            <p:fltVal val="0"/>
                                          </p:val>
                                        </p:tav>
                                        <p:tav tm="100000">
                                          <p:val>
                                            <p:strVal val="#ppt_w"/>
                                          </p:val>
                                        </p:tav>
                                      </p:tavLst>
                                    </p:anim>
                                    <p:anim calcmode="lin" valueType="num">
                                      <p:cBhvr>
                                        <p:cTn id="8" dur="500" fill="hold"/>
                                        <p:tgtEl>
                                          <p:spTgt spid="137222"/>
                                        </p:tgtEl>
                                        <p:attrNameLst>
                                          <p:attrName>ppt_h</p:attrName>
                                        </p:attrNameLst>
                                      </p:cBhvr>
                                      <p:tavLst>
                                        <p:tav tm="0">
                                          <p:val>
                                            <p:fltVal val="0"/>
                                          </p:val>
                                        </p:tav>
                                        <p:tav tm="100000">
                                          <p:val>
                                            <p:strVal val="#ppt_h"/>
                                          </p:val>
                                        </p:tav>
                                      </p:tavLst>
                                    </p:anim>
                                    <p:animEffect transition="in" filter="fade">
                                      <p:cBhvr>
                                        <p:cTn id="9" dur="500"/>
                                        <p:tgtEl>
                                          <p:spTgt spid="137222"/>
                                        </p:tgtEl>
                                      </p:cBhvr>
                                    </p:animEffect>
                                  </p:childTnLst>
                                </p:cTn>
                              </p:par>
                              <p:par>
                                <p:cTn id="10" presetID="53" presetClass="entr" presetSubtype="0" fill="hold" nodeType="withEffect">
                                  <p:stCondLst>
                                    <p:cond delay="0"/>
                                  </p:stCondLst>
                                  <p:childTnLst>
                                    <p:set>
                                      <p:cBhvr>
                                        <p:cTn id="11" dur="1" fill="hold">
                                          <p:stCondLst>
                                            <p:cond delay="0"/>
                                          </p:stCondLst>
                                        </p:cTn>
                                        <p:tgtEl>
                                          <p:spTgt spid="137219">
                                            <p:txEl>
                                              <p:pRg st="1" end="1"/>
                                            </p:txEl>
                                          </p:spTgt>
                                        </p:tgtEl>
                                        <p:attrNameLst>
                                          <p:attrName>style.visibility</p:attrName>
                                        </p:attrNameLst>
                                      </p:cBhvr>
                                      <p:to>
                                        <p:strVal val="visible"/>
                                      </p:to>
                                    </p:set>
                                    <p:anim calcmode="lin" valueType="num">
                                      <p:cBhvr>
                                        <p:cTn id="12" dur="500" fill="hold"/>
                                        <p:tgtEl>
                                          <p:spTgt spid="13721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3721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37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914400" y="0"/>
            <a:ext cx="8229600" cy="1143000"/>
          </a:xfrm>
        </p:spPr>
        <p:txBody>
          <a:bodyPr/>
          <a:lstStyle/>
          <a:p>
            <a:pPr algn="r"/>
            <a:r>
              <a:rPr lang="en-US" altLang="en-US" sz="4000"/>
              <a:t>America’s Changing Role in the World </a:t>
            </a:r>
          </a:p>
        </p:txBody>
      </p:sp>
      <p:sp>
        <p:nvSpPr>
          <p:cNvPr id="144387" name="Rectangle 3"/>
          <p:cNvSpPr>
            <a:spLocks noGrp="1" noChangeArrowheads="1"/>
          </p:cNvSpPr>
          <p:nvPr>
            <p:ph type="body" idx="1"/>
          </p:nvPr>
        </p:nvSpPr>
        <p:spPr>
          <a:xfrm>
            <a:off x="762000" y="838200"/>
            <a:ext cx="8382000" cy="5791200"/>
          </a:xfrm>
        </p:spPr>
        <p:txBody>
          <a:bodyPr/>
          <a:lstStyle/>
          <a:p>
            <a:r>
              <a:rPr lang="en-US" altLang="en-US" sz="3600" dirty="0"/>
              <a:t>From 1790 to 1900, the U.S. expanded its role in world affairs:</a:t>
            </a:r>
          </a:p>
          <a:p>
            <a:pPr lvl="1"/>
            <a:r>
              <a:rPr lang="en-US" altLang="en-US" sz="3600" dirty="0"/>
              <a:t>In 1823, the Monroe Doctrine asserted neutrality </a:t>
            </a:r>
            <a:br>
              <a:rPr lang="en-US" altLang="en-US" sz="3600" dirty="0"/>
            </a:br>
            <a:r>
              <a:rPr lang="en-US" altLang="en-US" sz="3600" dirty="0"/>
              <a:t>but proclaimed that </a:t>
            </a:r>
            <a:br>
              <a:rPr lang="en-US" altLang="en-US" sz="3600" dirty="0"/>
            </a:br>
            <a:r>
              <a:rPr lang="en-US" altLang="en-US" sz="3600" dirty="0"/>
              <a:t>the U.S. would </a:t>
            </a:r>
            <a:br>
              <a:rPr lang="en-US" altLang="en-US" sz="3600" dirty="0"/>
            </a:br>
            <a:r>
              <a:rPr lang="en-US" altLang="en-US" sz="3600" dirty="0"/>
              <a:t>protect the western </a:t>
            </a:r>
            <a:br>
              <a:rPr lang="en-US" altLang="en-US" sz="3600" dirty="0"/>
            </a:br>
            <a:r>
              <a:rPr lang="en-US" altLang="en-US" sz="3600" dirty="0"/>
              <a:t>hemisphere from </a:t>
            </a:r>
            <a:br>
              <a:rPr lang="en-US" altLang="en-US" sz="3600" dirty="0"/>
            </a:br>
            <a:r>
              <a:rPr lang="en-US" altLang="en-US" sz="3600" dirty="0"/>
              <a:t>European influence</a:t>
            </a:r>
          </a:p>
        </p:txBody>
      </p:sp>
      <p:pic>
        <p:nvPicPr>
          <p:cNvPr id="144393" name="Picture 9" descr="monroe_doctr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0894" y="2895599"/>
            <a:ext cx="2894506" cy="35388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44387">
                                            <p:txEl>
                                              <p:pRg st="1" end="1"/>
                                            </p:txEl>
                                          </p:spTgt>
                                        </p:tgtEl>
                                        <p:attrNameLst>
                                          <p:attrName>style.visibility</p:attrName>
                                        </p:attrNameLst>
                                      </p:cBhvr>
                                      <p:to>
                                        <p:strVal val="visible"/>
                                      </p:to>
                                    </p:set>
                                    <p:anim calcmode="lin" valueType="num">
                                      <p:cBhvr>
                                        <p:cTn id="7" dur="500" fill="hold"/>
                                        <p:tgtEl>
                                          <p:spTgt spid="14438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4438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44387">
                                            <p:txEl>
                                              <p:pRg st="1" end="1"/>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144393"/>
                                        </p:tgtEl>
                                        <p:attrNameLst>
                                          <p:attrName>style.visibility</p:attrName>
                                        </p:attrNameLst>
                                      </p:cBhvr>
                                      <p:to>
                                        <p:strVal val="visible"/>
                                      </p:to>
                                    </p:set>
                                    <p:anim calcmode="lin" valueType="num">
                                      <p:cBhvr>
                                        <p:cTn id="12" dur="500" fill="hold"/>
                                        <p:tgtEl>
                                          <p:spTgt spid="144393"/>
                                        </p:tgtEl>
                                        <p:attrNameLst>
                                          <p:attrName>ppt_w</p:attrName>
                                        </p:attrNameLst>
                                      </p:cBhvr>
                                      <p:tavLst>
                                        <p:tav tm="0">
                                          <p:val>
                                            <p:fltVal val="0"/>
                                          </p:val>
                                        </p:tav>
                                        <p:tav tm="100000">
                                          <p:val>
                                            <p:strVal val="#ppt_w"/>
                                          </p:val>
                                        </p:tav>
                                      </p:tavLst>
                                    </p:anim>
                                    <p:anim calcmode="lin" valueType="num">
                                      <p:cBhvr>
                                        <p:cTn id="13" dur="500" fill="hold"/>
                                        <p:tgtEl>
                                          <p:spTgt spid="144393"/>
                                        </p:tgtEl>
                                        <p:attrNameLst>
                                          <p:attrName>ppt_h</p:attrName>
                                        </p:attrNameLst>
                                      </p:cBhvr>
                                      <p:tavLst>
                                        <p:tav tm="0">
                                          <p:val>
                                            <p:fltVal val="0"/>
                                          </p:val>
                                        </p:tav>
                                        <p:tav tm="100000">
                                          <p:val>
                                            <p:strVal val="#ppt_h"/>
                                          </p:val>
                                        </p:tav>
                                      </p:tavLst>
                                    </p:anim>
                                    <p:animEffect transition="in" filter="fade">
                                      <p:cBhvr>
                                        <p:cTn id="14" dur="500"/>
                                        <p:tgtEl>
                                          <p:spTgt spid="144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914400" y="0"/>
            <a:ext cx="8229600" cy="1143000"/>
          </a:xfrm>
        </p:spPr>
        <p:txBody>
          <a:bodyPr/>
          <a:lstStyle/>
          <a:p>
            <a:pPr algn="r"/>
            <a:r>
              <a:rPr lang="en-US" altLang="en-US" sz="4000"/>
              <a:t>America’s Changing Role in the World </a:t>
            </a:r>
          </a:p>
        </p:txBody>
      </p:sp>
      <p:sp>
        <p:nvSpPr>
          <p:cNvPr id="146435" name="Rectangle 3"/>
          <p:cNvSpPr>
            <a:spLocks noGrp="1" noChangeArrowheads="1"/>
          </p:cNvSpPr>
          <p:nvPr>
            <p:ph type="body" idx="1"/>
          </p:nvPr>
        </p:nvSpPr>
        <p:spPr>
          <a:xfrm>
            <a:off x="838200" y="1066800"/>
            <a:ext cx="6629400" cy="5791200"/>
          </a:xfrm>
        </p:spPr>
        <p:txBody>
          <a:bodyPr/>
          <a:lstStyle/>
          <a:p>
            <a:r>
              <a:rPr lang="en-US" altLang="en-US" sz="3200" dirty="0"/>
              <a:t>From 1790 to 1900, the U.S. expanded its role in world affairs:</a:t>
            </a:r>
          </a:p>
          <a:p>
            <a:pPr lvl="1"/>
            <a:r>
              <a:rPr lang="en-US" altLang="en-US" sz="3200" dirty="0"/>
              <a:t>In 1845, the U.S. </a:t>
            </a:r>
            <a:br>
              <a:rPr lang="en-US" altLang="en-US" sz="3200" dirty="0"/>
            </a:br>
            <a:r>
              <a:rPr lang="en-US" altLang="en-US" sz="3200" dirty="0"/>
              <a:t>used treaties &amp; </a:t>
            </a:r>
            <a:br>
              <a:rPr lang="en-US" altLang="en-US" sz="3200" dirty="0"/>
            </a:br>
            <a:r>
              <a:rPr lang="en-US" altLang="en-US" sz="3200" dirty="0"/>
              <a:t>wars to pursue its </a:t>
            </a:r>
            <a:br>
              <a:rPr lang="en-US" altLang="en-US" sz="3200" dirty="0"/>
            </a:br>
            <a:r>
              <a:rPr lang="en-US" altLang="en-US" sz="3200" dirty="0"/>
              <a:t>“Manifest Destiny” </a:t>
            </a:r>
            <a:br>
              <a:rPr lang="en-US" altLang="en-US" sz="3200" dirty="0"/>
            </a:br>
            <a:r>
              <a:rPr lang="en-US" altLang="en-US" sz="3200" dirty="0"/>
              <a:t>&amp; expand to the </a:t>
            </a:r>
            <a:br>
              <a:rPr lang="en-US" altLang="en-US" sz="3200" dirty="0"/>
            </a:br>
            <a:r>
              <a:rPr lang="en-US" altLang="en-US" sz="3200" dirty="0"/>
              <a:t>Pacific Ocean</a:t>
            </a:r>
          </a:p>
        </p:txBody>
      </p:sp>
      <p:pic>
        <p:nvPicPr>
          <p:cNvPr id="146438" name="Picture 6" descr="image1"/>
          <p:cNvPicPr>
            <a:picLocks noChangeAspect="1" noChangeArrowheads="1"/>
          </p:cNvPicPr>
          <p:nvPr/>
        </p:nvPicPr>
        <p:blipFill>
          <a:blip r:embed="rId3" cstate="print">
            <a:lum bright="12000" contrast="42000"/>
            <a:extLst>
              <a:ext uri="{28A0092B-C50C-407E-A947-70E740481C1C}">
                <a14:useLocalDpi xmlns:a14="http://schemas.microsoft.com/office/drawing/2010/main" val="0"/>
              </a:ext>
            </a:extLst>
          </a:blip>
          <a:srcRect/>
          <a:stretch>
            <a:fillRect/>
          </a:stretch>
        </p:blipFill>
        <p:spPr bwMode="auto">
          <a:xfrm>
            <a:off x="5029200" y="2057400"/>
            <a:ext cx="3276600" cy="441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46435">
                                            <p:txEl>
                                              <p:pRg st="1" end="1"/>
                                            </p:txEl>
                                          </p:spTgt>
                                        </p:tgtEl>
                                        <p:attrNameLst>
                                          <p:attrName>style.visibility</p:attrName>
                                        </p:attrNameLst>
                                      </p:cBhvr>
                                      <p:to>
                                        <p:strVal val="visible"/>
                                      </p:to>
                                    </p:set>
                                    <p:anim calcmode="lin" valueType="num">
                                      <p:cBhvr>
                                        <p:cTn id="7" dur="500" fill="hold"/>
                                        <p:tgtEl>
                                          <p:spTgt spid="14643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4643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46435">
                                            <p:txEl>
                                              <p:pRg st="1" end="1"/>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146438"/>
                                        </p:tgtEl>
                                        <p:attrNameLst>
                                          <p:attrName>style.visibility</p:attrName>
                                        </p:attrNameLst>
                                      </p:cBhvr>
                                      <p:to>
                                        <p:strVal val="visible"/>
                                      </p:to>
                                    </p:set>
                                    <p:anim calcmode="lin" valueType="num">
                                      <p:cBhvr>
                                        <p:cTn id="12" dur="500" fill="hold"/>
                                        <p:tgtEl>
                                          <p:spTgt spid="146438"/>
                                        </p:tgtEl>
                                        <p:attrNameLst>
                                          <p:attrName>ppt_w</p:attrName>
                                        </p:attrNameLst>
                                      </p:cBhvr>
                                      <p:tavLst>
                                        <p:tav tm="0">
                                          <p:val>
                                            <p:fltVal val="0"/>
                                          </p:val>
                                        </p:tav>
                                        <p:tav tm="100000">
                                          <p:val>
                                            <p:strVal val="#ppt_w"/>
                                          </p:val>
                                        </p:tav>
                                      </p:tavLst>
                                    </p:anim>
                                    <p:anim calcmode="lin" valueType="num">
                                      <p:cBhvr>
                                        <p:cTn id="13" dur="500" fill="hold"/>
                                        <p:tgtEl>
                                          <p:spTgt spid="146438"/>
                                        </p:tgtEl>
                                        <p:attrNameLst>
                                          <p:attrName>ppt_h</p:attrName>
                                        </p:attrNameLst>
                                      </p:cBhvr>
                                      <p:tavLst>
                                        <p:tav tm="0">
                                          <p:val>
                                            <p:fltVal val="0"/>
                                          </p:val>
                                        </p:tav>
                                        <p:tav tm="100000">
                                          <p:val>
                                            <p:strVal val="#ppt_h"/>
                                          </p:val>
                                        </p:tav>
                                      </p:tavLst>
                                    </p:anim>
                                    <p:animEffect transition="in" filter="fade">
                                      <p:cBhvr>
                                        <p:cTn id="14" dur="500"/>
                                        <p:tgtEl>
                                          <p:spTgt spid="146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914400" y="0"/>
            <a:ext cx="8229600" cy="1143000"/>
          </a:xfrm>
        </p:spPr>
        <p:txBody>
          <a:bodyPr/>
          <a:lstStyle/>
          <a:p>
            <a:pPr algn="r"/>
            <a:r>
              <a:rPr lang="en-US" altLang="en-US" sz="4000"/>
              <a:t>America’s Changing Role in the World </a:t>
            </a:r>
          </a:p>
        </p:txBody>
      </p:sp>
      <p:sp>
        <p:nvSpPr>
          <p:cNvPr id="148483" name="Rectangle 3"/>
          <p:cNvSpPr>
            <a:spLocks noGrp="1" noChangeArrowheads="1"/>
          </p:cNvSpPr>
          <p:nvPr>
            <p:ph type="body" idx="1"/>
          </p:nvPr>
        </p:nvSpPr>
        <p:spPr>
          <a:xfrm>
            <a:off x="838200" y="1066800"/>
            <a:ext cx="5410200" cy="5791200"/>
          </a:xfrm>
        </p:spPr>
        <p:txBody>
          <a:bodyPr/>
          <a:lstStyle/>
          <a:p>
            <a:pPr>
              <a:lnSpc>
                <a:spcPct val="90000"/>
              </a:lnSpc>
            </a:pPr>
            <a:r>
              <a:rPr lang="en-US" altLang="en-US" sz="3200" dirty="0"/>
              <a:t>From 1790 to 1900, the U.S. expanded its role in world affairs:</a:t>
            </a:r>
          </a:p>
          <a:p>
            <a:pPr lvl="1">
              <a:lnSpc>
                <a:spcPct val="90000"/>
              </a:lnSpc>
            </a:pPr>
            <a:r>
              <a:rPr lang="en-US" altLang="en-US" sz="3200" dirty="0"/>
              <a:t>By the 1890s, </a:t>
            </a:r>
            <a:br>
              <a:rPr lang="en-US" altLang="en-US" sz="3200" dirty="0"/>
            </a:br>
            <a:r>
              <a:rPr lang="en-US" altLang="en-US" sz="3200" dirty="0"/>
              <a:t>the U.S. </a:t>
            </a:r>
            <a:br>
              <a:rPr lang="en-US" altLang="en-US" sz="3200" dirty="0"/>
            </a:br>
            <a:r>
              <a:rPr lang="en-US" altLang="en-US" sz="3200" dirty="0"/>
              <a:t>gained new</a:t>
            </a:r>
            <a:br>
              <a:rPr lang="en-US" altLang="en-US" sz="3200" dirty="0"/>
            </a:br>
            <a:r>
              <a:rPr lang="en-US" altLang="en-US" sz="3200" dirty="0"/>
              <a:t>overseas </a:t>
            </a:r>
            <a:br>
              <a:rPr lang="en-US" altLang="en-US" sz="3200" dirty="0"/>
            </a:br>
            <a:r>
              <a:rPr lang="en-US" altLang="en-US" sz="3200" dirty="0"/>
              <a:t>colonies &amp; </a:t>
            </a:r>
            <a:br>
              <a:rPr lang="en-US" altLang="en-US" sz="3200" dirty="0"/>
            </a:br>
            <a:r>
              <a:rPr lang="en-US" altLang="en-US" sz="3200" dirty="0"/>
              <a:t>developed a </a:t>
            </a:r>
            <a:br>
              <a:rPr lang="en-US" altLang="en-US" sz="3200" dirty="0"/>
            </a:br>
            <a:r>
              <a:rPr lang="en-US" altLang="en-US" sz="3200" dirty="0"/>
              <a:t>more active </a:t>
            </a:r>
            <a:br>
              <a:rPr lang="en-US" altLang="en-US" sz="3200" dirty="0"/>
            </a:br>
            <a:r>
              <a:rPr lang="en-US" altLang="en-US" sz="3200" dirty="0"/>
              <a:t>foreign policy </a:t>
            </a:r>
          </a:p>
        </p:txBody>
      </p:sp>
      <p:pic>
        <p:nvPicPr>
          <p:cNvPr id="14848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1520" y="1905000"/>
            <a:ext cx="4237037"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48483">
                                            <p:txEl>
                                              <p:pRg st="1" end="1"/>
                                            </p:txEl>
                                          </p:spTgt>
                                        </p:tgtEl>
                                        <p:attrNameLst>
                                          <p:attrName>style.visibility</p:attrName>
                                        </p:attrNameLst>
                                      </p:cBhvr>
                                      <p:to>
                                        <p:strVal val="visible"/>
                                      </p:to>
                                    </p:set>
                                    <p:anim calcmode="lin" valueType="num">
                                      <p:cBhvr>
                                        <p:cTn id="7" dur="500" fill="hold"/>
                                        <p:tgtEl>
                                          <p:spTgt spid="14848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4848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48483">
                                            <p:txEl>
                                              <p:pRg st="1" end="1"/>
                                            </p:txEl>
                                          </p:spTgt>
                                        </p:tgtEl>
                                      </p:cBhvr>
                                    </p:animEffect>
                                  </p:childTnLst>
                                </p:cTn>
                              </p:par>
                              <p:par>
                                <p:cTn id="10" presetID="53" presetClass="entr" presetSubtype="0" fill="hold" grpId="0" nodeType="withEffect" nodePh="1">
                                  <p:stCondLst>
                                    <p:cond delay="0"/>
                                  </p:stCondLst>
                                  <p:endCondLst>
                                    <p:cond evt="begin" delay="0">
                                      <p:tn val="10"/>
                                    </p:cond>
                                  </p:endCondLst>
                                  <p:childTnLst>
                                    <p:set>
                                      <p:cBhvr>
                                        <p:cTn id="11" dur="1" fill="hold">
                                          <p:stCondLst>
                                            <p:cond delay="0"/>
                                          </p:stCondLst>
                                        </p:cTn>
                                        <p:tgtEl>
                                          <p:spTgt spid="148486"/>
                                        </p:tgtEl>
                                        <p:attrNameLst>
                                          <p:attrName>style.visibility</p:attrName>
                                        </p:attrNameLst>
                                      </p:cBhvr>
                                      <p:to>
                                        <p:strVal val="visible"/>
                                      </p:to>
                                    </p:set>
                                    <p:anim calcmode="lin" valueType="num">
                                      <p:cBhvr>
                                        <p:cTn id="12" dur="500" fill="hold"/>
                                        <p:tgtEl>
                                          <p:spTgt spid="148486"/>
                                        </p:tgtEl>
                                        <p:attrNameLst>
                                          <p:attrName>ppt_w</p:attrName>
                                        </p:attrNameLst>
                                      </p:cBhvr>
                                      <p:tavLst>
                                        <p:tav tm="0">
                                          <p:val>
                                            <p:fltVal val="0"/>
                                          </p:val>
                                        </p:tav>
                                        <p:tav tm="100000">
                                          <p:val>
                                            <p:strVal val="#ppt_w"/>
                                          </p:val>
                                        </p:tav>
                                      </p:tavLst>
                                    </p:anim>
                                    <p:anim calcmode="lin" valueType="num">
                                      <p:cBhvr>
                                        <p:cTn id="13" dur="500" fill="hold"/>
                                        <p:tgtEl>
                                          <p:spTgt spid="148486"/>
                                        </p:tgtEl>
                                        <p:attrNameLst>
                                          <p:attrName>ppt_h</p:attrName>
                                        </p:attrNameLst>
                                      </p:cBhvr>
                                      <p:tavLst>
                                        <p:tav tm="0">
                                          <p:val>
                                            <p:fltVal val="0"/>
                                          </p:val>
                                        </p:tav>
                                        <p:tav tm="100000">
                                          <p:val>
                                            <p:strVal val="#ppt_h"/>
                                          </p:val>
                                        </p:tav>
                                      </p:tavLst>
                                    </p:anim>
                                    <p:animEffect transition="in" filter="fade">
                                      <p:cBhvr>
                                        <p:cTn id="14" dur="500"/>
                                        <p:tgtEl>
                                          <p:spTgt spid="148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1143000" y="0"/>
            <a:ext cx="7772400" cy="914400"/>
          </a:xfrm>
        </p:spPr>
        <p:txBody>
          <a:bodyPr/>
          <a:lstStyle/>
          <a:p>
            <a:r>
              <a:rPr lang="en-US" altLang="en-US"/>
              <a:t>Reasons for U.S. Imperialism</a:t>
            </a:r>
          </a:p>
        </p:txBody>
      </p:sp>
      <p:sp>
        <p:nvSpPr>
          <p:cNvPr id="150531" name="Rectangle 3"/>
          <p:cNvSpPr>
            <a:spLocks noGrp="1" noChangeArrowheads="1"/>
          </p:cNvSpPr>
          <p:nvPr>
            <p:ph type="body" idx="1"/>
          </p:nvPr>
        </p:nvSpPr>
        <p:spPr>
          <a:xfrm>
            <a:off x="1905000" y="838200"/>
            <a:ext cx="6248400" cy="6019800"/>
          </a:xfrm>
        </p:spPr>
        <p:txBody>
          <a:bodyPr/>
          <a:lstStyle/>
          <a:p>
            <a:pPr>
              <a:lnSpc>
                <a:spcPct val="95000"/>
              </a:lnSpc>
            </a:pPr>
            <a:r>
              <a:rPr lang="en-US" altLang="en-US" sz="2800" dirty="0"/>
              <a:t>In the late 1800s, the United States emerged as an imperialist nation:</a:t>
            </a:r>
          </a:p>
          <a:p>
            <a:pPr lvl="1">
              <a:lnSpc>
                <a:spcPct val="95000"/>
              </a:lnSpc>
            </a:pPr>
            <a:r>
              <a:rPr lang="en-US" altLang="en-US" sz="2800" u="sng" dirty="0">
                <a:effectLst>
                  <a:outerShdw blurRad="38100" dist="38100" dir="2700000" algn="tl">
                    <a:srgbClr val="C0C0C0"/>
                  </a:outerShdw>
                </a:effectLst>
              </a:rPr>
              <a:t>Imperialism</a:t>
            </a:r>
            <a:r>
              <a:rPr lang="en-US" altLang="en-US" sz="2800" dirty="0"/>
              <a:t> is the act of strong nations exerting their power over weaker nations, often by gaining new colonies</a:t>
            </a:r>
          </a:p>
          <a:p>
            <a:pPr lvl="1">
              <a:lnSpc>
                <a:spcPct val="95000"/>
              </a:lnSpc>
            </a:pPr>
            <a:r>
              <a:rPr lang="en-US" altLang="en-US" sz="2800" dirty="0"/>
              <a:t>From 1867 to 1904, the U.S, annexed Alaska, Hawaii, Guam, Puerto Rico, the Philippines &amp; built the Panama Canal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0" y="0"/>
            <a:ext cx="9144000" cy="6858000"/>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55" name="Rectangle 3"/>
          <p:cNvSpPr>
            <a:spLocks noGrp="1" noChangeArrowheads="1"/>
          </p:cNvSpPr>
          <p:nvPr>
            <p:ph type="title"/>
          </p:nvPr>
        </p:nvSpPr>
        <p:spPr>
          <a:xfrm>
            <a:off x="0" y="0"/>
            <a:ext cx="9144000" cy="838200"/>
          </a:xfrm>
          <a:noFill/>
          <a:ln/>
        </p:spPr>
        <p:txBody>
          <a:bodyPr/>
          <a:lstStyle/>
          <a:p>
            <a:pPr>
              <a:lnSpc>
                <a:spcPct val="90000"/>
              </a:lnSpc>
              <a:spcBef>
                <a:spcPct val="10000"/>
              </a:spcBef>
            </a:pPr>
            <a:r>
              <a:rPr lang="en-US" altLang="en-US" sz="3900">
                <a:solidFill>
                  <a:schemeClr val="tx1"/>
                </a:solidFill>
                <a:latin typeface="Calibri" pitchFamily="34" charset="0"/>
              </a:rPr>
              <a:t>American Imperialism</a:t>
            </a:r>
            <a:endParaRPr lang="en-US" altLang="en-US" sz="3900">
              <a:solidFill>
                <a:schemeClr val="tx1"/>
              </a:solidFill>
              <a:effectLst>
                <a:outerShdw blurRad="38100" dist="38100" dir="2700000" algn="tl">
                  <a:srgbClr val="C0C0C0"/>
                </a:outerShdw>
              </a:effectLst>
              <a:latin typeface="Calibri" pitchFamily="34" charset="0"/>
            </a:endParaRPr>
          </a:p>
        </p:txBody>
      </p:sp>
      <p:pic>
        <p:nvPicPr>
          <p:cNvPr id="17715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1563" t="12500" r="2344" b="5208"/>
          <a:stretch>
            <a:fillRect/>
          </a:stretch>
        </p:blipFill>
        <p:spPr bwMode="auto">
          <a:xfrm>
            <a:off x="1219200" y="838200"/>
            <a:ext cx="7127377" cy="45783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716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0"/>
            <a:ext cx="62865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7160"/>
                                        </p:tgtEl>
                                        <p:attrNameLst>
                                          <p:attrName>style.visibility</p:attrName>
                                        </p:attrNameLst>
                                      </p:cBhvr>
                                      <p:to>
                                        <p:strVal val="visible"/>
                                      </p:to>
                                    </p:set>
                                    <p:animEffect transition="in" filter="fade">
                                      <p:cBhvr>
                                        <p:cTn id="7" dur="3000"/>
                                        <p:tgtEl>
                                          <p:spTgt spid="177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143000" y="0"/>
            <a:ext cx="7772400" cy="914400"/>
          </a:xfrm>
        </p:spPr>
        <p:txBody>
          <a:bodyPr/>
          <a:lstStyle/>
          <a:p>
            <a:r>
              <a:rPr lang="en-US" altLang="en-US"/>
              <a:t>Reasons for U.S. Imperialism</a:t>
            </a:r>
          </a:p>
        </p:txBody>
      </p:sp>
      <p:sp>
        <p:nvSpPr>
          <p:cNvPr id="152579" name="Rectangle 3"/>
          <p:cNvSpPr>
            <a:spLocks noGrp="1" noChangeArrowheads="1"/>
          </p:cNvSpPr>
          <p:nvPr>
            <p:ph type="body" idx="1"/>
          </p:nvPr>
        </p:nvSpPr>
        <p:spPr>
          <a:xfrm>
            <a:off x="1676400" y="832757"/>
            <a:ext cx="6324600" cy="5867400"/>
          </a:xfrm>
        </p:spPr>
        <p:txBody>
          <a:bodyPr/>
          <a:lstStyle/>
          <a:p>
            <a:pPr>
              <a:lnSpc>
                <a:spcPct val="95000"/>
              </a:lnSpc>
              <a:spcBef>
                <a:spcPct val="10000"/>
              </a:spcBef>
            </a:pPr>
            <a:r>
              <a:rPr lang="en-US" altLang="en-US" sz="2800" dirty="0"/>
              <a:t>Americans were motivated by a variety of factors to imperialize:</a:t>
            </a:r>
          </a:p>
          <a:p>
            <a:pPr lvl="1">
              <a:lnSpc>
                <a:spcPct val="95000"/>
              </a:lnSpc>
              <a:spcBef>
                <a:spcPct val="10000"/>
              </a:spcBef>
            </a:pPr>
            <a:r>
              <a:rPr lang="en-US" altLang="en-US" sz="2800" dirty="0"/>
              <a:t>In 1890, the U.S. census declared that the frontier was closed &amp; there were no new lands in the “west” for Americans to expand into</a:t>
            </a:r>
          </a:p>
          <a:p>
            <a:pPr lvl="1">
              <a:lnSpc>
                <a:spcPct val="95000"/>
              </a:lnSpc>
              <a:spcBef>
                <a:spcPct val="10000"/>
              </a:spcBef>
            </a:pPr>
            <a:r>
              <a:rPr lang="en-US" altLang="en-US" sz="2800" dirty="0"/>
              <a:t>During the Gilded Age, American industry grew so large that new overseas markets &amp; new sources of raw materials were needed</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 name="DELIMITERS" val="3.1"/>
  <p:tag name="SHOWBARVISIBLE" val="True"/>
  <p:tag name="EXPANDSHOWBAR" val="True"/>
  <p:tag name="USESECONDARYMONITOR" val="True"/>
  <p:tag name="ENABLEPRESENTERVPAD" val="False"/>
  <p:tag name="DEFAULTPORT" val="1001"/>
  <p:tag name="REQUIREPASSWORD" val="Fals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USEENTERPRISEMANAGER" val="False"/>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ADDINALWAYSLOADED" val="False"/>
  <p:tag name="ZEROBASED" val="False"/>
  <p:tag name="AUTOADJUSTPARTRANGE" val="True"/>
  <p:tag name="CHARTSCALE" val="Tru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Brooks">
  <a:themeElements>
    <a:clrScheme name="Brooks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rooks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Brooks</Template>
  <TotalTime>2544</TotalTime>
  <Words>966</Words>
  <Application>Microsoft Office PowerPoint</Application>
  <PresentationFormat>On-screen Show (4:3)</PresentationFormat>
  <Paragraphs>85</Paragraphs>
  <Slides>25</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Brooks</vt:lpstr>
      <vt:lpstr>PowerPoint Presentation</vt:lpstr>
      <vt:lpstr>America’s Changing Role in the World </vt:lpstr>
      <vt:lpstr>America’s Changing Role in the World </vt:lpstr>
      <vt:lpstr>America’s Changing Role in the World </vt:lpstr>
      <vt:lpstr>America’s Changing Role in the World </vt:lpstr>
      <vt:lpstr>America’s Changing Role in the World </vt:lpstr>
      <vt:lpstr>Reasons for U.S. Imperialism</vt:lpstr>
      <vt:lpstr>American Imperialism</vt:lpstr>
      <vt:lpstr>Reasons for U.S. Imperialism</vt:lpstr>
      <vt:lpstr>PowerPoint Presentation</vt:lpstr>
      <vt:lpstr>Reasons for U.S. Imperialism</vt:lpstr>
      <vt:lpstr>The White Man’s Burden</vt:lpstr>
      <vt:lpstr>The Debate over American Imperialism</vt:lpstr>
      <vt:lpstr>The U.S. Becomes a World Power</vt:lpstr>
      <vt:lpstr>U.S. Imperialism: HAWAII</vt:lpstr>
      <vt:lpstr>U.S. Imperialism: CHINA</vt:lpstr>
      <vt:lpstr>U.S. Imperialism: CUBA</vt:lpstr>
      <vt:lpstr>The Spanish-American War was fought to liberate Cuba &amp; the Philippines from Spanish control; The war lasted only 113 days</vt:lpstr>
      <vt:lpstr>As a result of the Spanish-American War,  Cuba was liberated &amp; the USA annexed the Philippines, Guam, Puerto Rico</vt:lpstr>
      <vt:lpstr>U.S. Imperialism: PUERTO RICO</vt:lpstr>
      <vt:lpstr>U.S. Imperialism: PHILIPPINES</vt:lpstr>
      <vt:lpstr>U.S. Imperialism: DOMINICAN REPUBLIC</vt:lpstr>
      <vt:lpstr>U.S. Imperialism: PANAMA</vt:lpstr>
      <vt:lpstr>PowerPoint Presentation</vt:lpstr>
      <vt:lpstr>U.S. Imperialism: MEXICO</vt:lpstr>
    </vt:vector>
  </TitlesOfParts>
  <Company>GCPS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e200203909</dc:creator>
  <cp:lastModifiedBy>Michael H Shumate</cp:lastModifiedBy>
  <cp:revision>55</cp:revision>
  <dcterms:created xsi:type="dcterms:W3CDTF">2009-12-23T16:58:46Z</dcterms:created>
  <dcterms:modified xsi:type="dcterms:W3CDTF">2016-04-12T15:04:10Z</dcterms:modified>
</cp:coreProperties>
</file>