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3" r:id="rId3"/>
    <p:sldId id="265" r:id="rId4"/>
    <p:sldId id="264" r:id="rId5"/>
    <p:sldId id="266" r:id="rId6"/>
    <p:sldId id="257" r:id="rId7"/>
    <p:sldId id="267" r:id="rId8"/>
    <p:sldId id="261" r:id="rId9"/>
    <p:sldId id="268" r:id="rId10"/>
    <p:sldId id="262" r:id="rId11"/>
    <p:sldId id="269" r:id="rId12"/>
    <p:sldId id="270" r:id="rId13"/>
    <p:sldId id="271" r:id="rId14"/>
    <p:sldId id="275" r:id="rId15"/>
    <p:sldId id="274" r:id="rId16"/>
    <p:sldId id="276" r:id="rId17"/>
    <p:sldId id="272" r:id="rId18"/>
    <p:sldId id="277" r:id="rId19"/>
    <p:sldId id="278" r:id="rId20"/>
    <p:sldId id="279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3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5D6C-3A15-6345-B04D-1ADF3EA051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2136-ED4A-C740-B3D0-F94CA264B0E0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100" dirty="0" smtClean="0"/>
              <a:t>World War II</a:t>
            </a:r>
            <a:endParaRPr lang="en-US" sz="6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Outcome: The Atom Bombs and the Decision to Use Them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3901"/>
            <a:ext cx="9144000" cy="4168616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b="1" dirty="0" smtClean="0"/>
              <a:t>The Defeat of Japan in 1945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Aug 6: </a:t>
            </a:r>
            <a:r>
              <a:rPr lang="en-US" sz="2000" b="1" u="sng" dirty="0" smtClean="0">
                <a:solidFill>
                  <a:srgbClr val="3366FF"/>
                </a:solidFill>
              </a:rPr>
              <a:t>Little Boy</a:t>
            </a:r>
            <a:r>
              <a:rPr lang="en-US" sz="2000" dirty="0" smtClean="0"/>
              <a:t> was dropped from the B-29 bomber nicknamed the </a:t>
            </a:r>
            <a:r>
              <a:rPr lang="en-US" sz="2000" b="1" u="sng" dirty="0" smtClean="0">
                <a:solidFill>
                  <a:srgbClr val="3366FF"/>
                </a:solidFill>
              </a:rPr>
              <a:t>Enola Gay</a:t>
            </a:r>
            <a:r>
              <a:rPr lang="en-US" sz="2000" dirty="0" smtClean="0"/>
              <a:t>, exploding 2000 feet above </a:t>
            </a:r>
            <a:r>
              <a:rPr lang="en-US" sz="2000" b="1" u="sng" dirty="0" smtClean="0">
                <a:solidFill>
                  <a:srgbClr val="3366FF"/>
                </a:solidFill>
              </a:rPr>
              <a:t>Hiroshima</a:t>
            </a:r>
            <a:r>
              <a:rPr lang="en-US" sz="2000" dirty="0" smtClean="0"/>
              <a:t> (100,000 died)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Aug 9: </a:t>
            </a:r>
            <a:r>
              <a:rPr lang="en-US" sz="2000" b="1" u="sng" dirty="0" smtClean="0">
                <a:solidFill>
                  <a:srgbClr val="3366FF"/>
                </a:solidFill>
              </a:rPr>
              <a:t>Fat Man</a:t>
            </a:r>
            <a:r>
              <a:rPr lang="en-US" sz="2000" dirty="0" smtClean="0"/>
              <a:t> was dropped on </a:t>
            </a:r>
            <a:r>
              <a:rPr lang="en-US" sz="2000" b="1" u="sng" dirty="0" smtClean="0">
                <a:solidFill>
                  <a:srgbClr val="3366FF"/>
                </a:solidFill>
              </a:rPr>
              <a:t>Nagasaki</a:t>
            </a:r>
            <a:r>
              <a:rPr lang="en-US" sz="2000" dirty="0" smtClean="0"/>
              <a:t> (100,000 died)</a:t>
            </a:r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Aug 14: </a:t>
            </a:r>
            <a:r>
              <a:rPr lang="en-US" sz="2000" b="1" u="sng" dirty="0" smtClean="0">
                <a:solidFill>
                  <a:srgbClr val="3366FF"/>
                </a:solidFill>
              </a:rPr>
              <a:t>V-J</a:t>
            </a:r>
            <a:r>
              <a:rPr lang="en-US" sz="2000" dirty="0" smtClean="0"/>
              <a:t> Day; Sept 2, ;45: Japan signed the </a:t>
            </a:r>
            <a:r>
              <a:rPr lang="en-US" sz="2000" b="1" u="sng" dirty="0" smtClean="0">
                <a:solidFill>
                  <a:srgbClr val="3366FF"/>
                </a:solidFill>
              </a:rPr>
              <a:t>unconditional surrender</a:t>
            </a:r>
            <a:r>
              <a:rPr lang="en-US" sz="2000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Enola Gay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75" y="1900492"/>
            <a:ext cx="5938055" cy="46701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703" y="1883829"/>
            <a:ext cx="6050192" cy="45936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62" y="2090791"/>
            <a:ext cx="3978893" cy="424415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1580535" y="2989845"/>
            <a:ext cx="2484548" cy="2141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Man Explodes…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1976854"/>
            <a:ext cx="336550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6"/>
            <a:ext cx="9144000" cy="68686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150"/>
            <a:ext cx="9170445" cy="55671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Boy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lum bright="-2000"/>
          </a:blip>
          <a:srcRect/>
          <a:stretch>
            <a:fillRect/>
          </a:stretch>
        </p:blipFill>
        <p:spPr bwMode="auto">
          <a:xfrm>
            <a:off x="1742819" y="2299133"/>
            <a:ext cx="5747590" cy="34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Nagasaki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62" y="2090791"/>
            <a:ext cx="3978893" cy="424415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1144822" y="3425558"/>
            <a:ext cx="2883188" cy="1668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472"/>
            <a:ext cx="9144000" cy="60026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6"/>
            <a:ext cx="9144000" cy="4905787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b="1" dirty="0" smtClean="0"/>
              <a:t>The A-Bomb Project</a:t>
            </a:r>
            <a:endParaRPr lang="en-US" sz="2000" dirty="0" smtClean="0"/>
          </a:p>
          <a:p>
            <a:pPr lvl="1">
              <a:buFont typeface="+mj-lt"/>
              <a:buAutoNum type="alphaLcPeriod"/>
            </a:pPr>
            <a:r>
              <a:rPr lang="en-US" sz="2000" dirty="0" smtClean="0"/>
              <a:t>1939: </a:t>
            </a:r>
            <a:r>
              <a:rPr lang="en-US" sz="2000" b="1" u="sng" dirty="0" smtClean="0">
                <a:solidFill>
                  <a:srgbClr val="3366FF"/>
                </a:solidFill>
              </a:rPr>
              <a:t>German scientists</a:t>
            </a:r>
            <a:r>
              <a:rPr lang="en-US" sz="2000" dirty="0" smtClean="0"/>
              <a:t> split uranium atoms, creating a nuclear </a:t>
            </a:r>
            <a:r>
              <a:rPr lang="en-US" sz="2000" b="1" u="sng" dirty="0" smtClean="0">
                <a:solidFill>
                  <a:srgbClr val="3366FF"/>
                </a:solidFill>
              </a:rPr>
              <a:t>reaction</a:t>
            </a:r>
          </a:p>
          <a:p>
            <a:pPr lvl="1">
              <a:buFont typeface="+mj-lt"/>
              <a:buAutoNum type="alphaLcPeriod"/>
            </a:pPr>
            <a:r>
              <a:rPr lang="en-US" sz="1900" dirty="0" smtClean="0"/>
              <a:t>May ’42: </a:t>
            </a:r>
            <a:r>
              <a:rPr lang="en-US" sz="1900" b="1" u="sng" dirty="0" smtClean="0">
                <a:solidFill>
                  <a:srgbClr val="3366FF"/>
                </a:solidFill>
              </a:rPr>
              <a:t>FDR</a:t>
            </a:r>
            <a:r>
              <a:rPr lang="en-US" sz="1900" dirty="0" smtClean="0"/>
              <a:t> created a secret $</a:t>
            </a:r>
            <a:r>
              <a:rPr lang="en-US" sz="1900" b="1" u="sng" dirty="0" smtClean="0">
                <a:solidFill>
                  <a:srgbClr val="3366FF"/>
                </a:solidFill>
              </a:rPr>
              <a:t>2B</a:t>
            </a:r>
            <a:r>
              <a:rPr lang="en-US" sz="1900" dirty="0" smtClean="0"/>
              <a:t> A-bomb program ---&gt; </a:t>
            </a:r>
            <a:r>
              <a:rPr lang="en-US" sz="1900" b="1" u="sng" dirty="0" smtClean="0">
                <a:solidFill>
                  <a:srgbClr val="3366FF"/>
                </a:solidFill>
              </a:rPr>
              <a:t>Manhattan</a:t>
            </a:r>
            <a:r>
              <a:rPr lang="en-US" sz="1900" dirty="0" smtClean="0"/>
              <a:t> Project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700" b="1" u="sng" dirty="0" smtClean="0">
                <a:solidFill>
                  <a:srgbClr val="3366FF"/>
                </a:solidFill>
              </a:rPr>
              <a:t>600,000</a:t>
            </a:r>
            <a:r>
              <a:rPr lang="en-US" sz="1700" dirty="0" smtClean="0"/>
              <a:t> workers and world famous scientists contributed (a race was underway)</a:t>
            </a:r>
          </a:p>
          <a:p>
            <a:pPr lvl="3">
              <a:buFont typeface="+mj-lt"/>
              <a:buAutoNum type="arabicPeriod"/>
            </a:pPr>
            <a:r>
              <a:rPr lang="en-US" b="1" u="sng" dirty="0" smtClean="0">
                <a:solidFill>
                  <a:srgbClr val="3366FF"/>
                </a:solidFill>
              </a:rPr>
              <a:t>Albert Einstein</a:t>
            </a:r>
            <a:r>
              <a:rPr lang="en-US" dirty="0" smtClean="0"/>
              <a:t> – German refugee (Jewish)</a:t>
            </a:r>
            <a:endParaRPr lang="en-US" sz="1600" dirty="0" smtClean="0"/>
          </a:p>
          <a:p>
            <a:pPr lvl="3">
              <a:buFont typeface="+mj-lt"/>
              <a:buAutoNum type="arabicPeriod"/>
            </a:pPr>
            <a:r>
              <a:rPr lang="en-US" b="1" u="sng" dirty="0" err="1" smtClean="0">
                <a:solidFill>
                  <a:srgbClr val="3366FF"/>
                </a:solidFill>
              </a:rPr>
              <a:t>Enrico</a:t>
            </a:r>
            <a:r>
              <a:rPr lang="en-US" b="1" u="sng" dirty="0" smtClean="0">
                <a:solidFill>
                  <a:srgbClr val="3366FF"/>
                </a:solidFill>
              </a:rPr>
              <a:t> Fermi</a:t>
            </a:r>
            <a:r>
              <a:rPr lang="en-US" dirty="0" smtClean="0"/>
              <a:t> – Italian refugee </a:t>
            </a:r>
            <a:endParaRPr lang="en-US" sz="1600" dirty="0" smtClean="0"/>
          </a:p>
          <a:p>
            <a:pPr lvl="3">
              <a:buFont typeface="+mj-lt"/>
              <a:buAutoNum type="arabicPeriod"/>
            </a:pPr>
            <a:r>
              <a:rPr lang="en-US" b="1" u="sng" dirty="0" smtClean="0">
                <a:solidFill>
                  <a:srgbClr val="3366FF"/>
                </a:solidFill>
              </a:rPr>
              <a:t>J.R. Oppenheimer</a:t>
            </a:r>
            <a:r>
              <a:rPr lang="en-US" dirty="0" smtClean="0"/>
              <a:t> – American Jew (Scientific Director)</a:t>
            </a:r>
            <a:endParaRPr lang="en-US" sz="1600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b="1" u="sng" dirty="0" smtClean="0">
                <a:solidFill>
                  <a:srgbClr val="3366FF"/>
                </a:solidFill>
              </a:rPr>
              <a:t>Dec. 1942</a:t>
            </a:r>
            <a:r>
              <a:rPr lang="en-US" dirty="0" smtClean="0"/>
              <a:t>: The U.S. program successfully created a </a:t>
            </a:r>
            <a:r>
              <a:rPr lang="en-US" b="1" u="sng" dirty="0" smtClean="0">
                <a:solidFill>
                  <a:srgbClr val="3366FF"/>
                </a:solidFill>
              </a:rPr>
              <a:t>nuclear reaction</a:t>
            </a:r>
            <a:endParaRPr lang="en-US" sz="1800" b="1" u="sng" dirty="0" smtClean="0">
              <a:solidFill>
                <a:srgbClr val="3366FF"/>
              </a:solidFill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sz="1800" dirty="0" smtClean="0"/>
              <a:t>The actual bombs were constructed in a lab in </a:t>
            </a:r>
            <a:r>
              <a:rPr lang="en-US" sz="1800" b="1" u="sng" dirty="0" smtClean="0">
                <a:solidFill>
                  <a:srgbClr val="3366FF"/>
                </a:solidFill>
              </a:rPr>
              <a:t>Los Alamos</a:t>
            </a:r>
            <a:r>
              <a:rPr lang="en-US" sz="1800" dirty="0" smtClean="0"/>
              <a:t>, New Mexico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32" y="658526"/>
            <a:ext cx="7361607" cy="54824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144000" cy="452628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1600" b="1" dirty="0" smtClean="0"/>
              <a:t>Result: The </a:t>
            </a:r>
            <a:r>
              <a:rPr lang="en-US" sz="1600" b="1" u="sng" dirty="0" smtClean="0">
                <a:solidFill>
                  <a:srgbClr val="3366FF"/>
                </a:solidFill>
              </a:rPr>
              <a:t>Allies had won World War II</a:t>
            </a:r>
            <a:r>
              <a:rPr lang="en-US" sz="1600" b="1" dirty="0" smtClean="0"/>
              <a:t>.  The war literally ended with a bang and no country has used the atomic bomb since Nagasaki.  Peace would be </a:t>
            </a:r>
            <a:r>
              <a:rPr lang="en-US" sz="1600" b="1" u="sng" dirty="0" smtClean="0">
                <a:solidFill>
                  <a:srgbClr val="3366FF"/>
                </a:solidFill>
              </a:rPr>
              <a:t>short lived</a:t>
            </a:r>
            <a:r>
              <a:rPr lang="en-US" sz="1600" b="1" dirty="0" smtClean="0"/>
              <a:t>, however, as tensions with the </a:t>
            </a:r>
            <a:r>
              <a:rPr lang="en-US" sz="1600" b="1" u="sng" dirty="0" smtClean="0">
                <a:solidFill>
                  <a:srgbClr val="3366FF"/>
                </a:solidFill>
              </a:rPr>
              <a:t>Soviet Union</a:t>
            </a:r>
            <a:r>
              <a:rPr lang="en-US" sz="1600" b="1" dirty="0" smtClean="0"/>
              <a:t> were on the rise which would begin the </a:t>
            </a:r>
            <a:r>
              <a:rPr lang="en-US" sz="1600" b="1" u="sng" dirty="0" smtClean="0">
                <a:solidFill>
                  <a:srgbClr val="3366FF"/>
                </a:solidFill>
              </a:rPr>
              <a:t>Cold War</a:t>
            </a:r>
            <a:r>
              <a:rPr lang="en-US" sz="1600" b="1" dirty="0" smtClean="0"/>
              <a:t>.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Einstein &amp;</a:t>
            </a:r>
            <a:br>
              <a:rPr lang="en-US" dirty="0" smtClean="0"/>
            </a:br>
            <a:r>
              <a:rPr lang="en-US" dirty="0" smtClean="0"/>
              <a:t> JR Oppenheimer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rcRect l="-11057" r="-1105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>
            <a:lum bright="-7000"/>
          </a:blip>
          <a:srcRect l="-15359" r="-1535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1638" y="1970915"/>
            <a:ext cx="9465638" cy="4581108"/>
          </a:xfrm>
        </p:spPr>
        <p:txBody>
          <a:bodyPr>
            <a:normAutofit/>
          </a:bodyPr>
          <a:lstStyle/>
          <a:p>
            <a:pPr lvl="1">
              <a:buFont typeface="+mj-lt"/>
              <a:buAutoNum type="alphaLcPeriod" startAt="3"/>
            </a:pPr>
            <a:r>
              <a:rPr lang="en-US" sz="2000" dirty="0" smtClean="0"/>
              <a:t>Upon FDR’s death (April 12, 1945) even </a:t>
            </a:r>
            <a:r>
              <a:rPr lang="en-US" sz="2000" b="1" u="sng" dirty="0" smtClean="0">
                <a:solidFill>
                  <a:srgbClr val="3366FF"/>
                </a:solidFill>
              </a:rPr>
              <a:t>Truman</a:t>
            </a:r>
            <a:r>
              <a:rPr lang="en-US" sz="2000" dirty="0" smtClean="0"/>
              <a:t> was unaware of the project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5000"/>
          </a:blip>
          <a:srcRect/>
          <a:stretch>
            <a:fillRect/>
          </a:stretch>
        </p:blipFill>
        <p:spPr bwMode="auto">
          <a:xfrm>
            <a:off x="874195" y="2616049"/>
            <a:ext cx="7582417" cy="35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4" y="67236"/>
            <a:ext cx="8630657" cy="989624"/>
          </a:xfrm>
        </p:spPr>
        <p:txBody>
          <a:bodyPr/>
          <a:lstStyle/>
          <a:p>
            <a:r>
              <a:rPr lang="en-US" dirty="0" smtClean="0"/>
              <a:t>Meeting at Potsdam, Germany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7000"/>
          </a:blip>
          <a:srcRect l="-30347" r="-30347"/>
          <a:stretch>
            <a:fillRect/>
          </a:stretch>
        </p:blipFill>
        <p:spPr bwMode="auto">
          <a:xfrm>
            <a:off x="-167068" y="2015114"/>
            <a:ext cx="9431582" cy="42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2668"/>
            <a:ext cx="9144000" cy="4570951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2"/>
            </a:pPr>
            <a:r>
              <a:rPr lang="en-US" sz="1750" b="1" dirty="0" smtClean="0"/>
              <a:t>Following V-E Day (May 8, 1945) Allied leaders agreed to meet in Potsdam, Germany</a:t>
            </a:r>
            <a:endParaRPr lang="en-US" sz="1750" dirty="0" smtClean="0"/>
          </a:p>
          <a:p>
            <a:pPr lvl="1">
              <a:buFont typeface="+mj-lt"/>
              <a:buAutoNum type="alphaLcPeriod"/>
            </a:pPr>
            <a:r>
              <a:rPr lang="en-US" sz="1800" b="1" dirty="0" smtClean="0"/>
              <a:t>Purpose</a:t>
            </a:r>
            <a:r>
              <a:rPr lang="en-US" sz="1800" dirty="0" smtClean="0"/>
              <a:t>: To decide the </a:t>
            </a:r>
            <a:r>
              <a:rPr lang="en-US" sz="1800" b="1" u="sng" dirty="0" smtClean="0">
                <a:solidFill>
                  <a:srgbClr val="3366FF"/>
                </a:solidFill>
              </a:rPr>
              <a:t>fate</a:t>
            </a:r>
            <a:r>
              <a:rPr lang="en-US" sz="1800" dirty="0" smtClean="0"/>
              <a:t> of post-war Europe and how to </a:t>
            </a:r>
            <a:r>
              <a:rPr lang="en-US" sz="1800" b="1" u="sng" dirty="0" smtClean="0">
                <a:solidFill>
                  <a:srgbClr val="3366FF"/>
                </a:solidFill>
              </a:rPr>
              <a:t>defeat Japan</a:t>
            </a:r>
          </a:p>
          <a:p>
            <a:pPr lvl="1">
              <a:buFont typeface="+mj-lt"/>
              <a:buAutoNum type="alphaLcPeriod"/>
            </a:pPr>
            <a:r>
              <a:rPr lang="en-US" sz="1800" dirty="0" smtClean="0"/>
              <a:t>July 16, 1945: While at the Potsdam Conference, Truman received news that: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800" dirty="0" smtClean="0"/>
              <a:t>The “</a:t>
            </a:r>
            <a:r>
              <a:rPr lang="en-US" sz="1800" b="1" u="sng" dirty="0" smtClean="0">
                <a:solidFill>
                  <a:srgbClr val="3366FF"/>
                </a:solidFill>
              </a:rPr>
              <a:t>Trinity Test</a:t>
            </a:r>
            <a:r>
              <a:rPr lang="en-US" sz="1800" dirty="0" smtClean="0"/>
              <a:t>” in Alamogordo, New Mexico had succeeded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800" b="1" u="sng" dirty="0" smtClean="0">
                <a:solidFill>
                  <a:srgbClr val="3366FF"/>
                </a:solidFill>
              </a:rPr>
              <a:t>2</a:t>
            </a:r>
            <a:r>
              <a:rPr lang="en-US" sz="1800" dirty="0" smtClean="0"/>
              <a:t> more </a:t>
            </a:r>
            <a:r>
              <a:rPr lang="en-US" sz="1800" b="1" u="sng" dirty="0" smtClean="0">
                <a:solidFill>
                  <a:srgbClr val="3366FF"/>
                </a:solidFill>
              </a:rPr>
              <a:t>bombs</a:t>
            </a:r>
            <a:r>
              <a:rPr lang="en-US" sz="1800" dirty="0" smtClean="0"/>
              <a:t> had been produced, and others were on the way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800" dirty="0" smtClean="0"/>
              <a:t>Stalin </a:t>
            </a:r>
            <a:r>
              <a:rPr lang="en-US" sz="1800" b="1" u="sng" dirty="0" smtClean="0">
                <a:solidFill>
                  <a:srgbClr val="3366FF"/>
                </a:solidFill>
              </a:rPr>
              <a:t>did not</a:t>
            </a:r>
            <a:r>
              <a:rPr lang="en-US" sz="1800" dirty="0" smtClean="0"/>
              <a:t> seem surprised when Truman told him.  Why?  </a:t>
            </a:r>
            <a:r>
              <a:rPr lang="en-US" sz="1800" b="1" u="sng" dirty="0" smtClean="0">
                <a:solidFill>
                  <a:srgbClr val="3366FF"/>
                </a:solidFill>
              </a:rPr>
              <a:t>He knew</a:t>
            </a:r>
          </a:p>
          <a:p>
            <a:pPr lvl="1">
              <a:buFont typeface="+mj-lt"/>
              <a:buAutoNum type="alphaLcPeriod"/>
            </a:pPr>
            <a:r>
              <a:rPr lang="en-US" sz="1800" dirty="0" smtClean="0"/>
              <a:t>July 26, 1945: Allies </a:t>
            </a:r>
            <a:r>
              <a:rPr lang="en-US" sz="1800" b="1" u="sng" dirty="0" smtClean="0">
                <a:solidFill>
                  <a:srgbClr val="3366FF"/>
                </a:solidFill>
              </a:rPr>
              <a:t>warned</a:t>
            </a:r>
            <a:r>
              <a:rPr lang="en-US" sz="1800" dirty="0" smtClean="0"/>
              <a:t> Japan to surrender or face prompt &amp; utter </a:t>
            </a:r>
            <a:r>
              <a:rPr lang="en-US" sz="1800" b="1" u="sng" dirty="0" smtClean="0">
                <a:solidFill>
                  <a:srgbClr val="3366FF"/>
                </a:solidFill>
              </a:rPr>
              <a:t>destruction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7000"/>
          </a:blip>
          <a:srcRect l="-36549" r="-36549"/>
          <a:stretch>
            <a:fillRect/>
          </a:stretch>
        </p:blipFill>
        <p:spPr bwMode="auto">
          <a:xfrm>
            <a:off x="-398825" y="1987303"/>
            <a:ext cx="9891621" cy="462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9681"/>
            <a:ext cx="9144000" cy="4640747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 startAt="3"/>
            </a:pPr>
            <a:r>
              <a:rPr lang="en-US" sz="1946" b="1" dirty="0" smtClean="0"/>
              <a:t>President Truman relied on advisers, but </a:t>
            </a:r>
            <a:r>
              <a:rPr lang="en-US" sz="1946" b="1" u="sng" dirty="0" smtClean="0"/>
              <a:t>Truman</a:t>
            </a:r>
            <a:r>
              <a:rPr lang="en-US" sz="1946" b="1" dirty="0" smtClean="0"/>
              <a:t> made the final decision</a:t>
            </a:r>
            <a:endParaRPr lang="en-US" sz="1946" dirty="0" smtClean="0"/>
          </a:p>
          <a:p>
            <a:pPr lvl="1">
              <a:buFont typeface="+mj-lt"/>
              <a:buAutoNum type="alphaLcPeriod"/>
            </a:pPr>
            <a:r>
              <a:rPr lang="en-US" sz="1850" dirty="0" smtClean="0"/>
              <a:t>Over 70 project scientists and Gen. Eisenhower </a:t>
            </a:r>
            <a:r>
              <a:rPr lang="en-US" sz="1850" b="1" u="sng" dirty="0" smtClean="0">
                <a:solidFill>
                  <a:srgbClr val="3366FF"/>
                </a:solidFill>
              </a:rPr>
              <a:t>advised against</a:t>
            </a:r>
            <a:r>
              <a:rPr lang="en-US" sz="1850" dirty="0" smtClean="0"/>
              <a:t> using the bombs</a:t>
            </a:r>
          </a:p>
          <a:p>
            <a:pPr lvl="1">
              <a:buFont typeface="+mj-lt"/>
              <a:buAutoNum type="alphaLcPeriod"/>
            </a:pPr>
            <a:r>
              <a:rPr lang="en-US" sz="1946" dirty="0" smtClean="0"/>
              <a:t>The decision was based on: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Saving </a:t>
            </a:r>
            <a:r>
              <a:rPr lang="en-US" b="1" u="sng" dirty="0" smtClean="0">
                <a:solidFill>
                  <a:srgbClr val="3366FF"/>
                </a:solidFill>
              </a:rPr>
              <a:t>U.S. lives</a:t>
            </a:r>
            <a:r>
              <a:rPr lang="en-US" dirty="0" smtClean="0"/>
              <a:t> &amp; </a:t>
            </a:r>
            <a:r>
              <a:rPr lang="en-US" b="1" u="sng" dirty="0" smtClean="0">
                <a:solidFill>
                  <a:srgbClr val="3366FF"/>
                </a:solidFill>
              </a:rPr>
              <a:t>$</a:t>
            </a:r>
            <a:r>
              <a:rPr lang="en-US" dirty="0" smtClean="0"/>
              <a:t> and shorten the war by </a:t>
            </a:r>
            <a:r>
              <a:rPr lang="en-US" b="1" u="sng" dirty="0" smtClean="0">
                <a:solidFill>
                  <a:srgbClr val="3366FF"/>
                </a:solidFill>
              </a:rPr>
              <a:t>12-18</a:t>
            </a:r>
            <a:r>
              <a:rPr lang="en-US" dirty="0" smtClean="0"/>
              <a:t> months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700" dirty="0" smtClean="0"/>
              <a:t>The fact that </a:t>
            </a:r>
            <a:r>
              <a:rPr lang="en-US" sz="1700" b="1" u="sng" dirty="0" smtClean="0">
                <a:solidFill>
                  <a:srgbClr val="3366FF"/>
                </a:solidFill>
              </a:rPr>
              <a:t>conventional</a:t>
            </a:r>
            <a:r>
              <a:rPr lang="en-US" sz="1700" dirty="0" smtClean="0"/>
              <a:t> warfare </a:t>
            </a:r>
            <a:r>
              <a:rPr lang="en-US" sz="1700" b="1" u="sng" dirty="0" smtClean="0">
                <a:solidFill>
                  <a:srgbClr val="3366FF"/>
                </a:solidFill>
              </a:rPr>
              <a:t>had not</a:t>
            </a:r>
            <a:r>
              <a:rPr lang="en-US" sz="1700" dirty="0" smtClean="0"/>
              <a:t> forced a Japanese surrender, despite high casualties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46" dirty="0" smtClean="0"/>
              <a:t>Estimates that Japan still had </a:t>
            </a:r>
            <a:r>
              <a:rPr lang="en-US" sz="1946" b="1" u="sng" dirty="0" smtClean="0">
                <a:solidFill>
                  <a:srgbClr val="3366FF"/>
                </a:solidFill>
              </a:rPr>
              <a:t>4 million</a:t>
            </a:r>
            <a:r>
              <a:rPr lang="en-US" sz="1946" dirty="0" smtClean="0"/>
              <a:t> soldiers ready to fight and die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650" dirty="0" smtClean="0"/>
              <a:t>Gaining an upper hand on the </a:t>
            </a:r>
            <a:r>
              <a:rPr lang="en-US" sz="1650" b="1" u="sng" dirty="0" smtClean="0">
                <a:solidFill>
                  <a:srgbClr val="3366FF"/>
                </a:solidFill>
              </a:rPr>
              <a:t>Soviet Union</a:t>
            </a:r>
            <a:r>
              <a:rPr lang="en-US" sz="1650" dirty="0" smtClean="0"/>
              <a:t> in the post-war negotiations (*The Soviet Union was scheduled to enter the war against Japan on </a:t>
            </a:r>
            <a:r>
              <a:rPr lang="en-US" sz="1650" b="1" u="sng" dirty="0" smtClean="0">
                <a:solidFill>
                  <a:srgbClr val="3366FF"/>
                </a:solidFill>
              </a:rPr>
              <a:t>Aug 8, 1945</a:t>
            </a:r>
            <a:r>
              <a:rPr lang="en-US" sz="1650" dirty="0" smtClean="0"/>
              <a:t>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46" b="1" u="sng" dirty="0" smtClean="0">
                <a:solidFill>
                  <a:srgbClr val="3366FF"/>
                </a:solidFill>
              </a:rPr>
              <a:t>Preventing</a:t>
            </a:r>
            <a:r>
              <a:rPr lang="en-US" sz="1946" dirty="0" smtClean="0"/>
              <a:t> its future use by using it now (</a:t>
            </a:r>
            <a:r>
              <a:rPr lang="en-US" sz="1946" b="1" u="sng" dirty="0" smtClean="0">
                <a:solidFill>
                  <a:srgbClr val="3366FF"/>
                </a:solidFill>
              </a:rPr>
              <a:t>deterrent</a:t>
            </a:r>
            <a:r>
              <a:rPr lang="en-US" sz="1946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 Bombs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9681"/>
            <a:ext cx="9144000" cy="4640747"/>
          </a:xfrm>
        </p:spPr>
        <p:txBody>
          <a:bodyPr>
            <a:normAutofit/>
          </a:bodyPr>
          <a:lstStyle/>
          <a:p>
            <a:pPr lvl="1">
              <a:buFont typeface="+mj-lt"/>
              <a:buAutoNum type="alphaLcPeriod" startAt="3"/>
            </a:pPr>
            <a:r>
              <a:rPr lang="en-US" sz="2400" dirty="0" smtClean="0"/>
              <a:t>Truman never </a:t>
            </a:r>
            <a:r>
              <a:rPr lang="en-US" sz="2400" b="1" u="sng" dirty="0" smtClean="0">
                <a:solidFill>
                  <a:srgbClr val="3366FF"/>
                </a:solidFill>
              </a:rPr>
              <a:t>questioned</a:t>
            </a:r>
            <a:r>
              <a:rPr lang="en-US" sz="2400" dirty="0" smtClean="0"/>
              <a:t> or </a:t>
            </a:r>
            <a:r>
              <a:rPr lang="en-US" sz="2400" b="1" u="sng" dirty="0" smtClean="0">
                <a:solidFill>
                  <a:srgbClr val="3366FF"/>
                </a:solidFill>
              </a:rPr>
              <a:t>apologized</a:t>
            </a:r>
            <a:r>
              <a:rPr lang="en-US" sz="2400" dirty="0" smtClean="0"/>
              <a:t> for his decision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990" y="3016836"/>
            <a:ext cx="2545223" cy="3250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37</TotalTime>
  <Words>505</Words>
  <Application>Microsoft Office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Calisto MT</vt:lpstr>
      <vt:lpstr>Wingdings</vt:lpstr>
      <vt:lpstr>Folio</vt:lpstr>
      <vt:lpstr>World War II</vt:lpstr>
      <vt:lpstr>The Atom Bombs</vt:lpstr>
      <vt:lpstr>Albert Einstein &amp;  JR Oppenheimer</vt:lpstr>
      <vt:lpstr>The Atom Bombs</vt:lpstr>
      <vt:lpstr>Meeting at Potsdam, Germany</vt:lpstr>
      <vt:lpstr>The Atom Bombs</vt:lpstr>
      <vt:lpstr>Trinity Test</vt:lpstr>
      <vt:lpstr>The Atom Bombs</vt:lpstr>
      <vt:lpstr>The Atom Bombs</vt:lpstr>
      <vt:lpstr>The Atom Bombs</vt:lpstr>
      <vt:lpstr>The Enola Gay</vt:lpstr>
      <vt:lpstr>Fat Man</vt:lpstr>
      <vt:lpstr>Hiroshima</vt:lpstr>
      <vt:lpstr>Fat Man Explodes…</vt:lpstr>
      <vt:lpstr>PowerPoint Presentation</vt:lpstr>
      <vt:lpstr>PowerPoint Presentation</vt:lpstr>
      <vt:lpstr>Little Boy</vt:lpstr>
      <vt:lpstr>Nagasaki</vt:lpstr>
      <vt:lpstr>PowerPoint Presentation</vt:lpstr>
      <vt:lpstr>PowerPoint Presentation</vt:lpstr>
      <vt:lpstr>The Atom Bombs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Karl Sagan</dc:creator>
  <cp:lastModifiedBy>Michael H Shumate</cp:lastModifiedBy>
  <cp:revision>4</cp:revision>
  <dcterms:created xsi:type="dcterms:W3CDTF">2011-07-15T18:55:06Z</dcterms:created>
  <dcterms:modified xsi:type="dcterms:W3CDTF">2016-06-08T14:46:04Z</dcterms:modified>
</cp:coreProperties>
</file>